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9"/>
  </p:notesMasterIdLst>
  <p:handoutMasterIdLst>
    <p:handoutMasterId r:id="rId80"/>
  </p:handoutMasterIdLst>
  <p:sldIdLst>
    <p:sldId id="268" r:id="rId5"/>
    <p:sldId id="644" r:id="rId6"/>
    <p:sldId id="820" r:id="rId7"/>
    <p:sldId id="812" r:id="rId8"/>
    <p:sldId id="711" r:id="rId9"/>
    <p:sldId id="719" r:id="rId10"/>
    <p:sldId id="727" r:id="rId11"/>
    <p:sldId id="525" r:id="rId12"/>
    <p:sldId id="784" r:id="rId13"/>
    <p:sldId id="603" r:id="rId14"/>
    <p:sldId id="595" r:id="rId15"/>
    <p:sldId id="591" r:id="rId16"/>
    <p:sldId id="593" r:id="rId17"/>
    <p:sldId id="813" r:id="rId18"/>
    <p:sldId id="594" r:id="rId19"/>
    <p:sldId id="622" r:id="rId20"/>
    <p:sldId id="597" r:id="rId21"/>
    <p:sldId id="598" r:id="rId22"/>
    <p:sldId id="809" r:id="rId23"/>
    <p:sldId id="810" r:id="rId24"/>
    <p:sldId id="811" r:id="rId25"/>
    <p:sldId id="599" r:id="rId26"/>
    <p:sldId id="600" r:id="rId27"/>
    <p:sldId id="623" r:id="rId28"/>
    <p:sldId id="605" r:id="rId29"/>
    <p:sldId id="627" r:id="rId30"/>
    <p:sldId id="606" r:id="rId31"/>
    <p:sldId id="608" r:id="rId32"/>
    <p:sldId id="624" r:id="rId33"/>
    <p:sldId id="609" r:id="rId34"/>
    <p:sldId id="625" r:id="rId35"/>
    <p:sldId id="617" r:id="rId36"/>
    <p:sldId id="629" r:id="rId37"/>
    <p:sldId id="819" r:id="rId38"/>
    <p:sldId id="626" r:id="rId39"/>
    <p:sldId id="618" r:id="rId40"/>
    <p:sldId id="619" r:id="rId41"/>
    <p:sldId id="814" r:id="rId42"/>
    <p:sldId id="620" r:id="rId43"/>
    <p:sldId id="637" r:id="rId44"/>
    <p:sldId id="815" r:id="rId45"/>
    <p:sldId id="787" r:id="rId46"/>
    <p:sldId id="788" r:id="rId47"/>
    <p:sldId id="791" r:id="rId48"/>
    <p:sldId id="789" r:id="rId49"/>
    <p:sldId id="792" r:id="rId50"/>
    <p:sldId id="793" r:id="rId51"/>
    <p:sldId id="794" r:id="rId52"/>
    <p:sldId id="807" r:id="rId53"/>
    <p:sldId id="808" r:id="rId54"/>
    <p:sldId id="638" r:id="rId55"/>
    <p:sldId id="816" r:id="rId56"/>
    <p:sldId id="632" r:id="rId57"/>
    <p:sldId id="633" r:id="rId58"/>
    <p:sldId id="634" r:id="rId59"/>
    <p:sldId id="635" r:id="rId60"/>
    <p:sldId id="636" r:id="rId61"/>
    <p:sldId id="641" r:id="rId62"/>
    <p:sldId id="825" r:id="rId63"/>
    <p:sldId id="826" r:id="rId64"/>
    <p:sldId id="829" r:id="rId65"/>
    <p:sldId id="830" r:id="rId66"/>
    <p:sldId id="642" r:id="rId67"/>
    <p:sldId id="265" r:id="rId68"/>
    <p:sldId id="818" r:id="rId69"/>
    <p:sldId id="729" r:id="rId70"/>
    <p:sldId id="278" r:id="rId71"/>
    <p:sldId id="781" r:id="rId72"/>
    <p:sldId id="778" r:id="rId73"/>
    <p:sldId id="780" r:id="rId74"/>
    <p:sldId id="528" r:id="rId75"/>
    <p:sldId id="782" r:id="rId76"/>
    <p:sldId id="779" r:id="rId77"/>
    <p:sldId id="260" r:id="rId7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04F068-B8E5-C04E-C476-13358A64BA99}" name="Tromp, Jacqueline" initials="" userId="S::jacqueline.tromp@duo.nl::ee1b16d4-da6f-4e11-9910-39bd45c2855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86" autoAdjust="0"/>
    <p:restoredTop sz="94980" autoAdjust="0"/>
  </p:normalViewPr>
  <p:slideViewPr>
    <p:cSldViewPr snapToGrid="0">
      <p:cViewPr varScale="1">
        <p:scale>
          <a:sx n="103" d="100"/>
          <a:sy n="103" d="100"/>
        </p:scale>
        <p:origin x="114"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07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diagrams/_rels/data3.xml.rels><?xml version="1.0" encoding="UTF-8" standalone="yes"?>
<Relationships xmlns="http://schemas.openxmlformats.org/package/2006/relationships"><Relationship Id="rId2" Type="http://schemas.openxmlformats.org/officeDocument/2006/relationships/hyperlink" Target="https://samenverantwoordenonderwijs.nl/calendar_events/182" TargetMode="External"/><Relationship Id="rId1" Type="http://schemas.openxmlformats.org/officeDocument/2006/relationships/hyperlink" Target="https://samenverantwoordenonderwijs.nl/groups/49-duurzaamheid/welcome"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samenverantwoordenonderwijs.nl/calendar_events/182" TargetMode="External"/><Relationship Id="rId1" Type="http://schemas.openxmlformats.org/officeDocument/2006/relationships/hyperlink" Target="https://samenverantwoordenonderwijs.nl/groups/49-duurzaamheid/welcome"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47A40-ECF2-430B-BEBC-3E8768691F0D}" type="doc">
      <dgm:prSet loTypeId="urn:microsoft.com/office/officeart/2005/8/layout/gear1" loCatId="cycle" qsTypeId="urn:microsoft.com/office/officeart/2005/8/quickstyle/simple1" qsCatId="simple" csTypeId="urn:microsoft.com/office/officeart/2005/8/colors/colorful5" csCatId="colorful" phldr="1"/>
      <dgm:spPr/>
    </dgm:pt>
    <dgm:pt modelId="{C699ABC7-412C-432F-B257-DF2AF142EB3F}">
      <dgm:prSet phldrT="[Tekst]"/>
      <dgm:spPr/>
      <dgm:t>
        <a:bodyPr/>
        <a:lstStyle/>
        <a:p>
          <a:r>
            <a:rPr lang="nl-NL" dirty="0"/>
            <a:t>Communicatie &amp; PR</a:t>
          </a:r>
        </a:p>
      </dgm:t>
    </dgm:pt>
    <dgm:pt modelId="{019495B3-7575-4710-ABEB-30F31242A370}" type="parTrans" cxnId="{F72274B1-7F04-44D1-A02B-690846B705F2}">
      <dgm:prSet/>
      <dgm:spPr/>
      <dgm:t>
        <a:bodyPr/>
        <a:lstStyle/>
        <a:p>
          <a:endParaRPr lang="nl-NL"/>
        </a:p>
      </dgm:t>
    </dgm:pt>
    <dgm:pt modelId="{32A0953A-708A-41A5-80D2-CE7D1B812CA6}" type="sibTrans" cxnId="{F72274B1-7F04-44D1-A02B-690846B705F2}">
      <dgm:prSet/>
      <dgm:spPr/>
      <dgm:t>
        <a:bodyPr/>
        <a:lstStyle/>
        <a:p>
          <a:endParaRPr lang="nl-NL"/>
        </a:p>
      </dgm:t>
    </dgm:pt>
    <dgm:pt modelId="{2E27D373-E95D-4D34-9E5A-338B53E392DA}">
      <dgm:prSet phldrT="[Tekst]" custT="1"/>
      <dgm:spPr/>
      <dgm:t>
        <a:bodyPr/>
        <a:lstStyle/>
        <a:p>
          <a:r>
            <a:rPr lang="nl-NL" sz="1600" dirty="0"/>
            <a:t>Concern-control</a:t>
          </a:r>
        </a:p>
      </dgm:t>
    </dgm:pt>
    <dgm:pt modelId="{2734B2FE-E0A0-4762-B4A5-7D0B10FE286C}" type="parTrans" cxnId="{A22BB1C8-6286-456A-A0E0-470215DC2DF9}">
      <dgm:prSet/>
      <dgm:spPr/>
      <dgm:t>
        <a:bodyPr/>
        <a:lstStyle/>
        <a:p>
          <a:endParaRPr lang="nl-NL"/>
        </a:p>
      </dgm:t>
    </dgm:pt>
    <dgm:pt modelId="{8881940D-F125-4879-91E5-F5034EED59E8}" type="sibTrans" cxnId="{A22BB1C8-6286-456A-A0E0-470215DC2DF9}">
      <dgm:prSet/>
      <dgm:spPr/>
      <dgm:t>
        <a:bodyPr/>
        <a:lstStyle/>
        <a:p>
          <a:endParaRPr lang="nl-NL"/>
        </a:p>
      </dgm:t>
    </dgm:pt>
    <dgm:pt modelId="{DD008CFF-FDA0-4B2A-B265-1EE4340DD184}">
      <dgm:prSet phldrT="[Tekst]"/>
      <dgm:spPr/>
      <dgm:t>
        <a:bodyPr/>
        <a:lstStyle/>
        <a:p>
          <a:r>
            <a:rPr lang="nl-NL" dirty="0"/>
            <a:t>FZ</a:t>
          </a:r>
        </a:p>
      </dgm:t>
    </dgm:pt>
    <dgm:pt modelId="{1DBEBB3B-906E-4E52-84DC-525203B567F7}" type="parTrans" cxnId="{808DC6A3-F59E-4CD2-A422-A0593419EA7D}">
      <dgm:prSet/>
      <dgm:spPr/>
      <dgm:t>
        <a:bodyPr/>
        <a:lstStyle/>
        <a:p>
          <a:endParaRPr lang="nl-NL"/>
        </a:p>
      </dgm:t>
    </dgm:pt>
    <dgm:pt modelId="{1FE2BF5C-3593-4E89-8EBE-57AD1B396315}" type="sibTrans" cxnId="{808DC6A3-F59E-4CD2-A422-A0593419EA7D}">
      <dgm:prSet/>
      <dgm:spPr/>
      <dgm:t>
        <a:bodyPr/>
        <a:lstStyle/>
        <a:p>
          <a:endParaRPr lang="nl-NL"/>
        </a:p>
      </dgm:t>
    </dgm:pt>
    <dgm:pt modelId="{629010EC-D561-4EFD-B426-424E0B4B6E3C}" type="pres">
      <dgm:prSet presAssocID="{E3D47A40-ECF2-430B-BEBC-3E8768691F0D}" presName="composite" presStyleCnt="0">
        <dgm:presLayoutVars>
          <dgm:chMax val="3"/>
          <dgm:animLvl val="lvl"/>
          <dgm:resizeHandles val="exact"/>
        </dgm:presLayoutVars>
      </dgm:prSet>
      <dgm:spPr/>
    </dgm:pt>
    <dgm:pt modelId="{1DE90B5B-A135-441F-930D-76EB99EE8B61}" type="pres">
      <dgm:prSet presAssocID="{C699ABC7-412C-432F-B257-DF2AF142EB3F}" presName="gear1" presStyleLbl="node1" presStyleIdx="0" presStyleCnt="3">
        <dgm:presLayoutVars>
          <dgm:chMax val="1"/>
          <dgm:bulletEnabled val="1"/>
        </dgm:presLayoutVars>
      </dgm:prSet>
      <dgm:spPr/>
    </dgm:pt>
    <dgm:pt modelId="{1C45ECA9-9040-4DBA-989A-D31B2BF01132}" type="pres">
      <dgm:prSet presAssocID="{C699ABC7-412C-432F-B257-DF2AF142EB3F}" presName="gear1srcNode" presStyleLbl="node1" presStyleIdx="0" presStyleCnt="3"/>
      <dgm:spPr/>
    </dgm:pt>
    <dgm:pt modelId="{7411B392-CA93-4462-8DFB-9C162D605A93}" type="pres">
      <dgm:prSet presAssocID="{C699ABC7-412C-432F-B257-DF2AF142EB3F}" presName="gear1dstNode" presStyleLbl="node1" presStyleIdx="0" presStyleCnt="3"/>
      <dgm:spPr/>
    </dgm:pt>
    <dgm:pt modelId="{7F19429C-EC02-4FE0-A33A-9FAB6375BEC4}" type="pres">
      <dgm:prSet presAssocID="{2E27D373-E95D-4D34-9E5A-338B53E392DA}" presName="gear2" presStyleLbl="node1" presStyleIdx="1" presStyleCnt="3">
        <dgm:presLayoutVars>
          <dgm:chMax val="1"/>
          <dgm:bulletEnabled val="1"/>
        </dgm:presLayoutVars>
      </dgm:prSet>
      <dgm:spPr/>
    </dgm:pt>
    <dgm:pt modelId="{999F2069-4F67-4B9C-8AEB-C7D77564EFF2}" type="pres">
      <dgm:prSet presAssocID="{2E27D373-E95D-4D34-9E5A-338B53E392DA}" presName="gear2srcNode" presStyleLbl="node1" presStyleIdx="1" presStyleCnt="3"/>
      <dgm:spPr/>
    </dgm:pt>
    <dgm:pt modelId="{96A187E5-266C-405E-B00C-4CB1323F34AB}" type="pres">
      <dgm:prSet presAssocID="{2E27D373-E95D-4D34-9E5A-338B53E392DA}" presName="gear2dstNode" presStyleLbl="node1" presStyleIdx="1" presStyleCnt="3"/>
      <dgm:spPr/>
    </dgm:pt>
    <dgm:pt modelId="{6161606C-F30B-40D6-B832-A5F78B1E3DDA}" type="pres">
      <dgm:prSet presAssocID="{DD008CFF-FDA0-4B2A-B265-1EE4340DD184}" presName="gear3" presStyleLbl="node1" presStyleIdx="2" presStyleCnt="3"/>
      <dgm:spPr/>
    </dgm:pt>
    <dgm:pt modelId="{E9D6AD9D-5938-4975-96EF-4FDD61158D36}" type="pres">
      <dgm:prSet presAssocID="{DD008CFF-FDA0-4B2A-B265-1EE4340DD184}" presName="gear3tx" presStyleLbl="node1" presStyleIdx="2" presStyleCnt="3">
        <dgm:presLayoutVars>
          <dgm:chMax val="1"/>
          <dgm:bulletEnabled val="1"/>
        </dgm:presLayoutVars>
      </dgm:prSet>
      <dgm:spPr/>
    </dgm:pt>
    <dgm:pt modelId="{296244DC-90F7-4CF3-8C13-F589697CCC81}" type="pres">
      <dgm:prSet presAssocID="{DD008CFF-FDA0-4B2A-B265-1EE4340DD184}" presName="gear3srcNode" presStyleLbl="node1" presStyleIdx="2" presStyleCnt="3"/>
      <dgm:spPr/>
    </dgm:pt>
    <dgm:pt modelId="{FC75B40E-039D-419F-A357-87A3D6A631C6}" type="pres">
      <dgm:prSet presAssocID="{DD008CFF-FDA0-4B2A-B265-1EE4340DD184}" presName="gear3dstNode" presStyleLbl="node1" presStyleIdx="2" presStyleCnt="3"/>
      <dgm:spPr/>
    </dgm:pt>
    <dgm:pt modelId="{712205FB-9399-4C31-BF08-C422C8BC1E6D}" type="pres">
      <dgm:prSet presAssocID="{32A0953A-708A-41A5-80D2-CE7D1B812CA6}" presName="connector1" presStyleLbl="sibTrans2D1" presStyleIdx="0" presStyleCnt="3"/>
      <dgm:spPr/>
    </dgm:pt>
    <dgm:pt modelId="{285085E8-2EFD-46FE-A560-9A60BB6C782A}" type="pres">
      <dgm:prSet presAssocID="{8881940D-F125-4879-91E5-F5034EED59E8}" presName="connector2" presStyleLbl="sibTrans2D1" presStyleIdx="1" presStyleCnt="3"/>
      <dgm:spPr/>
    </dgm:pt>
    <dgm:pt modelId="{C6396311-DB95-4573-A300-92F87F7F8BA8}" type="pres">
      <dgm:prSet presAssocID="{1FE2BF5C-3593-4E89-8EBE-57AD1B396315}" presName="connector3" presStyleLbl="sibTrans2D1" presStyleIdx="2" presStyleCnt="3"/>
      <dgm:spPr/>
    </dgm:pt>
  </dgm:ptLst>
  <dgm:cxnLst>
    <dgm:cxn modelId="{F2EDCE11-5918-48EA-B5C1-4587541FFB53}" type="presOf" srcId="{1FE2BF5C-3593-4E89-8EBE-57AD1B396315}" destId="{C6396311-DB95-4573-A300-92F87F7F8BA8}" srcOrd="0" destOrd="0" presId="urn:microsoft.com/office/officeart/2005/8/layout/gear1"/>
    <dgm:cxn modelId="{E8F65C2D-9C05-4FFE-966D-C62A7F7F3C47}" type="presOf" srcId="{2E27D373-E95D-4D34-9E5A-338B53E392DA}" destId="{7F19429C-EC02-4FE0-A33A-9FAB6375BEC4}" srcOrd="0" destOrd="0" presId="urn:microsoft.com/office/officeart/2005/8/layout/gear1"/>
    <dgm:cxn modelId="{BB84EE4B-ACA7-43FD-909F-FBE59949BC5D}" type="presOf" srcId="{2E27D373-E95D-4D34-9E5A-338B53E392DA}" destId="{96A187E5-266C-405E-B00C-4CB1323F34AB}" srcOrd="2" destOrd="0" presId="urn:microsoft.com/office/officeart/2005/8/layout/gear1"/>
    <dgm:cxn modelId="{76D2666E-C784-4B51-A4F7-BF258D575962}" type="presOf" srcId="{C699ABC7-412C-432F-B257-DF2AF142EB3F}" destId="{1DE90B5B-A135-441F-930D-76EB99EE8B61}" srcOrd="0" destOrd="0" presId="urn:microsoft.com/office/officeart/2005/8/layout/gear1"/>
    <dgm:cxn modelId="{B27BD47F-5224-40B2-A477-DD722889A3BF}" type="presOf" srcId="{DD008CFF-FDA0-4B2A-B265-1EE4340DD184}" destId="{FC75B40E-039D-419F-A357-87A3D6A631C6}" srcOrd="3" destOrd="0" presId="urn:microsoft.com/office/officeart/2005/8/layout/gear1"/>
    <dgm:cxn modelId="{3C974E8F-753F-46B3-A558-D3A1C0BA2228}" type="presOf" srcId="{DD008CFF-FDA0-4B2A-B265-1EE4340DD184}" destId="{296244DC-90F7-4CF3-8C13-F589697CCC81}" srcOrd="2" destOrd="0" presId="urn:microsoft.com/office/officeart/2005/8/layout/gear1"/>
    <dgm:cxn modelId="{808DC6A3-F59E-4CD2-A422-A0593419EA7D}" srcId="{E3D47A40-ECF2-430B-BEBC-3E8768691F0D}" destId="{DD008CFF-FDA0-4B2A-B265-1EE4340DD184}" srcOrd="2" destOrd="0" parTransId="{1DBEBB3B-906E-4E52-84DC-525203B567F7}" sibTransId="{1FE2BF5C-3593-4E89-8EBE-57AD1B396315}"/>
    <dgm:cxn modelId="{F72274B1-7F04-44D1-A02B-690846B705F2}" srcId="{E3D47A40-ECF2-430B-BEBC-3E8768691F0D}" destId="{C699ABC7-412C-432F-B257-DF2AF142EB3F}" srcOrd="0" destOrd="0" parTransId="{019495B3-7575-4710-ABEB-30F31242A370}" sibTransId="{32A0953A-708A-41A5-80D2-CE7D1B812CA6}"/>
    <dgm:cxn modelId="{22E9F3B1-45F9-4E5E-AB45-D63823988BBC}" type="presOf" srcId="{2E27D373-E95D-4D34-9E5A-338B53E392DA}" destId="{999F2069-4F67-4B9C-8AEB-C7D77564EFF2}" srcOrd="1" destOrd="0" presId="urn:microsoft.com/office/officeart/2005/8/layout/gear1"/>
    <dgm:cxn modelId="{548379C7-BF06-449A-8665-6552BD7C1718}" type="presOf" srcId="{32A0953A-708A-41A5-80D2-CE7D1B812CA6}" destId="{712205FB-9399-4C31-BF08-C422C8BC1E6D}" srcOrd="0" destOrd="0" presId="urn:microsoft.com/office/officeart/2005/8/layout/gear1"/>
    <dgm:cxn modelId="{A22BB1C8-6286-456A-A0E0-470215DC2DF9}" srcId="{E3D47A40-ECF2-430B-BEBC-3E8768691F0D}" destId="{2E27D373-E95D-4D34-9E5A-338B53E392DA}" srcOrd="1" destOrd="0" parTransId="{2734B2FE-E0A0-4762-B4A5-7D0B10FE286C}" sibTransId="{8881940D-F125-4879-91E5-F5034EED59E8}"/>
    <dgm:cxn modelId="{7357D0CC-7F29-437E-ADB3-24FA94D4E7E0}" type="presOf" srcId="{E3D47A40-ECF2-430B-BEBC-3E8768691F0D}" destId="{629010EC-D561-4EFD-B426-424E0B4B6E3C}" srcOrd="0" destOrd="0" presId="urn:microsoft.com/office/officeart/2005/8/layout/gear1"/>
    <dgm:cxn modelId="{60FEF7D1-86A0-4877-A608-19A2C3219E5C}" type="presOf" srcId="{DD008CFF-FDA0-4B2A-B265-1EE4340DD184}" destId="{E9D6AD9D-5938-4975-96EF-4FDD61158D36}" srcOrd="1" destOrd="0" presId="urn:microsoft.com/office/officeart/2005/8/layout/gear1"/>
    <dgm:cxn modelId="{E6AC7AE0-F20E-4394-81A1-C35B511AC8E3}" type="presOf" srcId="{8881940D-F125-4879-91E5-F5034EED59E8}" destId="{285085E8-2EFD-46FE-A560-9A60BB6C782A}" srcOrd="0" destOrd="0" presId="urn:microsoft.com/office/officeart/2005/8/layout/gear1"/>
    <dgm:cxn modelId="{945CCDE6-585B-4ED9-9963-EF87C0EA8534}" type="presOf" srcId="{DD008CFF-FDA0-4B2A-B265-1EE4340DD184}" destId="{6161606C-F30B-40D6-B832-A5F78B1E3DDA}" srcOrd="0" destOrd="0" presId="urn:microsoft.com/office/officeart/2005/8/layout/gear1"/>
    <dgm:cxn modelId="{C58CE8F1-C82E-428A-8280-0FF529BBFA37}" type="presOf" srcId="{C699ABC7-412C-432F-B257-DF2AF142EB3F}" destId="{1C45ECA9-9040-4DBA-989A-D31B2BF01132}" srcOrd="1" destOrd="0" presId="urn:microsoft.com/office/officeart/2005/8/layout/gear1"/>
    <dgm:cxn modelId="{7655F9FA-CA35-4F70-9B72-1841C838CD84}" type="presOf" srcId="{C699ABC7-412C-432F-B257-DF2AF142EB3F}" destId="{7411B392-CA93-4462-8DFB-9C162D605A93}" srcOrd="2" destOrd="0" presId="urn:microsoft.com/office/officeart/2005/8/layout/gear1"/>
    <dgm:cxn modelId="{BB2D809C-EB73-4F62-8DB7-C716C4D28778}" type="presParOf" srcId="{629010EC-D561-4EFD-B426-424E0B4B6E3C}" destId="{1DE90B5B-A135-441F-930D-76EB99EE8B61}" srcOrd="0" destOrd="0" presId="urn:microsoft.com/office/officeart/2005/8/layout/gear1"/>
    <dgm:cxn modelId="{425AF1FA-CFCD-4D96-83D0-3EE58DC1C6A2}" type="presParOf" srcId="{629010EC-D561-4EFD-B426-424E0B4B6E3C}" destId="{1C45ECA9-9040-4DBA-989A-D31B2BF01132}" srcOrd="1" destOrd="0" presId="urn:microsoft.com/office/officeart/2005/8/layout/gear1"/>
    <dgm:cxn modelId="{696A96E3-1DEC-4E01-AE9A-012DBC0DD0ED}" type="presParOf" srcId="{629010EC-D561-4EFD-B426-424E0B4B6E3C}" destId="{7411B392-CA93-4462-8DFB-9C162D605A93}" srcOrd="2" destOrd="0" presId="urn:microsoft.com/office/officeart/2005/8/layout/gear1"/>
    <dgm:cxn modelId="{50B1F87D-F189-4F56-9FB3-65746E390DF5}" type="presParOf" srcId="{629010EC-D561-4EFD-B426-424E0B4B6E3C}" destId="{7F19429C-EC02-4FE0-A33A-9FAB6375BEC4}" srcOrd="3" destOrd="0" presId="urn:microsoft.com/office/officeart/2005/8/layout/gear1"/>
    <dgm:cxn modelId="{AC743B00-6081-4AB5-89DF-1646C6AB47B5}" type="presParOf" srcId="{629010EC-D561-4EFD-B426-424E0B4B6E3C}" destId="{999F2069-4F67-4B9C-8AEB-C7D77564EFF2}" srcOrd="4" destOrd="0" presId="urn:microsoft.com/office/officeart/2005/8/layout/gear1"/>
    <dgm:cxn modelId="{9DA0E830-C675-49DF-B84A-6B6AF9462C45}" type="presParOf" srcId="{629010EC-D561-4EFD-B426-424E0B4B6E3C}" destId="{96A187E5-266C-405E-B00C-4CB1323F34AB}" srcOrd="5" destOrd="0" presId="urn:microsoft.com/office/officeart/2005/8/layout/gear1"/>
    <dgm:cxn modelId="{602EEB1B-813B-4688-9D0F-B0E6E43BA54B}" type="presParOf" srcId="{629010EC-D561-4EFD-B426-424E0B4B6E3C}" destId="{6161606C-F30B-40D6-B832-A5F78B1E3DDA}" srcOrd="6" destOrd="0" presId="urn:microsoft.com/office/officeart/2005/8/layout/gear1"/>
    <dgm:cxn modelId="{DBE9CE06-F026-4753-A7B1-8514F5F5EE23}" type="presParOf" srcId="{629010EC-D561-4EFD-B426-424E0B4B6E3C}" destId="{E9D6AD9D-5938-4975-96EF-4FDD61158D36}" srcOrd="7" destOrd="0" presId="urn:microsoft.com/office/officeart/2005/8/layout/gear1"/>
    <dgm:cxn modelId="{4A948A8A-082F-44FE-B48D-3A6F5BBD4F0E}" type="presParOf" srcId="{629010EC-D561-4EFD-B426-424E0B4B6E3C}" destId="{296244DC-90F7-4CF3-8C13-F589697CCC81}" srcOrd="8" destOrd="0" presId="urn:microsoft.com/office/officeart/2005/8/layout/gear1"/>
    <dgm:cxn modelId="{4ECE275F-6502-45F9-933F-C14668480A4C}" type="presParOf" srcId="{629010EC-D561-4EFD-B426-424E0B4B6E3C}" destId="{FC75B40E-039D-419F-A357-87A3D6A631C6}" srcOrd="9" destOrd="0" presId="urn:microsoft.com/office/officeart/2005/8/layout/gear1"/>
    <dgm:cxn modelId="{7E129F37-A825-40A8-B298-1C8558BECA5B}" type="presParOf" srcId="{629010EC-D561-4EFD-B426-424E0B4B6E3C}" destId="{712205FB-9399-4C31-BF08-C422C8BC1E6D}" srcOrd="10" destOrd="0" presId="urn:microsoft.com/office/officeart/2005/8/layout/gear1"/>
    <dgm:cxn modelId="{5BF07122-FEB2-47C1-B6B0-5140D4BA91F4}" type="presParOf" srcId="{629010EC-D561-4EFD-B426-424E0B4B6E3C}" destId="{285085E8-2EFD-46FE-A560-9A60BB6C782A}" srcOrd="11" destOrd="0" presId="urn:microsoft.com/office/officeart/2005/8/layout/gear1"/>
    <dgm:cxn modelId="{FF35D949-617B-4424-9AA4-7F852A495AC9}" type="presParOf" srcId="{629010EC-D561-4EFD-B426-424E0B4B6E3C}" destId="{C6396311-DB95-4573-A300-92F87F7F8BA8}"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C4EC1E-2FD4-4FFB-A7EA-B2FE647523D3}"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nl-NL"/>
        </a:p>
      </dgm:t>
    </dgm:pt>
    <dgm:pt modelId="{766C3672-9008-42F4-9A5E-76D5098865F4}">
      <dgm:prSet phldrT="[Tekst]" custT="1"/>
      <dgm:spPr/>
      <dgm:t>
        <a:bodyPr/>
        <a:lstStyle/>
        <a:p>
          <a:r>
            <a:rPr lang="nl-NL" sz="1600" dirty="0"/>
            <a:t>FZ - </a:t>
          </a:r>
          <a:r>
            <a:rPr lang="nl-NL" sz="1600" b="1" dirty="0">
              <a:solidFill>
                <a:schemeClr val="accent3"/>
              </a:solidFill>
            </a:rPr>
            <a:t>cijfers in bewerking</a:t>
          </a:r>
        </a:p>
      </dgm:t>
    </dgm:pt>
    <dgm:pt modelId="{BD478222-62CA-43F3-80FB-8D6A2AE92CF3}" type="parTrans" cxnId="{B1793811-1243-4CD2-8D1D-AAC8AA812B0A}">
      <dgm:prSet/>
      <dgm:spPr/>
      <dgm:t>
        <a:bodyPr/>
        <a:lstStyle/>
        <a:p>
          <a:endParaRPr lang="nl-NL"/>
        </a:p>
      </dgm:t>
    </dgm:pt>
    <dgm:pt modelId="{20F02EF3-4413-42FD-A451-51B09CB6EC5C}" type="sibTrans" cxnId="{B1793811-1243-4CD2-8D1D-AAC8AA812B0A}">
      <dgm:prSet/>
      <dgm:spPr/>
      <dgm:t>
        <a:bodyPr/>
        <a:lstStyle/>
        <a:p>
          <a:endParaRPr lang="nl-NL"/>
        </a:p>
      </dgm:t>
    </dgm:pt>
    <dgm:pt modelId="{30519724-E258-493F-970D-E9558A50D54C}">
      <dgm:prSet phldrT="[Tekst]" custT="1"/>
      <dgm:spPr/>
      <dgm:t>
        <a:bodyPr/>
        <a:lstStyle/>
        <a:p>
          <a:r>
            <a:rPr lang="nl-NL" sz="1600" dirty="0"/>
            <a:t>Concern</a:t>
          </a:r>
          <a:br>
            <a:rPr lang="nl-NL" sz="1600" dirty="0"/>
          </a:br>
          <a:r>
            <a:rPr lang="nl-NL" sz="1600" dirty="0"/>
            <a:t>control - </a:t>
          </a:r>
          <a:r>
            <a:rPr lang="nl-NL" sz="1600" b="1" dirty="0">
              <a:solidFill>
                <a:schemeClr val="accent3"/>
              </a:solidFill>
            </a:rPr>
            <a:t>review</a:t>
          </a:r>
        </a:p>
      </dgm:t>
    </dgm:pt>
    <dgm:pt modelId="{5C720944-79FB-4DE1-B545-51542381B56D}" type="parTrans" cxnId="{6E03BA99-C3F6-4DFD-BC20-21B0CE8C43E2}">
      <dgm:prSet/>
      <dgm:spPr/>
      <dgm:t>
        <a:bodyPr/>
        <a:lstStyle/>
        <a:p>
          <a:endParaRPr lang="nl-NL"/>
        </a:p>
      </dgm:t>
    </dgm:pt>
    <dgm:pt modelId="{99A821DD-7099-440A-987E-C5E6FE72F439}" type="sibTrans" cxnId="{6E03BA99-C3F6-4DFD-BC20-21B0CE8C43E2}">
      <dgm:prSet/>
      <dgm:spPr/>
      <dgm:t>
        <a:bodyPr/>
        <a:lstStyle/>
        <a:p>
          <a:endParaRPr lang="nl-NL"/>
        </a:p>
      </dgm:t>
    </dgm:pt>
    <dgm:pt modelId="{B8D8B01A-5305-4083-9DF6-90A9F08972F9}">
      <dgm:prSet phldrT="[Tekst]" custT="1"/>
      <dgm:spPr/>
      <dgm:t>
        <a:bodyPr/>
        <a:lstStyle/>
        <a:p>
          <a:r>
            <a:rPr lang="nl-NL" sz="1600" dirty="0"/>
            <a:t>Communicatie &amp; PR - </a:t>
          </a:r>
          <a:r>
            <a:rPr lang="nl-NL" sz="1600" b="1" dirty="0">
              <a:solidFill>
                <a:schemeClr val="accent3"/>
              </a:solidFill>
            </a:rPr>
            <a:t>opmaak</a:t>
          </a:r>
        </a:p>
      </dgm:t>
    </dgm:pt>
    <dgm:pt modelId="{A037D9ED-4BFD-4843-84C3-57043A04C693}" type="parTrans" cxnId="{D14FEA79-E4DE-4398-B104-BD7DDC6437FD}">
      <dgm:prSet/>
      <dgm:spPr/>
      <dgm:t>
        <a:bodyPr/>
        <a:lstStyle/>
        <a:p>
          <a:endParaRPr lang="nl-NL"/>
        </a:p>
      </dgm:t>
    </dgm:pt>
    <dgm:pt modelId="{66EAFD92-699A-41B8-8439-D3BE47EE4923}" type="sibTrans" cxnId="{D14FEA79-E4DE-4398-B104-BD7DDC6437FD}">
      <dgm:prSet/>
      <dgm:spPr/>
      <dgm:t>
        <a:bodyPr/>
        <a:lstStyle/>
        <a:p>
          <a:endParaRPr lang="nl-NL"/>
        </a:p>
      </dgm:t>
    </dgm:pt>
    <dgm:pt modelId="{FD7F8662-44C3-4432-819B-2090D304A0BD}">
      <dgm:prSet phldrT="[Tekst]" custT="1"/>
      <dgm:spPr/>
      <dgm:t>
        <a:bodyPr/>
        <a:lstStyle/>
        <a:p>
          <a:r>
            <a:rPr lang="nl-NL" sz="1800" dirty="0"/>
            <a:t>Gezamenlijk werken in één omgeving</a:t>
          </a:r>
        </a:p>
      </dgm:t>
    </dgm:pt>
    <dgm:pt modelId="{BEE2C05B-1186-442E-BEEE-8B346EADC662}" type="parTrans" cxnId="{7CCF88B3-D8CC-470B-BD81-711459189E7E}">
      <dgm:prSet/>
      <dgm:spPr/>
      <dgm:t>
        <a:bodyPr/>
        <a:lstStyle/>
        <a:p>
          <a:endParaRPr lang="nl-NL"/>
        </a:p>
      </dgm:t>
    </dgm:pt>
    <dgm:pt modelId="{9DE7E957-E9E8-4C8E-891F-04C4A0A291F4}" type="sibTrans" cxnId="{7CCF88B3-D8CC-470B-BD81-711459189E7E}">
      <dgm:prSet/>
      <dgm:spPr/>
      <dgm:t>
        <a:bodyPr/>
        <a:lstStyle/>
        <a:p>
          <a:endParaRPr lang="nl-NL"/>
        </a:p>
      </dgm:t>
    </dgm:pt>
    <dgm:pt modelId="{0F620C24-FEF5-41CF-B909-5599CFEA58C0}" type="pres">
      <dgm:prSet presAssocID="{45C4EC1E-2FD4-4FFB-A7EA-B2FE647523D3}" presName="Name0" presStyleCnt="0">
        <dgm:presLayoutVars>
          <dgm:chMax val="4"/>
          <dgm:resizeHandles val="exact"/>
        </dgm:presLayoutVars>
      </dgm:prSet>
      <dgm:spPr/>
    </dgm:pt>
    <dgm:pt modelId="{D0EC538C-DDD3-4C21-BAE9-19BCFCBC15B6}" type="pres">
      <dgm:prSet presAssocID="{45C4EC1E-2FD4-4FFB-A7EA-B2FE647523D3}" presName="ellipse" presStyleLbl="trBgShp" presStyleIdx="0" presStyleCnt="1"/>
      <dgm:spPr/>
    </dgm:pt>
    <dgm:pt modelId="{A133DCC4-59D0-413A-B27B-670860C21548}" type="pres">
      <dgm:prSet presAssocID="{45C4EC1E-2FD4-4FFB-A7EA-B2FE647523D3}" presName="arrow1" presStyleLbl="fgShp" presStyleIdx="0" presStyleCnt="1" custScaleX="77569" custScaleY="58118" custLinFactNeighborY="50253"/>
      <dgm:spPr/>
    </dgm:pt>
    <dgm:pt modelId="{36A5302D-81AE-4859-8936-5E59C427132D}" type="pres">
      <dgm:prSet presAssocID="{45C4EC1E-2FD4-4FFB-A7EA-B2FE647523D3}" presName="rectangle" presStyleLbl="revTx" presStyleIdx="0" presStyleCnt="1" custScaleX="133557" custScaleY="31579">
        <dgm:presLayoutVars>
          <dgm:bulletEnabled val="1"/>
        </dgm:presLayoutVars>
      </dgm:prSet>
      <dgm:spPr/>
    </dgm:pt>
    <dgm:pt modelId="{D1082787-E8B4-4B5D-B948-A81ED1616C12}" type="pres">
      <dgm:prSet presAssocID="{30519724-E258-493F-970D-E9558A50D54C}" presName="item1" presStyleLbl="node1" presStyleIdx="0" presStyleCnt="3" custScaleX="139083" custScaleY="121314" custLinFactNeighborX="-2236" custLinFactNeighborY="23523">
        <dgm:presLayoutVars>
          <dgm:bulletEnabled val="1"/>
        </dgm:presLayoutVars>
      </dgm:prSet>
      <dgm:spPr/>
    </dgm:pt>
    <dgm:pt modelId="{0A2FD56B-561C-47F8-B97B-631D39D8BA85}" type="pres">
      <dgm:prSet presAssocID="{B8D8B01A-5305-4083-9DF6-90A9F08972F9}" presName="item2" presStyleLbl="node1" presStyleIdx="1" presStyleCnt="3" custScaleX="146081" custScaleY="132652" custLinFactNeighborX="-5428" custLinFactNeighborY="9830">
        <dgm:presLayoutVars>
          <dgm:bulletEnabled val="1"/>
        </dgm:presLayoutVars>
      </dgm:prSet>
      <dgm:spPr/>
    </dgm:pt>
    <dgm:pt modelId="{76BFFF95-D438-4451-A1CD-B924438A10C8}" type="pres">
      <dgm:prSet presAssocID="{FD7F8662-44C3-4432-819B-2090D304A0BD}" presName="item3" presStyleLbl="node1" presStyleIdx="2" presStyleCnt="3" custScaleX="150749" custScaleY="138031">
        <dgm:presLayoutVars>
          <dgm:bulletEnabled val="1"/>
        </dgm:presLayoutVars>
      </dgm:prSet>
      <dgm:spPr/>
    </dgm:pt>
    <dgm:pt modelId="{6CF9842F-2DFC-451C-8A5D-40DA5EA26A9C}" type="pres">
      <dgm:prSet presAssocID="{45C4EC1E-2FD4-4FFB-A7EA-B2FE647523D3}" presName="funnel" presStyleLbl="trAlignAcc1" presStyleIdx="0" presStyleCnt="1" custScaleX="126101" custScaleY="112133" custLinFactNeighborX="291" custLinFactNeighborY="5563"/>
      <dgm:spPr/>
    </dgm:pt>
  </dgm:ptLst>
  <dgm:cxnLst>
    <dgm:cxn modelId="{B1793811-1243-4CD2-8D1D-AAC8AA812B0A}" srcId="{45C4EC1E-2FD4-4FFB-A7EA-B2FE647523D3}" destId="{766C3672-9008-42F4-9A5E-76D5098865F4}" srcOrd="0" destOrd="0" parTransId="{BD478222-62CA-43F3-80FB-8D6A2AE92CF3}" sibTransId="{20F02EF3-4413-42FD-A451-51B09CB6EC5C}"/>
    <dgm:cxn modelId="{06EC0027-8EF4-43F2-8A73-CF73F8E110C0}" type="presOf" srcId="{30519724-E258-493F-970D-E9558A50D54C}" destId="{0A2FD56B-561C-47F8-B97B-631D39D8BA85}" srcOrd="0" destOrd="0" presId="urn:microsoft.com/office/officeart/2005/8/layout/funnel1"/>
    <dgm:cxn modelId="{C4358B3C-AE3B-4AF5-8BD0-C49D827B88AA}" type="presOf" srcId="{FD7F8662-44C3-4432-819B-2090D304A0BD}" destId="{36A5302D-81AE-4859-8936-5E59C427132D}" srcOrd="0" destOrd="0" presId="urn:microsoft.com/office/officeart/2005/8/layout/funnel1"/>
    <dgm:cxn modelId="{F51F9E4D-B365-4997-8DF3-118AFC735AF6}" type="presOf" srcId="{45C4EC1E-2FD4-4FFB-A7EA-B2FE647523D3}" destId="{0F620C24-FEF5-41CF-B909-5599CFEA58C0}" srcOrd="0" destOrd="0" presId="urn:microsoft.com/office/officeart/2005/8/layout/funnel1"/>
    <dgm:cxn modelId="{3428336F-848C-4424-99D7-CD76CCACB373}" type="presOf" srcId="{B8D8B01A-5305-4083-9DF6-90A9F08972F9}" destId="{D1082787-E8B4-4B5D-B948-A81ED1616C12}" srcOrd="0" destOrd="0" presId="urn:microsoft.com/office/officeart/2005/8/layout/funnel1"/>
    <dgm:cxn modelId="{0EF89876-A387-4780-8A64-0FC50F76CEE4}" type="presOf" srcId="{766C3672-9008-42F4-9A5E-76D5098865F4}" destId="{76BFFF95-D438-4451-A1CD-B924438A10C8}" srcOrd="0" destOrd="0" presId="urn:microsoft.com/office/officeart/2005/8/layout/funnel1"/>
    <dgm:cxn modelId="{D14FEA79-E4DE-4398-B104-BD7DDC6437FD}" srcId="{45C4EC1E-2FD4-4FFB-A7EA-B2FE647523D3}" destId="{B8D8B01A-5305-4083-9DF6-90A9F08972F9}" srcOrd="2" destOrd="0" parTransId="{A037D9ED-4BFD-4843-84C3-57043A04C693}" sibTransId="{66EAFD92-699A-41B8-8439-D3BE47EE4923}"/>
    <dgm:cxn modelId="{6E03BA99-C3F6-4DFD-BC20-21B0CE8C43E2}" srcId="{45C4EC1E-2FD4-4FFB-A7EA-B2FE647523D3}" destId="{30519724-E258-493F-970D-E9558A50D54C}" srcOrd="1" destOrd="0" parTransId="{5C720944-79FB-4DE1-B545-51542381B56D}" sibTransId="{99A821DD-7099-440A-987E-C5E6FE72F439}"/>
    <dgm:cxn modelId="{7CCF88B3-D8CC-470B-BD81-711459189E7E}" srcId="{45C4EC1E-2FD4-4FFB-A7EA-B2FE647523D3}" destId="{FD7F8662-44C3-4432-819B-2090D304A0BD}" srcOrd="3" destOrd="0" parTransId="{BEE2C05B-1186-442E-BEEE-8B346EADC662}" sibTransId="{9DE7E957-E9E8-4C8E-891F-04C4A0A291F4}"/>
    <dgm:cxn modelId="{110D7906-1028-4FE3-9459-840D84630BCC}" type="presParOf" srcId="{0F620C24-FEF5-41CF-B909-5599CFEA58C0}" destId="{D0EC538C-DDD3-4C21-BAE9-19BCFCBC15B6}" srcOrd="0" destOrd="0" presId="urn:microsoft.com/office/officeart/2005/8/layout/funnel1"/>
    <dgm:cxn modelId="{E54F70AC-CFA9-4FCB-997F-C97F700599FB}" type="presParOf" srcId="{0F620C24-FEF5-41CF-B909-5599CFEA58C0}" destId="{A133DCC4-59D0-413A-B27B-670860C21548}" srcOrd="1" destOrd="0" presId="urn:microsoft.com/office/officeart/2005/8/layout/funnel1"/>
    <dgm:cxn modelId="{E5C9A1BE-6801-4925-8500-A3E36C18AB2B}" type="presParOf" srcId="{0F620C24-FEF5-41CF-B909-5599CFEA58C0}" destId="{36A5302D-81AE-4859-8936-5E59C427132D}" srcOrd="2" destOrd="0" presId="urn:microsoft.com/office/officeart/2005/8/layout/funnel1"/>
    <dgm:cxn modelId="{539D4FDD-1EE0-4BD4-ADFB-A132804BD0C4}" type="presParOf" srcId="{0F620C24-FEF5-41CF-B909-5599CFEA58C0}" destId="{D1082787-E8B4-4B5D-B948-A81ED1616C12}" srcOrd="3" destOrd="0" presId="urn:microsoft.com/office/officeart/2005/8/layout/funnel1"/>
    <dgm:cxn modelId="{578D72D6-8EC7-4585-91A1-F39786F49516}" type="presParOf" srcId="{0F620C24-FEF5-41CF-B909-5599CFEA58C0}" destId="{0A2FD56B-561C-47F8-B97B-631D39D8BA85}" srcOrd="4" destOrd="0" presId="urn:microsoft.com/office/officeart/2005/8/layout/funnel1"/>
    <dgm:cxn modelId="{90F3C5C4-69D8-443E-9BB3-1F28BAE64AB4}" type="presParOf" srcId="{0F620C24-FEF5-41CF-B909-5599CFEA58C0}" destId="{76BFFF95-D438-4451-A1CD-B924438A10C8}" srcOrd="5" destOrd="0" presId="urn:microsoft.com/office/officeart/2005/8/layout/funnel1"/>
    <dgm:cxn modelId="{82D2181F-707F-4A05-A4DE-FA1DB09AE33B}" type="presParOf" srcId="{0F620C24-FEF5-41CF-B909-5599CFEA58C0}" destId="{6CF9842F-2DFC-451C-8A5D-40DA5EA26A9C}"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06AEC5-B122-40B1-A631-EEC95841E13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B140772-272F-42F6-A099-730F866ABE90}">
      <dgm:prSet/>
      <dgm:spPr/>
      <dgm:t>
        <a:bodyPr/>
        <a:lstStyle/>
        <a:p>
          <a:r>
            <a:rPr lang="nl-NL" dirty="0">
              <a:hlinkClick xmlns:r="http://schemas.openxmlformats.org/officeDocument/2006/relationships" r:id="rId1"/>
            </a:rPr>
            <a:t>Online platform Samen Verantwoorden Onderwijs</a:t>
          </a:r>
          <a:endParaRPr lang="en-US" dirty="0"/>
        </a:p>
      </dgm:t>
    </dgm:pt>
    <dgm:pt modelId="{57549A09-8AB9-420A-AA61-3EE7A85921D7}" type="parTrans" cxnId="{66DED6FF-1569-4640-A921-62DA33BE5BE8}">
      <dgm:prSet/>
      <dgm:spPr/>
      <dgm:t>
        <a:bodyPr/>
        <a:lstStyle/>
        <a:p>
          <a:endParaRPr lang="en-US"/>
        </a:p>
      </dgm:t>
    </dgm:pt>
    <dgm:pt modelId="{D91E1C4D-94A8-4E0B-BEBD-61D23913A344}" type="sibTrans" cxnId="{66DED6FF-1569-4640-A921-62DA33BE5BE8}">
      <dgm:prSet/>
      <dgm:spPr/>
      <dgm:t>
        <a:bodyPr/>
        <a:lstStyle/>
        <a:p>
          <a:endParaRPr lang="en-US"/>
        </a:p>
      </dgm:t>
    </dgm:pt>
    <dgm:pt modelId="{D2DE1E26-304F-4FD1-858A-DDAE7A9F5A66}">
      <dgm:prSet/>
      <dgm:spPr/>
      <dgm:t>
        <a:bodyPr/>
        <a:lstStyle/>
        <a:p>
          <a:r>
            <a:rPr lang="nl-NL" dirty="0"/>
            <a:t>Klankbordgroep op </a:t>
          </a:r>
          <a:r>
            <a:rPr lang="nl-NL" dirty="0">
              <a:hlinkClick xmlns:r="http://schemas.openxmlformats.org/officeDocument/2006/relationships" r:id="rId2"/>
            </a:rPr>
            <a:t>donderdag 2 oktober</a:t>
          </a:r>
          <a:endParaRPr lang="en-US" dirty="0"/>
        </a:p>
      </dgm:t>
    </dgm:pt>
    <dgm:pt modelId="{11D201E3-EEAA-44D5-9805-C8F4F259F587}" type="parTrans" cxnId="{B3E56F1C-BF4C-4776-B487-E23CEE41F424}">
      <dgm:prSet/>
      <dgm:spPr/>
      <dgm:t>
        <a:bodyPr/>
        <a:lstStyle/>
        <a:p>
          <a:endParaRPr lang="en-US"/>
        </a:p>
      </dgm:t>
    </dgm:pt>
    <dgm:pt modelId="{4AB0D62B-72C2-4C53-89D7-51500AA83EFE}" type="sibTrans" cxnId="{B3E56F1C-BF4C-4776-B487-E23CEE41F424}">
      <dgm:prSet/>
      <dgm:spPr/>
      <dgm:t>
        <a:bodyPr/>
        <a:lstStyle/>
        <a:p>
          <a:endParaRPr lang="en-US"/>
        </a:p>
      </dgm:t>
    </dgm:pt>
    <dgm:pt modelId="{35F090C7-932F-4717-88D3-8443E0F6FF96}">
      <dgm:prSet/>
      <dgm:spPr/>
      <dgm:t>
        <a:bodyPr/>
        <a:lstStyle/>
        <a:p>
          <a:r>
            <a:rPr lang="nl-NL" dirty="0"/>
            <a:t>Update op basis van:</a:t>
          </a:r>
          <a:endParaRPr lang="en-US" dirty="0"/>
        </a:p>
      </dgm:t>
    </dgm:pt>
    <dgm:pt modelId="{A1AABD26-C3C2-48CF-AC9D-A930F77F4B1E}" type="parTrans" cxnId="{98B9F5AB-E8E3-43F6-998A-DA2E69B4B0A7}">
      <dgm:prSet/>
      <dgm:spPr/>
      <dgm:t>
        <a:bodyPr/>
        <a:lstStyle/>
        <a:p>
          <a:endParaRPr lang="en-US"/>
        </a:p>
      </dgm:t>
    </dgm:pt>
    <dgm:pt modelId="{1B5129CC-66B1-463C-AAE2-650DD7500CBF}" type="sibTrans" cxnId="{98B9F5AB-E8E3-43F6-998A-DA2E69B4B0A7}">
      <dgm:prSet/>
      <dgm:spPr/>
      <dgm:t>
        <a:bodyPr/>
        <a:lstStyle/>
        <a:p>
          <a:endParaRPr lang="en-US"/>
        </a:p>
      </dgm:t>
    </dgm:pt>
    <dgm:pt modelId="{1BD3F673-29EB-4C9B-A95A-2ABC011ADEE2}">
      <dgm:prSet/>
      <dgm:spPr/>
      <dgm:t>
        <a:bodyPr/>
        <a:lstStyle/>
        <a:p>
          <a:r>
            <a:rPr lang="nl-NL" dirty="0">
              <a:solidFill>
                <a:schemeClr val="tx1"/>
              </a:solidFill>
            </a:rPr>
            <a:t>Ervaringen</a:t>
          </a:r>
          <a:endParaRPr lang="en-US" dirty="0">
            <a:solidFill>
              <a:schemeClr val="tx1"/>
            </a:solidFill>
          </a:endParaRPr>
        </a:p>
      </dgm:t>
    </dgm:pt>
    <dgm:pt modelId="{49F9B5DA-59DB-4E2A-907F-EB2492AEC486}" type="parTrans" cxnId="{F8707D6B-CD44-4659-A80A-90093A354D96}">
      <dgm:prSet/>
      <dgm:spPr/>
      <dgm:t>
        <a:bodyPr/>
        <a:lstStyle/>
        <a:p>
          <a:endParaRPr lang="en-US"/>
        </a:p>
      </dgm:t>
    </dgm:pt>
    <dgm:pt modelId="{B9071B2C-58E2-489A-8E46-FAAF6DB99173}" type="sibTrans" cxnId="{F8707D6B-CD44-4659-A80A-90093A354D96}">
      <dgm:prSet/>
      <dgm:spPr/>
      <dgm:t>
        <a:bodyPr/>
        <a:lstStyle/>
        <a:p>
          <a:endParaRPr lang="en-US"/>
        </a:p>
      </dgm:t>
    </dgm:pt>
    <dgm:pt modelId="{84F2268E-4FE9-40D4-AC2E-CB0FD858F642}">
      <dgm:prSet/>
      <dgm:spPr/>
      <dgm:t>
        <a:bodyPr/>
        <a:lstStyle/>
        <a:p>
          <a:r>
            <a:rPr lang="en-US" dirty="0">
              <a:solidFill>
                <a:schemeClr val="tx1"/>
              </a:solidFill>
            </a:rPr>
            <a:t>Best practices</a:t>
          </a:r>
        </a:p>
      </dgm:t>
    </dgm:pt>
    <dgm:pt modelId="{65866B8E-47B6-47CA-8F95-85CF01E6B775}" type="parTrans" cxnId="{1BCF39A6-514E-4C92-B11C-B0EFE5CFFCD0}">
      <dgm:prSet/>
      <dgm:spPr/>
      <dgm:t>
        <a:bodyPr/>
        <a:lstStyle/>
        <a:p>
          <a:endParaRPr lang="nl-NL"/>
        </a:p>
      </dgm:t>
    </dgm:pt>
    <dgm:pt modelId="{1A062BDC-F37B-4FCA-BE2B-18C70D5A8F08}" type="sibTrans" cxnId="{1BCF39A6-514E-4C92-B11C-B0EFE5CFFCD0}">
      <dgm:prSet/>
      <dgm:spPr/>
      <dgm:t>
        <a:bodyPr/>
        <a:lstStyle/>
        <a:p>
          <a:endParaRPr lang="nl-NL"/>
        </a:p>
      </dgm:t>
    </dgm:pt>
    <dgm:pt modelId="{1F57DB67-AC92-4E85-B9DB-6EA2F8ACDC29}">
      <dgm:prSet/>
      <dgm:spPr/>
      <dgm:t>
        <a:bodyPr/>
        <a:lstStyle/>
        <a:p>
          <a:r>
            <a:rPr lang="en-US" dirty="0">
              <a:solidFill>
                <a:schemeClr val="tx1"/>
              </a:solidFill>
            </a:rPr>
            <a:t>Nieuwe ontwikkelingen</a:t>
          </a:r>
        </a:p>
      </dgm:t>
    </dgm:pt>
    <dgm:pt modelId="{85005D06-BD67-437F-93E2-33720EE19D68}" type="parTrans" cxnId="{42559FC7-42C2-468F-A0FE-42E8DD0F6979}">
      <dgm:prSet/>
      <dgm:spPr/>
      <dgm:t>
        <a:bodyPr/>
        <a:lstStyle/>
        <a:p>
          <a:endParaRPr lang="nl-NL"/>
        </a:p>
      </dgm:t>
    </dgm:pt>
    <dgm:pt modelId="{80228868-194D-4ACA-8B21-802CCCCBD500}" type="sibTrans" cxnId="{42559FC7-42C2-468F-A0FE-42E8DD0F6979}">
      <dgm:prSet/>
      <dgm:spPr/>
      <dgm:t>
        <a:bodyPr/>
        <a:lstStyle/>
        <a:p>
          <a:endParaRPr lang="nl-NL"/>
        </a:p>
      </dgm:t>
    </dgm:pt>
    <dgm:pt modelId="{220053C0-134B-4EFC-A0F8-A7AAFBCF0C40}" type="pres">
      <dgm:prSet presAssocID="{D006AEC5-B122-40B1-A631-EEC95841E130}" presName="linear" presStyleCnt="0">
        <dgm:presLayoutVars>
          <dgm:dir/>
          <dgm:animLvl val="lvl"/>
          <dgm:resizeHandles val="exact"/>
        </dgm:presLayoutVars>
      </dgm:prSet>
      <dgm:spPr/>
    </dgm:pt>
    <dgm:pt modelId="{237A41C2-5492-4666-A1DC-EBAE6E09F6A1}" type="pres">
      <dgm:prSet presAssocID="{7B140772-272F-42F6-A099-730F866ABE90}" presName="parentLin" presStyleCnt="0"/>
      <dgm:spPr/>
    </dgm:pt>
    <dgm:pt modelId="{666F92F3-E474-4048-A849-FACC4111A710}" type="pres">
      <dgm:prSet presAssocID="{7B140772-272F-42F6-A099-730F866ABE90}" presName="parentLeftMargin" presStyleLbl="node1" presStyleIdx="0" presStyleCnt="3"/>
      <dgm:spPr/>
    </dgm:pt>
    <dgm:pt modelId="{4052EA97-1150-405D-8104-23041D77E183}" type="pres">
      <dgm:prSet presAssocID="{7B140772-272F-42F6-A099-730F866ABE90}" presName="parentText" presStyleLbl="node1" presStyleIdx="0" presStyleCnt="3">
        <dgm:presLayoutVars>
          <dgm:chMax val="0"/>
          <dgm:bulletEnabled val="1"/>
        </dgm:presLayoutVars>
      </dgm:prSet>
      <dgm:spPr/>
    </dgm:pt>
    <dgm:pt modelId="{CAD1A627-A20B-45AE-A43F-5852BB16D694}" type="pres">
      <dgm:prSet presAssocID="{7B140772-272F-42F6-A099-730F866ABE90}" presName="negativeSpace" presStyleCnt="0"/>
      <dgm:spPr/>
    </dgm:pt>
    <dgm:pt modelId="{78689159-970E-4FBC-8EC3-E4AA1647D00B}" type="pres">
      <dgm:prSet presAssocID="{7B140772-272F-42F6-A099-730F866ABE90}" presName="childText" presStyleLbl="conFgAcc1" presStyleIdx="0" presStyleCnt="3">
        <dgm:presLayoutVars>
          <dgm:bulletEnabled val="1"/>
        </dgm:presLayoutVars>
      </dgm:prSet>
      <dgm:spPr/>
    </dgm:pt>
    <dgm:pt modelId="{CB560B79-C898-4843-AF00-AA6C35CA0B23}" type="pres">
      <dgm:prSet presAssocID="{D91E1C4D-94A8-4E0B-BEBD-61D23913A344}" presName="spaceBetweenRectangles" presStyleCnt="0"/>
      <dgm:spPr/>
    </dgm:pt>
    <dgm:pt modelId="{74743940-158B-462E-AD5E-24269DE8B82E}" type="pres">
      <dgm:prSet presAssocID="{D2DE1E26-304F-4FD1-858A-DDAE7A9F5A66}" presName="parentLin" presStyleCnt="0"/>
      <dgm:spPr/>
    </dgm:pt>
    <dgm:pt modelId="{BE41C5E1-62E5-44AF-82A9-6EA775093E8B}" type="pres">
      <dgm:prSet presAssocID="{D2DE1E26-304F-4FD1-858A-DDAE7A9F5A66}" presName="parentLeftMargin" presStyleLbl="node1" presStyleIdx="0" presStyleCnt="3"/>
      <dgm:spPr/>
    </dgm:pt>
    <dgm:pt modelId="{988702FB-D159-46D0-B20D-AE844694502B}" type="pres">
      <dgm:prSet presAssocID="{D2DE1E26-304F-4FD1-858A-DDAE7A9F5A66}" presName="parentText" presStyleLbl="node1" presStyleIdx="1" presStyleCnt="3">
        <dgm:presLayoutVars>
          <dgm:chMax val="0"/>
          <dgm:bulletEnabled val="1"/>
        </dgm:presLayoutVars>
      </dgm:prSet>
      <dgm:spPr/>
    </dgm:pt>
    <dgm:pt modelId="{44C78499-DE92-4CC5-9061-F1ACEF5BD723}" type="pres">
      <dgm:prSet presAssocID="{D2DE1E26-304F-4FD1-858A-DDAE7A9F5A66}" presName="negativeSpace" presStyleCnt="0"/>
      <dgm:spPr/>
    </dgm:pt>
    <dgm:pt modelId="{2DD48277-724B-4A9A-9645-5CFA53B7164E}" type="pres">
      <dgm:prSet presAssocID="{D2DE1E26-304F-4FD1-858A-DDAE7A9F5A66}" presName="childText" presStyleLbl="conFgAcc1" presStyleIdx="1" presStyleCnt="3">
        <dgm:presLayoutVars>
          <dgm:bulletEnabled val="1"/>
        </dgm:presLayoutVars>
      </dgm:prSet>
      <dgm:spPr/>
    </dgm:pt>
    <dgm:pt modelId="{D66BC191-ECF2-4366-8635-36479F4AFDEC}" type="pres">
      <dgm:prSet presAssocID="{4AB0D62B-72C2-4C53-89D7-51500AA83EFE}" presName="spaceBetweenRectangles" presStyleCnt="0"/>
      <dgm:spPr/>
    </dgm:pt>
    <dgm:pt modelId="{57273BD8-2EB4-4C37-963E-46FB9EDED90F}" type="pres">
      <dgm:prSet presAssocID="{35F090C7-932F-4717-88D3-8443E0F6FF96}" presName="parentLin" presStyleCnt="0"/>
      <dgm:spPr/>
    </dgm:pt>
    <dgm:pt modelId="{8541FB65-C188-4F09-A0F7-F622EB30ECB1}" type="pres">
      <dgm:prSet presAssocID="{35F090C7-932F-4717-88D3-8443E0F6FF96}" presName="parentLeftMargin" presStyleLbl="node1" presStyleIdx="1" presStyleCnt="3"/>
      <dgm:spPr/>
    </dgm:pt>
    <dgm:pt modelId="{4A0D0587-1AE9-42C7-A9BC-04A09897A0E9}" type="pres">
      <dgm:prSet presAssocID="{35F090C7-932F-4717-88D3-8443E0F6FF96}" presName="parentText" presStyleLbl="node1" presStyleIdx="2" presStyleCnt="3">
        <dgm:presLayoutVars>
          <dgm:chMax val="0"/>
          <dgm:bulletEnabled val="1"/>
        </dgm:presLayoutVars>
      </dgm:prSet>
      <dgm:spPr/>
    </dgm:pt>
    <dgm:pt modelId="{561DE74C-16A0-4D29-B01B-63166148A673}" type="pres">
      <dgm:prSet presAssocID="{35F090C7-932F-4717-88D3-8443E0F6FF96}" presName="negativeSpace" presStyleCnt="0"/>
      <dgm:spPr/>
    </dgm:pt>
    <dgm:pt modelId="{8C9458F7-E591-4515-A320-F72B91E7D0FE}" type="pres">
      <dgm:prSet presAssocID="{35F090C7-932F-4717-88D3-8443E0F6FF96}" presName="childText" presStyleLbl="conFgAcc1" presStyleIdx="2" presStyleCnt="3" custLinFactNeighborX="-780" custLinFactNeighborY="11196">
        <dgm:presLayoutVars>
          <dgm:bulletEnabled val="1"/>
        </dgm:presLayoutVars>
      </dgm:prSet>
      <dgm:spPr/>
    </dgm:pt>
  </dgm:ptLst>
  <dgm:cxnLst>
    <dgm:cxn modelId="{B3E56F1C-BF4C-4776-B487-E23CEE41F424}" srcId="{D006AEC5-B122-40B1-A631-EEC95841E130}" destId="{D2DE1E26-304F-4FD1-858A-DDAE7A9F5A66}" srcOrd="1" destOrd="0" parTransId="{11D201E3-EEAA-44D5-9805-C8F4F259F587}" sibTransId="{4AB0D62B-72C2-4C53-89D7-51500AA83EFE}"/>
    <dgm:cxn modelId="{3D94BF1C-0779-46AD-90D1-C3BB7856F839}" type="presOf" srcId="{D006AEC5-B122-40B1-A631-EEC95841E130}" destId="{220053C0-134B-4EFC-A0F8-A7AAFBCF0C40}" srcOrd="0" destOrd="0" presId="urn:microsoft.com/office/officeart/2005/8/layout/list1"/>
    <dgm:cxn modelId="{AA66332A-2F69-494A-AE40-46D59619136D}" type="presOf" srcId="{35F090C7-932F-4717-88D3-8443E0F6FF96}" destId="{4A0D0587-1AE9-42C7-A9BC-04A09897A0E9}" srcOrd="1" destOrd="0" presId="urn:microsoft.com/office/officeart/2005/8/layout/list1"/>
    <dgm:cxn modelId="{B41A5731-20CD-4295-A076-0A8F21A243CB}" type="presOf" srcId="{84F2268E-4FE9-40D4-AC2E-CB0FD858F642}" destId="{8C9458F7-E591-4515-A320-F72B91E7D0FE}" srcOrd="0" destOrd="1" presId="urn:microsoft.com/office/officeart/2005/8/layout/list1"/>
    <dgm:cxn modelId="{F8707D6B-CD44-4659-A80A-90093A354D96}" srcId="{35F090C7-932F-4717-88D3-8443E0F6FF96}" destId="{1BD3F673-29EB-4C9B-A95A-2ABC011ADEE2}" srcOrd="0" destOrd="0" parTransId="{49F9B5DA-59DB-4E2A-907F-EB2492AEC486}" sibTransId="{B9071B2C-58E2-489A-8E46-FAAF6DB99173}"/>
    <dgm:cxn modelId="{19F12052-F935-4618-8396-93B40A3D3B8D}" type="presOf" srcId="{1F57DB67-AC92-4E85-B9DB-6EA2F8ACDC29}" destId="{8C9458F7-E591-4515-A320-F72B91E7D0FE}" srcOrd="0" destOrd="2" presId="urn:microsoft.com/office/officeart/2005/8/layout/list1"/>
    <dgm:cxn modelId="{83385A94-4117-4625-A5DB-654350F9CD16}" type="presOf" srcId="{35F090C7-932F-4717-88D3-8443E0F6FF96}" destId="{8541FB65-C188-4F09-A0F7-F622EB30ECB1}" srcOrd="0" destOrd="0" presId="urn:microsoft.com/office/officeart/2005/8/layout/list1"/>
    <dgm:cxn modelId="{1BCF39A6-514E-4C92-B11C-B0EFE5CFFCD0}" srcId="{35F090C7-932F-4717-88D3-8443E0F6FF96}" destId="{84F2268E-4FE9-40D4-AC2E-CB0FD858F642}" srcOrd="1" destOrd="0" parTransId="{65866B8E-47B6-47CA-8F95-85CF01E6B775}" sibTransId="{1A062BDC-F37B-4FCA-BE2B-18C70D5A8F08}"/>
    <dgm:cxn modelId="{98B9F5AB-E8E3-43F6-998A-DA2E69B4B0A7}" srcId="{D006AEC5-B122-40B1-A631-EEC95841E130}" destId="{35F090C7-932F-4717-88D3-8443E0F6FF96}" srcOrd="2" destOrd="0" parTransId="{A1AABD26-C3C2-48CF-AC9D-A930F77F4B1E}" sibTransId="{1B5129CC-66B1-463C-AAE2-650DD7500CBF}"/>
    <dgm:cxn modelId="{C8C336C1-B559-4421-9C23-816AE96A0AA3}" type="presOf" srcId="{7B140772-272F-42F6-A099-730F866ABE90}" destId="{666F92F3-E474-4048-A849-FACC4111A710}" srcOrd="0" destOrd="0" presId="urn:microsoft.com/office/officeart/2005/8/layout/list1"/>
    <dgm:cxn modelId="{42559FC7-42C2-468F-A0FE-42E8DD0F6979}" srcId="{35F090C7-932F-4717-88D3-8443E0F6FF96}" destId="{1F57DB67-AC92-4E85-B9DB-6EA2F8ACDC29}" srcOrd="2" destOrd="0" parTransId="{85005D06-BD67-437F-93E2-33720EE19D68}" sibTransId="{80228868-194D-4ACA-8B21-802CCCCBD500}"/>
    <dgm:cxn modelId="{7D65BAEC-259E-40DB-8C88-BD1D6660416B}" type="presOf" srcId="{1BD3F673-29EB-4C9B-A95A-2ABC011ADEE2}" destId="{8C9458F7-E591-4515-A320-F72B91E7D0FE}" srcOrd="0" destOrd="0" presId="urn:microsoft.com/office/officeart/2005/8/layout/list1"/>
    <dgm:cxn modelId="{CBAE42F8-BFA5-4F12-8FAE-B1036169DF43}" type="presOf" srcId="{D2DE1E26-304F-4FD1-858A-DDAE7A9F5A66}" destId="{BE41C5E1-62E5-44AF-82A9-6EA775093E8B}" srcOrd="0" destOrd="0" presId="urn:microsoft.com/office/officeart/2005/8/layout/list1"/>
    <dgm:cxn modelId="{CEFF99F8-D26F-470E-88BD-4AD1786621CA}" type="presOf" srcId="{D2DE1E26-304F-4FD1-858A-DDAE7A9F5A66}" destId="{988702FB-D159-46D0-B20D-AE844694502B}" srcOrd="1" destOrd="0" presId="urn:microsoft.com/office/officeart/2005/8/layout/list1"/>
    <dgm:cxn modelId="{F95220FF-59A9-49A9-8752-835AA496A5FA}" type="presOf" srcId="{7B140772-272F-42F6-A099-730F866ABE90}" destId="{4052EA97-1150-405D-8104-23041D77E183}" srcOrd="1" destOrd="0" presId="urn:microsoft.com/office/officeart/2005/8/layout/list1"/>
    <dgm:cxn modelId="{66DED6FF-1569-4640-A921-62DA33BE5BE8}" srcId="{D006AEC5-B122-40B1-A631-EEC95841E130}" destId="{7B140772-272F-42F6-A099-730F866ABE90}" srcOrd="0" destOrd="0" parTransId="{57549A09-8AB9-420A-AA61-3EE7A85921D7}" sibTransId="{D91E1C4D-94A8-4E0B-BEBD-61D23913A344}"/>
    <dgm:cxn modelId="{29170C1C-63D5-4322-822E-F6E1AE3C4CE3}" type="presParOf" srcId="{220053C0-134B-4EFC-A0F8-A7AAFBCF0C40}" destId="{237A41C2-5492-4666-A1DC-EBAE6E09F6A1}" srcOrd="0" destOrd="0" presId="urn:microsoft.com/office/officeart/2005/8/layout/list1"/>
    <dgm:cxn modelId="{0F5495B3-06F9-4FC0-92AD-914FF95F79F5}" type="presParOf" srcId="{237A41C2-5492-4666-A1DC-EBAE6E09F6A1}" destId="{666F92F3-E474-4048-A849-FACC4111A710}" srcOrd="0" destOrd="0" presId="urn:microsoft.com/office/officeart/2005/8/layout/list1"/>
    <dgm:cxn modelId="{2A886E0A-C7B9-42D4-9968-B58C4661D6D2}" type="presParOf" srcId="{237A41C2-5492-4666-A1DC-EBAE6E09F6A1}" destId="{4052EA97-1150-405D-8104-23041D77E183}" srcOrd="1" destOrd="0" presId="urn:microsoft.com/office/officeart/2005/8/layout/list1"/>
    <dgm:cxn modelId="{73B3602F-5A01-4C80-9A80-412153E3F530}" type="presParOf" srcId="{220053C0-134B-4EFC-A0F8-A7AAFBCF0C40}" destId="{CAD1A627-A20B-45AE-A43F-5852BB16D694}" srcOrd="1" destOrd="0" presId="urn:microsoft.com/office/officeart/2005/8/layout/list1"/>
    <dgm:cxn modelId="{BC00F2DF-3EDC-4EF3-BB80-A4A8CC28D55F}" type="presParOf" srcId="{220053C0-134B-4EFC-A0F8-A7AAFBCF0C40}" destId="{78689159-970E-4FBC-8EC3-E4AA1647D00B}" srcOrd="2" destOrd="0" presId="urn:microsoft.com/office/officeart/2005/8/layout/list1"/>
    <dgm:cxn modelId="{D0D65F8B-3170-4557-9602-100F6104FA30}" type="presParOf" srcId="{220053C0-134B-4EFC-A0F8-A7AAFBCF0C40}" destId="{CB560B79-C898-4843-AF00-AA6C35CA0B23}" srcOrd="3" destOrd="0" presId="urn:microsoft.com/office/officeart/2005/8/layout/list1"/>
    <dgm:cxn modelId="{9D15236A-D052-4565-A696-43872F7CAFCA}" type="presParOf" srcId="{220053C0-134B-4EFC-A0F8-A7AAFBCF0C40}" destId="{74743940-158B-462E-AD5E-24269DE8B82E}" srcOrd="4" destOrd="0" presId="urn:microsoft.com/office/officeart/2005/8/layout/list1"/>
    <dgm:cxn modelId="{00457843-0086-4D5D-8E5A-F90455B2303E}" type="presParOf" srcId="{74743940-158B-462E-AD5E-24269DE8B82E}" destId="{BE41C5E1-62E5-44AF-82A9-6EA775093E8B}" srcOrd="0" destOrd="0" presId="urn:microsoft.com/office/officeart/2005/8/layout/list1"/>
    <dgm:cxn modelId="{A09C7C2D-02AA-4C39-A05E-6034BFBF7478}" type="presParOf" srcId="{74743940-158B-462E-AD5E-24269DE8B82E}" destId="{988702FB-D159-46D0-B20D-AE844694502B}" srcOrd="1" destOrd="0" presId="urn:microsoft.com/office/officeart/2005/8/layout/list1"/>
    <dgm:cxn modelId="{FF31F94D-EB3C-433A-B602-3753DC123FC1}" type="presParOf" srcId="{220053C0-134B-4EFC-A0F8-A7AAFBCF0C40}" destId="{44C78499-DE92-4CC5-9061-F1ACEF5BD723}" srcOrd="5" destOrd="0" presId="urn:microsoft.com/office/officeart/2005/8/layout/list1"/>
    <dgm:cxn modelId="{5E6A95B1-C811-4A28-AB72-F3FD222F1FED}" type="presParOf" srcId="{220053C0-134B-4EFC-A0F8-A7AAFBCF0C40}" destId="{2DD48277-724B-4A9A-9645-5CFA53B7164E}" srcOrd="6" destOrd="0" presId="urn:microsoft.com/office/officeart/2005/8/layout/list1"/>
    <dgm:cxn modelId="{2337AC9A-9DE8-477E-9371-51D7E557B94E}" type="presParOf" srcId="{220053C0-134B-4EFC-A0F8-A7AAFBCF0C40}" destId="{D66BC191-ECF2-4366-8635-36479F4AFDEC}" srcOrd="7" destOrd="0" presId="urn:microsoft.com/office/officeart/2005/8/layout/list1"/>
    <dgm:cxn modelId="{B4646B75-CE3B-453D-B449-A90D343C2D26}" type="presParOf" srcId="{220053C0-134B-4EFC-A0F8-A7AAFBCF0C40}" destId="{57273BD8-2EB4-4C37-963E-46FB9EDED90F}" srcOrd="8" destOrd="0" presId="urn:microsoft.com/office/officeart/2005/8/layout/list1"/>
    <dgm:cxn modelId="{79C9439B-B6B3-43A7-B82B-0D2FCB8F55B7}" type="presParOf" srcId="{57273BD8-2EB4-4C37-963E-46FB9EDED90F}" destId="{8541FB65-C188-4F09-A0F7-F622EB30ECB1}" srcOrd="0" destOrd="0" presId="urn:microsoft.com/office/officeart/2005/8/layout/list1"/>
    <dgm:cxn modelId="{24196F87-D93F-469A-892A-2364FA5DCBCC}" type="presParOf" srcId="{57273BD8-2EB4-4C37-963E-46FB9EDED90F}" destId="{4A0D0587-1AE9-42C7-A9BC-04A09897A0E9}" srcOrd="1" destOrd="0" presId="urn:microsoft.com/office/officeart/2005/8/layout/list1"/>
    <dgm:cxn modelId="{459E261B-4D8D-4066-A89A-67D3BD1FF71A}" type="presParOf" srcId="{220053C0-134B-4EFC-A0F8-A7AAFBCF0C40}" destId="{561DE74C-16A0-4D29-B01B-63166148A673}" srcOrd="9" destOrd="0" presId="urn:microsoft.com/office/officeart/2005/8/layout/list1"/>
    <dgm:cxn modelId="{551407DA-9386-4ECD-BB5B-87E66201916A}" type="presParOf" srcId="{220053C0-134B-4EFC-A0F8-A7AAFBCF0C40}" destId="{8C9458F7-E591-4515-A320-F72B91E7D0F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B4307E-894E-480B-A514-E7024BEB0F41}" type="doc">
      <dgm:prSet loTypeId="urn:microsoft.com/office/officeart/2005/8/layout/hProcess9" loCatId="process" qsTypeId="urn:microsoft.com/office/officeart/2005/8/quickstyle/simple2" qsCatId="simple" csTypeId="urn:microsoft.com/office/officeart/2005/8/colors/accent5_2" csCatId="accent5" phldr="1"/>
      <dgm:spPr/>
    </dgm:pt>
    <dgm:pt modelId="{2D0A1A4B-7076-438F-8CE0-90C1CAEF06E7}">
      <dgm:prSet phldrT="[Tekst]"/>
      <dgm:spPr/>
      <dgm:t>
        <a:bodyPr/>
        <a:lstStyle/>
        <a:p>
          <a:pPr algn="ctr"/>
          <a:r>
            <a:rPr lang="nl-NL" b="1" dirty="0"/>
            <a:t>2016 </a:t>
          </a:r>
          <a:br>
            <a:rPr lang="nl-NL" dirty="0"/>
          </a:br>
          <a:r>
            <a:rPr lang="nl-NL" dirty="0"/>
            <a:t>Wens voor digitale assurance</a:t>
          </a:r>
        </a:p>
      </dgm:t>
    </dgm:pt>
    <dgm:pt modelId="{1F4F6018-DAAC-4756-B4DB-0852C649BDE7}" type="parTrans" cxnId="{2879B459-E555-4E11-A16F-B82081083B23}">
      <dgm:prSet/>
      <dgm:spPr/>
      <dgm:t>
        <a:bodyPr/>
        <a:lstStyle/>
        <a:p>
          <a:pPr algn="ctr"/>
          <a:endParaRPr lang="nl-NL"/>
        </a:p>
      </dgm:t>
    </dgm:pt>
    <dgm:pt modelId="{CD3B4EE9-34E8-4AB2-B562-8306269D64A1}" type="sibTrans" cxnId="{2879B459-E555-4E11-A16F-B82081083B23}">
      <dgm:prSet/>
      <dgm:spPr/>
      <dgm:t>
        <a:bodyPr/>
        <a:lstStyle/>
        <a:p>
          <a:pPr algn="ctr"/>
          <a:endParaRPr lang="nl-NL"/>
        </a:p>
      </dgm:t>
    </dgm:pt>
    <dgm:pt modelId="{49B3DF9D-719A-4E7A-85F2-B29A479FE4D6}">
      <dgm:prSet phldrT="[Tekst]"/>
      <dgm:spPr/>
      <dgm:t>
        <a:bodyPr/>
        <a:lstStyle/>
        <a:p>
          <a:pPr algn="ctr"/>
          <a:r>
            <a:rPr lang="nl-NL" b="1" dirty="0"/>
            <a:t>2020</a:t>
          </a:r>
          <a:r>
            <a:rPr lang="nl-NL" dirty="0"/>
            <a:t> </a:t>
          </a:r>
          <a:br>
            <a:rPr lang="nl-NL" dirty="0"/>
          </a:br>
          <a:r>
            <a:rPr lang="nl-NL" dirty="0"/>
            <a:t>Project digitaal verantwoorden</a:t>
          </a:r>
        </a:p>
      </dgm:t>
    </dgm:pt>
    <dgm:pt modelId="{C2EBA425-9F16-4EFC-A1CB-6F9BE6F401F1}" type="parTrans" cxnId="{C07B6718-3431-4304-BA7C-E534127BF8EC}">
      <dgm:prSet/>
      <dgm:spPr/>
      <dgm:t>
        <a:bodyPr/>
        <a:lstStyle/>
        <a:p>
          <a:pPr algn="ctr"/>
          <a:endParaRPr lang="nl-NL"/>
        </a:p>
      </dgm:t>
    </dgm:pt>
    <dgm:pt modelId="{2EDE3022-FC9D-4C39-97A5-7C1E1E8AB575}" type="sibTrans" cxnId="{C07B6718-3431-4304-BA7C-E534127BF8EC}">
      <dgm:prSet/>
      <dgm:spPr/>
      <dgm:t>
        <a:bodyPr/>
        <a:lstStyle/>
        <a:p>
          <a:pPr algn="ctr"/>
          <a:endParaRPr lang="nl-NL"/>
        </a:p>
      </dgm:t>
    </dgm:pt>
    <dgm:pt modelId="{E8B86241-FAA7-4AD2-B5E5-EB90CDA87427}">
      <dgm:prSet phldrT="[Tekst]"/>
      <dgm:spPr/>
      <dgm:t>
        <a:bodyPr/>
        <a:lstStyle/>
        <a:p>
          <a:pPr algn="ctr"/>
          <a:r>
            <a:rPr lang="nl-NL" b="1" dirty="0"/>
            <a:t>2022</a:t>
          </a:r>
          <a:r>
            <a:rPr lang="nl-NL" dirty="0"/>
            <a:t> </a:t>
          </a:r>
          <a:br>
            <a:rPr lang="nl-NL" dirty="0"/>
          </a:br>
          <a:r>
            <a:rPr lang="nl-NL" dirty="0"/>
            <a:t>OCW taxonomie naar KvK</a:t>
          </a:r>
          <a:br>
            <a:rPr lang="nl-NL" dirty="0"/>
          </a:br>
          <a:r>
            <a:rPr lang="nl-NL" strike="sngStrike" dirty="0"/>
            <a:t>Digitale assurance</a:t>
          </a:r>
        </a:p>
      </dgm:t>
    </dgm:pt>
    <dgm:pt modelId="{1D41C4FF-96B2-4D42-9A42-D1D92F99382F}" type="parTrans" cxnId="{0C3994AF-64C1-466E-BFD4-FDF805C7EA0E}">
      <dgm:prSet/>
      <dgm:spPr/>
      <dgm:t>
        <a:bodyPr/>
        <a:lstStyle/>
        <a:p>
          <a:pPr algn="ctr"/>
          <a:endParaRPr lang="nl-NL"/>
        </a:p>
      </dgm:t>
    </dgm:pt>
    <dgm:pt modelId="{6F7DA1E5-1491-485E-932C-61F48A7C972C}" type="sibTrans" cxnId="{0C3994AF-64C1-466E-BFD4-FDF805C7EA0E}">
      <dgm:prSet/>
      <dgm:spPr/>
      <dgm:t>
        <a:bodyPr/>
        <a:lstStyle/>
        <a:p>
          <a:pPr algn="ctr"/>
          <a:endParaRPr lang="nl-NL"/>
        </a:p>
      </dgm:t>
    </dgm:pt>
    <dgm:pt modelId="{EB4B82D4-706D-49A0-9A9A-054771ACBE28}">
      <dgm:prSet phldrT="[Tekst]"/>
      <dgm:spPr/>
      <dgm:t>
        <a:bodyPr/>
        <a:lstStyle/>
        <a:p>
          <a:pPr algn="ctr"/>
          <a:r>
            <a:rPr lang="nl-NL" dirty="0"/>
            <a:t>Begin </a:t>
          </a:r>
          <a:r>
            <a:rPr lang="nl-NL" b="1" dirty="0"/>
            <a:t>2023</a:t>
          </a:r>
          <a:r>
            <a:rPr lang="nl-NL" dirty="0"/>
            <a:t> Werkgroepen geformeerd</a:t>
          </a:r>
        </a:p>
      </dgm:t>
    </dgm:pt>
    <dgm:pt modelId="{BC1EC1C3-EDC1-4FF5-A820-6F4FB6B8D44D}" type="parTrans" cxnId="{FDE86178-9D45-490F-B688-181249C48DB5}">
      <dgm:prSet/>
      <dgm:spPr/>
      <dgm:t>
        <a:bodyPr/>
        <a:lstStyle/>
        <a:p>
          <a:pPr algn="ctr"/>
          <a:endParaRPr lang="nl-NL"/>
        </a:p>
      </dgm:t>
    </dgm:pt>
    <dgm:pt modelId="{2F7C5C82-C420-4B99-8ABE-7B9A0B758CB7}" type="sibTrans" cxnId="{FDE86178-9D45-490F-B688-181249C48DB5}">
      <dgm:prSet/>
      <dgm:spPr/>
      <dgm:t>
        <a:bodyPr/>
        <a:lstStyle/>
        <a:p>
          <a:pPr algn="ctr"/>
          <a:endParaRPr lang="nl-NL"/>
        </a:p>
      </dgm:t>
    </dgm:pt>
    <dgm:pt modelId="{601A1076-9FD7-473A-A3B1-287B553A18EA}">
      <dgm:prSet phldrT="[Tekst]"/>
      <dgm:spPr/>
      <dgm:t>
        <a:bodyPr/>
        <a:lstStyle/>
        <a:p>
          <a:pPr algn="ctr"/>
          <a:r>
            <a:rPr lang="nl-NL" dirty="0"/>
            <a:t>Eind </a:t>
          </a:r>
          <a:r>
            <a:rPr lang="nl-NL" b="1" dirty="0"/>
            <a:t>2022</a:t>
          </a:r>
          <a:r>
            <a:rPr lang="nl-NL" dirty="0"/>
            <a:t> </a:t>
          </a:r>
          <a:br>
            <a:rPr lang="nl-NL" dirty="0"/>
          </a:br>
          <a:r>
            <a:rPr lang="nl-NL" dirty="0"/>
            <a:t>Eerste ‘ketendag’</a:t>
          </a:r>
        </a:p>
      </dgm:t>
    </dgm:pt>
    <dgm:pt modelId="{E2B8653C-34D1-46B3-BF31-3720C7945B73}" type="parTrans" cxnId="{F80A600D-1F2B-4EB8-93C7-FB14535A27E3}">
      <dgm:prSet/>
      <dgm:spPr/>
      <dgm:t>
        <a:bodyPr/>
        <a:lstStyle/>
        <a:p>
          <a:pPr algn="ctr"/>
          <a:endParaRPr lang="nl-NL"/>
        </a:p>
      </dgm:t>
    </dgm:pt>
    <dgm:pt modelId="{7A920F8D-3327-49A5-962B-C9384727D4E0}" type="sibTrans" cxnId="{F80A600D-1F2B-4EB8-93C7-FB14535A27E3}">
      <dgm:prSet/>
      <dgm:spPr/>
      <dgm:t>
        <a:bodyPr/>
        <a:lstStyle/>
        <a:p>
          <a:pPr algn="ctr"/>
          <a:endParaRPr lang="nl-NL"/>
        </a:p>
      </dgm:t>
    </dgm:pt>
    <dgm:pt modelId="{EA12D406-889B-4D87-8B7B-F5BD9387DE66}" type="pres">
      <dgm:prSet presAssocID="{B3B4307E-894E-480B-A514-E7024BEB0F41}" presName="CompostProcess" presStyleCnt="0">
        <dgm:presLayoutVars>
          <dgm:dir/>
          <dgm:resizeHandles val="exact"/>
        </dgm:presLayoutVars>
      </dgm:prSet>
      <dgm:spPr/>
    </dgm:pt>
    <dgm:pt modelId="{4B57B48F-5354-42D4-9DF4-4104D16D63DA}" type="pres">
      <dgm:prSet presAssocID="{B3B4307E-894E-480B-A514-E7024BEB0F41}" presName="arrow" presStyleLbl="bgShp" presStyleIdx="0" presStyleCnt="1"/>
      <dgm:spPr/>
    </dgm:pt>
    <dgm:pt modelId="{7E29DAF3-270C-4842-897F-157B600A3ED5}" type="pres">
      <dgm:prSet presAssocID="{B3B4307E-894E-480B-A514-E7024BEB0F41}" presName="linearProcess" presStyleCnt="0"/>
      <dgm:spPr/>
    </dgm:pt>
    <dgm:pt modelId="{E36953F1-8D25-4A7B-A81C-552B59EE2759}" type="pres">
      <dgm:prSet presAssocID="{2D0A1A4B-7076-438F-8CE0-90C1CAEF06E7}" presName="textNode" presStyleLbl="node1" presStyleIdx="0" presStyleCnt="5">
        <dgm:presLayoutVars>
          <dgm:bulletEnabled val="1"/>
        </dgm:presLayoutVars>
      </dgm:prSet>
      <dgm:spPr/>
    </dgm:pt>
    <dgm:pt modelId="{07813EE9-1777-4836-B98E-0E0B50277BC9}" type="pres">
      <dgm:prSet presAssocID="{CD3B4EE9-34E8-4AB2-B562-8306269D64A1}" presName="sibTrans" presStyleCnt="0"/>
      <dgm:spPr/>
    </dgm:pt>
    <dgm:pt modelId="{4614F85A-B0AC-48E0-9C95-8254469B827F}" type="pres">
      <dgm:prSet presAssocID="{49B3DF9D-719A-4E7A-85F2-B29A479FE4D6}" presName="textNode" presStyleLbl="node1" presStyleIdx="1" presStyleCnt="5">
        <dgm:presLayoutVars>
          <dgm:bulletEnabled val="1"/>
        </dgm:presLayoutVars>
      </dgm:prSet>
      <dgm:spPr/>
    </dgm:pt>
    <dgm:pt modelId="{537D608D-7FF4-413D-A053-91D376D6317E}" type="pres">
      <dgm:prSet presAssocID="{2EDE3022-FC9D-4C39-97A5-7C1E1E8AB575}" presName="sibTrans" presStyleCnt="0"/>
      <dgm:spPr/>
    </dgm:pt>
    <dgm:pt modelId="{3F640768-5703-4B6F-B1E9-D7B112E55249}" type="pres">
      <dgm:prSet presAssocID="{E8B86241-FAA7-4AD2-B5E5-EB90CDA87427}" presName="textNode" presStyleLbl="node1" presStyleIdx="2" presStyleCnt="5">
        <dgm:presLayoutVars>
          <dgm:bulletEnabled val="1"/>
        </dgm:presLayoutVars>
      </dgm:prSet>
      <dgm:spPr/>
    </dgm:pt>
    <dgm:pt modelId="{5B3B7F3C-9F49-4FF6-B761-BE4B1DE7A469}" type="pres">
      <dgm:prSet presAssocID="{6F7DA1E5-1491-485E-932C-61F48A7C972C}" presName="sibTrans" presStyleCnt="0"/>
      <dgm:spPr/>
    </dgm:pt>
    <dgm:pt modelId="{61D6D05B-EC12-4E97-8FC0-3A62B8225551}" type="pres">
      <dgm:prSet presAssocID="{601A1076-9FD7-473A-A3B1-287B553A18EA}" presName="textNode" presStyleLbl="node1" presStyleIdx="3" presStyleCnt="5">
        <dgm:presLayoutVars>
          <dgm:bulletEnabled val="1"/>
        </dgm:presLayoutVars>
      </dgm:prSet>
      <dgm:spPr/>
    </dgm:pt>
    <dgm:pt modelId="{D91EABF0-A86C-4536-A3C0-88BAADA23488}" type="pres">
      <dgm:prSet presAssocID="{7A920F8D-3327-49A5-962B-C9384727D4E0}" presName="sibTrans" presStyleCnt="0"/>
      <dgm:spPr/>
    </dgm:pt>
    <dgm:pt modelId="{E51F5C14-EB33-4E4B-AC5C-384C3A12FDD3}" type="pres">
      <dgm:prSet presAssocID="{EB4B82D4-706D-49A0-9A9A-054771ACBE28}" presName="textNode" presStyleLbl="node1" presStyleIdx="4" presStyleCnt="5">
        <dgm:presLayoutVars>
          <dgm:bulletEnabled val="1"/>
        </dgm:presLayoutVars>
      </dgm:prSet>
      <dgm:spPr/>
    </dgm:pt>
  </dgm:ptLst>
  <dgm:cxnLst>
    <dgm:cxn modelId="{F80A600D-1F2B-4EB8-93C7-FB14535A27E3}" srcId="{B3B4307E-894E-480B-A514-E7024BEB0F41}" destId="{601A1076-9FD7-473A-A3B1-287B553A18EA}" srcOrd="3" destOrd="0" parTransId="{E2B8653C-34D1-46B3-BF31-3720C7945B73}" sibTransId="{7A920F8D-3327-49A5-962B-C9384727D4E0}"/>
    <dgm:cxn modelId="{C07B6718-3431-4304-BA7C-E534127BF8EC}" srcId="{B3B4307E-894E-480B-A514-E7024BEB0F41}" destId="{49B3DF9D-719A-4E7A-85F2-B29A479FE4D6}" srcOrd="1" destOrd="0" parTransId="{C2EBA425-9F16-4EFC-A1CB-6F9BE6F401F1}" sibTransId="{2EDE3022-FC9D-4C39-97A5-7C1E1E8AB575}"/>
    <dgm:cxn modelId="{6B53F922-4E95-45A8-81D8-48F8FD955ADA}" type="presOf" srcId="{E8B86241-FAA7-4AD2-B5E5-EB90CDA87427}" destId="{3F640768-5703-4B6F-B1E9-D7B112E55249}" srcOrd="0" destOrd="0" presId="urn:microsoft.com/office/officeart/2005/8/layout/hProcess9"/>
    <dgm:cxn modelId="{60B32046-1200-4137-98D4-952B85018FBF}" type="presOf" srcId="{49B3DF9D-719A-4E7A-85F2-B29A479FE4D6}" destId="{4614F85A-B0AC-48E0-9C95-8254469B827F}" srcOrd="0" destOrd="0" presId="urn:microsoft.com/office/officeart/2005/8/layout/hProcess9"/>
    <dgm:cxn modelId="{E3FF3D69-2EBF-41B3-AB31-7AED8AA8D9A6}" type="presOf" srcId="{601A1076-9FD7-473A-A3B1-287B553A18EA}" destId="{61D6D05B-EC12-4E97-8FC0-3A62B8225551}" srcOrd="0" destOrd="0" presId="urn:microsoft.com/office/officeart/2005/8/layout/hProcess9"/>
    <dgm:cxn modelId="{E415C06B-8683-4DB2-B3A3-3451D19932AB}" type="presOf" srcId="{2D0A1A4B-7076-438F-8CE0-90C1CAEF06E7}" destId="{E36953F1-8D25-4A7B-A81C-552B59EE2759}" srcOrd="0" destOrd="0" presId="urn:microsoft.com/office/officeart/2005/8/layout/hProcess9"/>
    <dgm:cxn modelId="{FDE86178-9D45-490F-B688-181249C48DB5}" srcId="{B3B4307E-894E-480B-A514-E7024BEB0F41}" destId="{EB4B82D4-706D-49A0-9A9A-054771ACBE28}" srcOrd="4" destOrd="0" parTransId="{BC1EC1C3-EDC1-4FF5-A820-6F4FB6B8D44D}" sibTransId="{2F7C5C82-C420-4B99-8ABE-7B9A0B758CB7}"/>
    <dgm:cxn modelId="{2879B459-E555-4E11-A16F-B82081083B23}" srcId="{B3B4307E-894E-480B-A514-E7024BEB0F41}" destId="{2D0A1A4B-7076-438F-8CE0-90C1CAEF06E7}" srcOrd="0" destOrd="0" parTransId="{1F4F6018-DAAC-4756-B4DB-0852C649BDE7}" sibTransId="{CD3B4EE9-34E8-4AB2-B562-8306269D64A1}"/>
    <dgm:cxn modelId="{5F138587-4F2E-4F01-B8F7-64F45F980F86}" type="presOf" srcId="{EB4B82D4-706D-49A0-9A9A-054771ACBE28}" destId="{E51F5C14-EB33-4E4B-AC5C-384C3A12FDD3}" srcOrd="0" destOrd="0" presId="urn:microsoft.com/office/officeart/2005/8/layout/hProcess9"/>
    <dgm:cxn modelId="{0C3994AF-64C1-466E-BFD4-FDF805C7EA0E}" srcId="{B3B4307E-894E-480B-A514-E7024BEB0F41}" destId="{E8B86241-FAA7-4AD2-B5E5-EB90CDA87427}" srcOrd="2" destOrd="0" parTransId="{1D41C4FF-96B2-4D42-9A42-D1D92F99382F}" sibTransId="{6F7DA1E5-1491-485E-932C-61F48A7C972C}"/>
    <dgm:cxn modelId="{1CC1B4CA-6CA3-43B4-B89B-647AD7AF7553}" type="presOf" srcId="{B3B4307E-894E-480B-A514-E7024BEB0F41}" destId="{EA12D406-889B-4D87-8B7B-F5BD9387DE66}" srcOrd="0" destOrd="0" presId="urn:microsoft.com/office/officeart/2005/8/layout/hProcess9"/>
    <dgm:cxn modelId="{958731D9-7D16-44B7-AA8C-A4CB404115E1}" type="presParOf" srcId="{EA12D406-889B-4D87-8B7B-F5BD9387DE66}" destId="{4B57B48F-5354-42D4-9DF4-4104D16D63DA}" srcOrd="0" destOrd="0" presId="urn:microsoft.com/office/officeart/2005/8/layout/hProcess9"/>
    <dgm:cxn modelId="{826A3A58-44C2-4073-8F8D-5522279D434B}" type="presParOf" srcId="{EA12D406-889B-4D87-8B7B-F5BD9387DE66}" destId="{7E29DAF3-270C-4842-897F-157B600A3ED5}" srcOrd="1" destOrd="0" presId="urn:microsoft.com/office/officeart/2005/8/layout/hProcess9"/>
    <dgm:cxn modelId="{13BB160D-B6CE-4306-A9B1-E5DF8EE8EB2E}" type="presParOf" srcId="{7E29DAF3-270C-4842-897F-157B600A3ED5}" destId="{E36953F1-8D25-4A7B-A81C-552B59EE2759}" srcOrd="0" destOrd="0" presId="urn:microsoft.com/office/officeart/2005/8/layout/hProcess9"/>
    <dgm:cxn modelId="{73E1BEEB-8AE7-410B-9BE5-76AA37B3F52A}" type="presParOf" srcId="{7E29DAF3-270C-4842-897F-157B600A3ED5}" destId="{07813EE9-1777-4836-B98E-0E0B50277BC9}" srcOrd="1" destOrd="0" presId="urn:microsoft.com/office/officeart/2005/8/layout/hProcess9"/>
    <dgm:cxn modelId="{7D539B28-91AE-47BE-A4E7-F623E4AFE12E}" type="presParOf" srcId="{7E29DAF3-270C-4842-897F-157B600A3ED5}" destId="{4614F85A-B0AC-48E0-9C95-8254469B827F}" srcOrd="2" destOrd="0" presId="urn:microsoft.com/office/officeart/2005/8/layout/hProcess9"/>
    <dgm:cxn modelId="{57EA28CE-0410-48D6-9639-BFBA0C66FB14}" type="presParOf" srcId="{7E29DAF3-270C-4842-897F-157B600A3ED5}" destId="{537D608D-7FF4-413D-A053-91D376D6317E}" srcOrd="3" destOrd="0" presId="urn:microsoft.com/office/officeart/2005/8/layout/hProcess9"/>
    <dgm:cxn modelId="{59771FBD-4749-4701-9453-35C1F1668B7E}" type="presParOf" srcId="{7E29DAF3-270C-4842-897F-157B600A3ED5}" destId="{3F640768-5703-4B6F-B1E9-D7B112E55249}" srcOrd="4" destOrd="0" presId="urn:microsoft.com/office/officeart/2005/8/layout/hProcess9"/>
    <dgm:cxn modelId="{381F04C9-CDF6-45E7-9FED-3167E6B92A11}" type="presParOf" srcId="{7E29DAF3-270C-4842-897F-157B600A3ED5}" destId="{5B3B7F3C-9F49-4FF6-B761-BE4B1DE7A469}" srcOrd="5" destOrd="0" presId="urn:microsoft.com/office/officeart/2005/8/layout/hProcess9"/>
    <dgm:cxn modelId="{B4E9B0C1-5151-489B-A662-BCD1F1C33124}" type="presParOf" srcId="{7E29DAF3-270C-4842-897F-157B600A3ED5}" destId="{61D6D05B-EC12-4E97-8FC0-3A62B8225551}" srcOrd="6" destOrd="0" presId="urn:microsoft.com/office/officeart/2005/8/layout/hProcess9"/>
    <dgm:cxn modelId="{42BA2745-B098-4BEA-BEEF-C732BA3D464A}" type="presParOf" srcId="{7E29DAF3-270C-4842-897F-157B600A3ED5}" destId="{D91EABF0-A86C-4536-A3C0-88BAADA23488}" srcOrd="7" destOrd="0" presId="urn:microsoft.com/office/officeart/2005/8/layout/hProcess9"/>
    <dgm:cxn modelId="{BA4A950E-E5EF-456A-A95B-45E647E16CC8}" type="presParOf" srcId="{7E29DAF3-270C-4842-897F-157B600A3ED5}" destId="{E51F5C14-EB33-4E4B-AC5C-384C3A12FDD3}"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90B5B-A135-441F-930D-76EB99EE8B61}">
      <dsp:nvSpPr>
        <dsp:cNvPr id="0" name=""/>
        <dsp:cNvSpPr/>
      </dsp:nvSpPr>
      <dsp:spPr>
        <a:xfrm>
          <a:off x="3056283" y="1856662"/>
          <a:ext cx="2269254" cy="2269254"/>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NL" sz="1700" kern="1200" dirty="0"/>
            <a:t>Communicatie &amp; PR</a:t>
          </a:r>
        </a:p>
      </dsp:txBody>
      <dsp:txXfrm>
        <a:off x="3512504" y="2388224"/>
        <a:ext cx="1356812" cy="1166443"/>
      </dsp:txXfrm>
    </dsp:sp>
    <dsp:sp modelId="{7F19429C-EC02-4FE0-A33A-9FAB6375BEC4}">
      <dsp:nvSpPr>
        <dsp:cNvPr id="0" name=""/>
        <dsp:cNvSpPr/>
      </dsp:nvSpPr>
      <dsp:spPr>
        <a:xfrm>
          <a:off x="1735989" y="1320293"/>
          <a:ext cx="1650366" cy="1650366"/>
        </a:xfrm>
        <a:prstGeom prst="gear6">
          <a:avLst/>
        </a:prstGeom>
        <a:solidFill>
          <a:schemeClr val="accent5">
            <a:hueOff val="2167646"/>
            <a:satOff val="-21007"/>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Concern-control</a:t>
          </a:r>
        </a:p>
      </dsp:txBody>
      <dsp:txXfrm>
        <a:off x="2151474" y="1738289"/>
        <a:ext cx="819396" cy="814374"/>
      </dsp:txXfrm>
    </dsp:sp>
    <dsp:sp modelId="{6161606C-F30B-40D6-B832-A5F78B1E3DDA}">
      <dsp:nvSpPr>
        <dsp:cNvPr id="0" name=""/>
        <dsp:cNvSpPr/>
      </dsp:nvSpPr>
      <dsp:spPr>
        <a:xfrm rot="20700000">
          <a:off x="2660363" y="181708"/>
          <a:ext cx="1617022" cy="1617022"/>
        </a:xfrm>
        <a:prstGeom prst="gear6">
          <a:avLst/>
        </a:prstGeom>
        <a:solidFill>
          <a:schemeClr val="accent5">
            <a:hueOff val="4335292"/>
            <a:satOff val="-42014"/>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NL" sz="1700" kern="1200" dirty="0"/>
            <a:t>FZ</a:t>
          </a:r>
        </a:p>
      </dsp:txBody>
      <dsp:txXfrm rot="-20700000">
        <a:off x="3015023" y="536369"/>
        <a:ext cx="907701" cy="907701"/>
      </dsp:txXfrm>
    </dsp:sp>
    <dsp:sp modelId="{712205FB-9399-4C31-BF08-C422C8BC1E6D}">
      <dsp:nvSpPr>
        <dsp:cNvPr id="0" name=""/>
        <dsp:cNvSpPr/>
      </dsp:nvSpPr>
      <dsp:spPr>
        <a:xfrm>
          <a:off x="2881045" y="1514661"/>
          <a:ext cx="2904645" cy="2904645"/>
        </a:xfrm>
        <a:prstGeom prst="circularArrow">
          <a:avLst>
            <a:gd name="adj1" fmla="val 4687"/>
            <a:gd name="adj2" fmla="val 299029"/>
            <a:gd name="adj3" fmla="val 2514607"/>
            <a:gd name="adj4" fmla="val 15864637"/>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5085E8-2EFD-46FE-A560-9A60BB6C782A}">
      <dsp:nvSpPr>
        <dsp:cNvPr id="0" name=""/>
        <dsp:cNvSpPr/>
      </dsp:nvSpPr>
      <dsp:spPr>
        <a:xfrm>
          <a:off x="1443712" y="955423"/>
          <a:ext cx="2110406" cy="2110406"/>
        </a:xfrm>
        <a:prstGeom prst="leftCircularArrow">
          <a:avLst>
            <a:gd name="adj1" fmla="val 6452"/>
            <a:gd name="adj2" fmla="val 429999"/>
            <a:gd name="adj3" fmla="val 10489124"/>
            <a:gd name="adj4" fmla="val 14837806"/>
            <a:gd name="adj5" fmla="val 7527"/>
          </a:avLst>
        </a:prstGeom>
        <a:solidFill>
          <a:schemeClr val="accent5">
            <a:hueOff val="2167646"/>
            <a:satOff val="-21007"/>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396311-DB95-4573-A300-92F87F7F8BA8}">
      <dsp:nvSpPr>
        <dsp:cNvPr id="0" name=""/>
        <dsp:cNvSpPr/>
      </dsp:nvSpPr>
      <dsp:spPr>
        <a:xfrm>
          <a:off x="2286329" y="-172186"/>
          <a:ext cx="2275443" cy="2275443"/>
        </a:xfrm>
        <a:prstGeom prst="circularArrow">
          <a:avLst>
            <a:gd name="adj1" fmla="val 5984"/>
            <a:gd name="adj2" fmla="val 394124"/>
            <a:gd name="adj3" fmla="val 13313824"/>
            <a:gd name="adj4" fmla="val 10508221"/>
            <a:gd name="adj5" fmla="val 6981"/>
          </a:avLst>
        </a:prstGeom>
        <a:solidFill>
          <a:schemeClr val="accent5">
            <a:hueOff val="4335292"/>
            <a:satOff val="-42014"/>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C538C-DDD3-4C21-BAE9-19BCFCBC15B6}">
      <dsp:nvSpPr>
        <dsp:cNvPr id="0" name=""/>
        <dsp:cNvSpPr/>
      </dsp:nvSpPr>
      <dsp:spPr>
        <a:xfrm>
          <a:off x="1513958" y="435440"/>
          <a:ext cx="3737609" cy="1298022"/>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33DCC4-59D0-413A-B27B-670860C21548}">
      <dsp:nvSpPr>
        <dsp:cNvPr id="0" name=""/>
        <dsp:cNvSpPr/>
      </dsp:nvSpPr>
      <dsp:spPr>
        <a:xfrm>
          <a:off x="3107625" y="3943898"/>
          <a:ext cx="561865" cy="269423"/>
        </a:xfrm>
        <a:prstGeom prst="down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5302D-81AE-4859-8936-5E59C427132D}">
      <dsp:nvSpPr>
        <dsp:cNvPr id="0" name=""/>
        <dsp:cNvSpPr/>
      </dsp:nvSpPr>
      <dsp:spPr>
        <a:xfrm>
          <a:off x="1066772" y="4282082"/>
          <a:ext cx="4643571" cy="27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a:t>Gezamenlijk werken in één omgeving</a:t>
          </a:r>
        </a:p>
      </dsp:txBody>
      <dsp:txXfrm>
        <a:off x="1066772" y="4282082"/>
        <a:ext cx="4643571" cy="274488"/>
      </dsp:txXfrm>
    </dsp:sp>
    <dsp:sp modelId="{D1082787-E8B4-4B5D-B948-A81ED1616C12}">
      <dsp:nvSpPr>
        <dsp:cNvPr id="0" name=""/>
        <dsp:cNvSpPr/>
      </dsp:nvSpPr>
      <dsp:spPr>
        <a:xfrm>
          <a:off x="2588887" y="2001461"/>
          <a:ext cx="1813388" cy="158171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Communicatie &amp; PR - </a:t>
          </a:r>
          <a:r>
            <a:rPr lang="nl-NL" sz="1600" b="1" kern="1200" dirty="0">
              <a:solidFill>
                <a:schemeClr val="accent3"/>
              </a:solidFill>
            </a:rPr>
            <a:t>opmaak</a:t>
          </a:r>
        </a:p>
      </dsp:txBody>
      <dsp:txXfrm>
        <a:off x="2854452" y="2233097"/>
        <a:ext cx="1282258" cy="1118440"/>
      </dsp:txXfrm>
    </dsp:sp>
    <dsp:sp modelId="{0A2FD56B-561C-47F8-B97B-631D39D8BA85}">
      <dsp:nvSpPr>
        <dsp:cNvPr id="0" name=""/>
        <dsp:cNvSpPr/>
      </dsp:nvSpPr>
      <dsp:spPr>
        <a:xfrm>
          <a:off x="1568695" y="770863"/>
          <a:ext cx="1904629" cy="1729539"/>
        </a:xfrm>
        <a:prstGeom prst="ellipse">
          <a:avLst/>
        </a:prstGeom>
        <a:solidFill>
          <a:schemeClr val="accent5">
            <a:hueOff val="2167646"/>
            <a:satOff val="-21007"/>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Concern</a:t>
          </a:r>
          <a:br>
            <a:rPr lang="nl-NL" sz="1600" kern="1200" dirty="0"/>
          </a:br>
          <a:r>
            <a:rPr lang="nl-NL" sz="1600" kern="1200" dirty="0"/>
            <a:t>control - </a:t>
          </a:r>
          <a:r>
            <a:rPr lang="nl-NL" sz="1600" b="1" kern="1200" dirty="0">
              <a:solidFill>
                <a:schemeClr val="accent3"/>
              </a:solidFill>
            </a:rPr>
            <a:t>review</a:t>
          </a:r>
        </a:p>
      </dsp:txBody>
      <dsp:txXfrm>
        <a:off x="1847621" y="1024148"/>
        <a:ext cx="1346777" cy="1222969"/>
      </dsp:txXfrm>
    </dsp:sp>
    <dsp:sp modelId="{76BFFF95-D438-4451-A1CD-B924438A10C8}">
      <dsp:nvSpPr>
        <dsp:cNvPr id="0" name=""/>
        <dsp:cNvSpPr/>
      </dsp:nvSpPr>
      <dsp:spPr>
        <a:xfrm>
          <a:off x="2941826" y="292398"/>
          <a:ext cx="1965491" cy="1799672"/>
        </a:xfrm>
        <a:prstGeom prst="ellipse">
          <a:avLst/>
        </a:prstGeom>
        <a:solidFill>
          <a:schemeClr val="accent5">
            <a:hueOff val="4335292"/>
            <a:satOff val="-42014"/>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FZ - </a:t>
          </a:r>
          <a:r>
            <a:rPr lang="nl-NL" sz="1600" b="1" kern="1200" dirty="0">
              <a:solidFill>
                <a:schemeClr val="accent3"/>
              </a:solidFill>
            </a:rPr>
            <a:t>cijfers in bewerking</a:t>
          </a:r>
        </a:p>
      </dsp:txBody>
      <dsp:txXfrm>
        <a:off x="3229665" y="555954"/>
        <a:ext cx="1389813" cy="1272560"/>
      </dsp:txXfrm>
    </dsp:sp>
    <dsp:sp modelId="{6CF9842F-2DFC-451C-8A5D-40DA5EA26A9C}">
      <dsp:nvSpPr>
        <dsp:cNvPr id="0" name=""/>
        <dsp:cNvSpPr/>
      </dsp:nvSpPr>
      <dsp:spPr>
        <a:xfrm>
          <a:off x="842831" y="259746"/>
          <a:ext cx="5115060" cy="3638779"/>
        </a:xfrm>
        <a:prstGeom prst="funnel">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9159-970E-4FBC-8EC3-E4AA1647D00B}">
      <dsp:nvSpPr>
        <dsp:cNvPr id="0" name=""/>
        <dsp:cNvSpPr/>
      </dsp:nvSpPr>
      <dsp:spPr>
        <a:xfrm>
          <a:off x="0" y="982863"/>
          <a:ext cx="67417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52EA97-1150-405D-8104-23041D77E183}">
      <dsp:nvSpPr>
        <dsp:cNvPr id="0" name=""/>
        <dsp:cNvSpPr/>
      </dsp:nvSpPr>
      <dsp:spPr>
        <a:xfrm>
          <a:off x="337087" y="746703"/>
          <a:ext cx="4719219"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375" tIns="0" rIns="178375" bIns="0" numCol="1" spcCol="1270" anchor="ctr" anchorCtr="0">
          <a:noAutofit/>
        </a:bodyPr>
        <a:lstStyle/>
        <a:p>
          <a:pPr marL="0" lvl="0" indent="0" algn="l" defTabSz="711200">
            <a:lnSpc>
              <a:spcPct val="90000"/>
            </a:lnSpc>
            <a:spcBef>
              <a:spcPct val="0"/>
            </a:spcBef>
            <a:spcAft>
              <a:spcPct val="35000"/>
            </a:spcAft>
            <a:buNone/>
          </a:pPr>
          <a:r>
            <a:rPr lang="nl-NL" sz="1600" kern="1200" dirty="0">
              <a:hlinkClick xmlns:r="http://schemas.openxmlformats.org/officeDocument/2006/relationships" r:id="rId1"/>
            </a:rPr>
            <a:t>Online platform Samen Verantwoorden Onderwijs</a:t>
          </a:r>
          <a:endParaRPr lang="en-US" sz="1600" kern="1200" dirty="0"/>
        </a:p>
      </dsp:txBody>
      <dsp:txXfrm>
        <a:off x="360144" y="769760"/>
        <a:ext cx="4673105" cy="426206"/>
      </dsp:txXfrm>
    </dsp:sp>
    <dsp:sp modelId="{2DD48277-724B-4A9A-9645-5CFA53B7164E}">
      <dsp:nvSpPr>
        <dsp:cNvPr id="0" name=""/>
        <dsp:cNvSpPr/>
      </dsp:nvSpPr>
      <dsp:spPr>
        <a:xfrm>
          <a:off x="0" y="1708623"/>
          <a:ext cx="67417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8702FB-D159-46D0-B20D-AE844694502B}">
      <dsp:nvSpPr>
        <dsp:cNvPr id="0" name=""/>
        <dsp:cNvSpPr/>
      </dsp:nvSpPr>
      <dsp:spPr>
        <a:xfrm>
          <a:off x="337087" y="1472463"/>
          <a:ext cx="4719219"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375" tIns="0" rIns="178375" bIns="0" numCol="1" spcCol="1270" anchor="ctr" anchorCtr="0">
          <a:noAutofit/>
        </a:bodyPr>
        <a:lstStyle/>
        <a:p>
          <a:pPr marL="0" lvl="0" indent="0" algn="l" defTabSz="711200">
            <a:lnSpc>
              <a:spcPct val="90000"/>
            </a:lnSpc>
            <a:spcBef>
              <a:spcPct val="0"/>
            </a:spcBef>
            <a:spcAft>
              <a:spcPct val="35000"/>
            </a:spcAft>
            <a:buNone/>
          </a:pPr>
          <a:r>
            <a:rPr lang="nl-NL" sz="1600" kern="1200" dirty="0"/>
            <a:t>Klankbordgroep op </a:t>
          </a:r>
          <a:r>
            <a:rPr lang="nl-NL" sz="1600" kern="1200" dirty="0">
              <a:hlinkClick xmlns:r="http://schemas.openxmlformats.org/officeDocument/2006/relationships" r:id="rId2"/>
            </a:rPr>
            <a:t>donderdag 2 oktober</a:t>
          </a:r>
          <a:endParaRPr lang="en-US" sz="1600" kern="1200" dirty="0"/>
        </a:p>
      </dsp:txBody>
      <dsp:txXfrm>
        <a:off x="360144" y="1495520"/>
        <a:ext cx="4673105" cy="426206"/>
      </dsp:txXfrm>
    </dsp:sp>
    <dsp:sp modelId="{8C9458F7-E591-4515-A320-F72B91E7D0FE}">
      <dsp:nvSpPr>
        <dsp:cNvPr id="0" name=""/>
        <dsp:cNvSpPr/>
      </dsp:nvSpPr>
      <dsp:spPr>
        <a:xfrm>
          <a:off x="0" y="2460823"/>
          <a:ext cx="6741742" cy="120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3234" tIns="333248" rIns="523234" bIns="113792" numCol="1" spcCol="1270" anchor="t" anchorCtr="0">
          <a:noAutofit/>
        </a:bodyPr>
        <a:lstStyle/>
        <a:p>
          <a:pPr marL="171450" lvl="1" indent="-171450" algn="l" defTabSz="711200">
            <a:lnSpc>
              <a:spcPct val="90000"/>
            </a:lnSpc>
            <a:spcBef>
              <a:spcPct val="0"/>
            </a:spcBef>
            <a:spcAft>
              <a:spcPct val="15000"/>
            </a:spcAft>
            <a:buChar char="•"/>
          </a:pPr>
          <a:r>
            <a:rPr lang="nl-NL" sz="1600" kern="1200" dirty="0">
              <a:solidFill>
                <a:schemeClr val="tx1"/>
              </a:solidFill>
            </a:rPr>
            <a:t>Ervaringen</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Best practices</a:t>
          </a:r>
        </a:p>
        <a:p>
          <a:pPr marL="171450" lvl="1" indent="-171450" algn="l" defTabSz="711200">
            <a:lnSpc>
              <a:spcPct val="90000"/>
            </a:lnSpc>
            <a:spcBef>
              <a:spcPct val="0"/>
            </a:spcBef>
            <a:spcAft>
              <a:spcPct val="15000"/>
            </a:spcAft>
            <a:buChar char="•"/>
          </a:pPr>
          <a:r>
            <a:rPr lang="en-US" sz="1600" kern="1200" dirty="0">
              <a:solidFill>
                <a:schemeClr val="tx1"/>
              </a:solidFill>
            </a:rPr>
            <a:t>Nieuwe ontwikkelingen</a:t>
          </a:r>
        </a:p>
      </dsp:txBody>
      <dsp:txXfrm>
        <a:off x="0" y="2460823"/>
        <a:ext cx="6741742" cy="1209600"/>
      </dsp:txXfrm>
    </dsp:sp>
    <dsp:sp modelId="{4A0D0587-1AE9-42C7-A9BC-04A09897A0E9}">
      <dsp:nvSpPr>
        <dsp:cNvPr id="0" name=""/>
        <dsp:cNvSpPr/>
      </dsp:nvSpPr>
      <dsp:spPr>
        <a:xfrm>
          <a:off x="337087" y="2198223"/>
          <a:ext cx="4719219"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375" tIns="0" rIns="178375" bIns="0" numCol="1" spcCol="1270" anchor="ctr" anchorCtr="0">
          <a:noAutofit/>
        </a:bodyPr>
        <a:lstStyle/>
        <a:p>
          <a:pPr marL="0" lvl="0" indent="0" algn="l" defTabSz="711200">
            <a:lnSpc>
              <a:spcPct val="90000"/>
            </a:lnSpc>
            <a:spcBef>
              <a:spcPct val="0"/>
            </a:spcBef>
            <a:spcAft>
              <a:spcPct val="35000"/>
            </a:spcAft>
            <a:buNone/>
          </a:pPr>
          <a:r>
            <a:rPr lang="nl-NL" sz="1600" kern="1200" dirty="0"/>
            <a:t>Update op basis van:</a:t>
          </a:r>
          <a:endParaRPr lang="en-US" sz="1600" kern="1200" dirty="0"/>
        </a:p>
      </dsp:txBody>
      <dsp:txXfrm>
        <a:off x="360144" y="2221280"/>
        <a:ext cx="4673105"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7B48F-5354-42D4-9DF4-4104D16D63DA}">
      <dsp:nvSpPr>
        <dsp:cNvPr id="0" name=""/>
        <dsp:cNvSpPr/>
      </dsp:nvSpPr>
      <dsp:spPr>
        <a:xfrm>
          <a:off x="835937" y="0"/>
          <a:ext cx="9473961" cy="353218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953F1-8D25-4A7B-A81C-552B59EE2759}">
      <dsp:nvSpPr>
        <dsp:cNvPr id="0" name=""/>
        <dsp:cNvSpPr/>
      </dsp:nvSpPr>
      <dsp:spPr>
        <a:xfrm>
          <a:off x="4932" y="1059656"/>
          <a:ext cx="2135763" cy="14128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b="1" kern="1200" dirty="0"/>
            <a:t>2016 </a:t>
          </a:r>
          <a:br>
            <a:rPr lang="nl-NL" sz="1900" kern="1200" dirty="0"/>
          </a:br>
          <a:r>
            <a:rPr lang="nl-NL" sz="1900" kern="1200" dirty="0"/>
            <a:t>Wens voor digitale assurance</a:t>
          </a:r>
        </a:p>
      </dsp:txBody>
      <dsp:txXfrm>
        <a:off x="73903" y="1128627"/>
        <a:ext cx="1997821" cy="1274932"/>
      </dsp:txXfrm>
    </dsp:sp>
    <dsp:sp modelId="{4614F85A-B0AC-48E0-9C95-8254469B827F}">
      <dsp:nvSpPr>
        <dsp:cNvPr id="0" name=""/>
        <dsp:cNvSpPr/>
      </dsp:nvSpPr>
      <dsp:spPr>
        <a:xfrm>
          <a:off x="2254984" y="1059656"/>
          <a:ext cx="2135763" cy="14128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b="1" kern="1200" dirty="0"/>
            <a:t>2020</a:t>
          </a:r>
          <a:r>
            <a:rPr lang="nl-NL" sz="1900" kern="1200" dirty="0"/>
            <a:t> </a:t>
          </a:r>
          <a:br>
            <a:rPr lang="nl-NL" sz="1900" kern="1200" dirty="0"/>
          </a:br>
          <a:r>
            <a:rPr lang="nl-NL" sz="1900" kern="1200" dirty="0"/>
            <a:t>Project digitaal verantwoorden</a:t>
          </a:r>
        </a:p>
      </dsp:txBody>
      <dsp:txXfrm>
        <a:off x="2323955" y="1128627"/>
        <a:ext cx="1997821" cy="1274932"/>
      </dsp:txXfrm>
    </dsp:sp>
    <dsp:sp modelId="{3F640768-5703-4B6F-B1E9-D7B112E55249}">
      <dsp:nvSpPr>
        <dsp:cNvPr id="0" name=""/>
        <dsp:cNvSpPr/>
      </dsp:nvSpPr>
      <dsp:spPr>
        <a:xfrm>
          <a:off x="4505036" y="1059656"/>
          <a:ext cx="2135763" cy="14128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b="1" kern="1200" dirty="0"/>
            <a:t>2022</a:t>
          </a:r>
          <a:r>
            <a:rPr lang="nl-NL" sz="1900" kern="1200" dirty="0"/>
            <a:t> </a:t>
          </a:r>
          <a:br>
            <a:rPr lang="nl-NL" sz="1900" kern="1200" dirty="0"/>
          </a:br>
          <a:r>
            <a:rPr lang="nl-NL" sz="1900" kern="1200" dirty="0"/>
            <a:t>OCW taxonomie naar KvK</a:t>
          </a:r>
          <a:br>
            <a:rPr lang="nl-NL" sz="1900" kern="1200" dirty="0"/>
          </a:br>
          <a:r>
            <a:rPr lang="nl-NL" sz="1900" strike="sngStrike" kern="1200" dirty="0"/>
            <a:t>Digitale assurance</a:t>
          </a:r>
        </a:p>
      </dsp:txBody>
      <dsp:txXfrm>
        <a:off x="4574007" y="1128627"/>
        <a:ext cx="1997821" cy="1274932"/>
      </dsp:txXfrm>
    </dsp:sp>
    <dsp:sp modelId="{61D6D05B-EC12-4E97-8FC0-3A62B8225551}">
      <dsp:nvSpPr>
        <dsp:cNvPr id="0" name=""/>
        <dsp:cNvSpPr/>
      </dsp:nvSpPr>
      <dsp:spPr>
        <a:xfrm>
          <a:off x="6755088" y="1059656"/>
          <a:ext cx="2135763" cy="14128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t>Eind </a:t>
          </a:r>
          <a:r>
            <a:rPr lang="nl-NL" sz="1900" b="1" kern="1200" dirty="0"/>
            <a:t>2022</a:t>
          </a:r>
          <a:r>
            <a:rPr lang="nl-NL" sz="1900" kern="1200" dirty="0"/>
            <a:t> </a:t>
          </a:r>
          <a:br>
            <a:rPr lang="nl-NL" sz="1900" kern="1200" dirty="0"/>
          </a:br>
          <a:r>
            <a:rPr lang="nl-NL" sz="1900" kern="1200" dirty="0"/>
            <a:t>Eerste ‘ketendag’</a:t>
          </a:r>
        </a:p>
      </dsp:txBody>
      <dsp:txXfrm>
        <a:off x="6824059" y="1128627"/>
        <a:ext cx="1997821" cy="1274932"/>
      </dsp:txXfrm>
    </dsp:sp>
    <dsp:sp modelId="{E51F5C14-EB33-4E4B-AC5C-384C3A12FDD3}">
      <dsp:nvSpPr>
        <dsp:cNvPr id="0" name=""/>
        <dsp:cNvSpPr/>
      </dsp:nvSpPr>
      <dsp:spPr>
        <a:xfrm>
          <a:off x="9005141" y="1059656"/>
          <a:ext cx="2135763" cy="14128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dirty="0"/>
            <a:t>Begin </a:t>
          </a:r>
          <a:r>
            <a:rPr lang="nl-NL" sz="1900" b="1" kern="1200" dirty="0"/>
            <a:t>2023</a:t>
          </a:r>
          <a:r>
            <a:rPr lang="nl-NL" sz="1900" kern="1200" dirty="0"/>
            <a:t> Werkgroepen geformeerd</a:t>
          </a:r>
        </a:p>
      </dsp:txBody>
      <dsp:txXfrm>
        <a:off x="9074112" y="1128627"/>
        <a:ext cx="1997821" cy="1274932"/>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86F0BA4-3682-291D-5D9C-89E92E08A899}"/>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9789DFAF-A91C-C101-8D9B-17BBADD7770D}"/>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93B67B7D-F0B0-492B-9AA6-0E8077F5FE8F}" type="datetimeFigureOut">
              <a:rPr lang="nl-NL" smtClean="0"/>
              <a:t>25-9-2025</a:t>
            </a:fld>
            <a:endParaRPr lang="nl-NL"/>
          </a:p>
        </p:txBody>
      </p:sp>
      <p:sp>
        <p:nvSpPr>
          <p:cNvPr id="4" name="Tijdelijke aanduiding voor voettekst 3">
            <a:extLst>
              <a:ext uri="{FF2B5EF4-FFF2-40B4-BE49-F238E27FC236}">
                <a16:creationId xmlns:a16="http://schemas.microsoft.com/office/drawing/2014/main" id="{434BF5C8-C124-0E88-B251-D8DCCFD1BA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8C41FF2B-B031-0AEA-E0D3-A8DF79A5A7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9974D-E119-46A8-965E-F0CE07D9728E}" type="slidenum">
              <a:rPr lang="nl-NL" smtClean="0"/>
              <a:t>‹nr.›</a:t>
            </a:fld>
            <a:endParaRPr lang="nl-NL"/>
          </a:p>
        </p:txBody>
      </p:sp>
    </p:spTree>
    <p:extLst>
      <p:ext uri="{BB962C8B-B14F-4D97-AF65-F5344CB8AC3E}">
        <p14:creationId xmlns:p14="http://schemas.microsoft.com/office/powerpoint/2010/main" val="1467234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CA8870B-9F14-4AA6-BC68-872E5AB9FBBD}" type="datetimeFigureOut">
              <a:rPr lang="nl-NL" smtClean="0"/>
              <a:t>25-9-2025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D11C8-9B4F-4928-9658-85B826283088}" type="slidenum">
              <a:rPr lang="nl-NL" smtClean="0"/>
              <a:t>‹nr.›</a:t>
            </a:fld>
            <a:endParaRPr lang="nl-NL"/>
          </a:p>
        </p:txBody>
      </p:sp>
    </p:spTree>
    <p:extLst>
      <p:ext uri="{BB962C8B-B14F-4D97-AF65-F5344CB8AC3E}">
        <p14:creationId xmlns:p14="http://schemas.microsoft.com/office/powerpoint/2010/main" val="220041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ditor.cvo.taxxordm.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itor.cvo.taxxordm.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ditor.cvo.taxxordm.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1</a:t>
            </a:fld>
            <a:endParaRPr lang="nl-NL"/>
          </a:p>
        </p:txBody>
      </p:sp>
    </p:spTree>
    <p:extLst>
      <p:ext uri="{BB962C8B-B14F-4D97-AF65-F5344CB8AC3E}">
        <p14:creationId xmlns:p14="http://schemas.microsoft.com/office/powerpoint/2010/main" val="119064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200" kern="100" dirty="0">
                <a:effectLst/>
                <a:latin typeface="Calibri" panose="020F0502020204030204" pitchFamily="34" charset="0"/>
                <a:ea typeface="Times New Roman" panose="02020603050405020304" pitchFamily="18" charset="0"/>
                <a:cs typeface="Times New Roman" panose="02020603050405020304" pitchFamily="18" charset="0"/>
              </a:rPr>
              <a:t>Winstpunten benoemen die aanleiding waren voor het team binnen CVO om de stap naar PoC1 te zetten.</a:t>
            </a:r>
            <a:endParaRPr lang="nl-NL" sz="1200" kern="100" dirty="0">
              <a:effectLst/>
              <a:latin typeface="Verdana" panose="020B060403050404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200" kern="100" dirty="0">
                <a:effectLst/>
                <a:latin typeface="Calibri" panose="020F0502020204030204" pitchFamily="34" charset="0"/>
                <a:ea typeface="Times New Roman" panose="02020603050405020304" pitchFamily="18" charset="0"/>
                <a:cs typeface="Times New Roman" panose="02020603050405020304" pitchFamily="18" charset="0"/>
              </a:rPr>
              <a:t>Heeft óók geleid tot het ondernemen van nóg een vervolgstap, namelijk het aanleveren van het jaarverslag 2024 voor PoC2: controle en digitale ondertekening door de accountant. </a:t>
            </a:r>
          </a:p>
          <a:p>
            <a:pPr marL="0" indent="0">
              <a:buFont typeface="Arial" panose="020B0604020202020204" pitchFamily="34" charset="0"/>
              <a:buNone/>
            </a:pPr>
            <a:endParaRPr lang="nl-NL" sz="1200" kern="100" dirty="0">
              <a:effectLst/>
              <a:latin typeface="Verdana" panose="020B060403050404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200" dirty="0">
                <a:effectLst/>
                <a:latin typeface="Calibri" panose="020F0502020204030204" pitchFamily="34" charset="0"/>
                <a:ea typeface="Times New Roman" panose="02020603050405020304" pitchFamily="18" charset="0"/>
              </a:rPr>
              <a:t>Laat nu zien hoe dit proces in zijn werk ging.</a:t>
            </a:r>
          </a:p>
          <a:p>
            <a:pPr marL="285750" indent="-285750">
              <a:buFont typeface="Arial" panose="020B0604020202020204" pitchFamily="34" charset="0"/>
              <a:buChar char="•"/>
            </a:pPr>
            <a:r>
              <a:rPr lang="nl-NL" dirty="0"/>
              <a:t>Afdelingen werken na elkaar aan hetzelfde document.</a:t>
            </a:r>
          </a:p>
          <a:p>
            <a:pPr marL="285750" indent="-285750">
              <a:buFont typeface="Arial" panose="020B0604020202020204" pitchFamily="34" charset="0"/>
              <a:buChar char="•"/>
            </a:pPr>
            <a:r>
              <a:rPr lang="nl-NL" dirty="0"/>
              <a:t>Bij correcties moet het terug naar eerdere stappen.</a:t>
            </a:r>
          </a:p>
          <a:p>
            <a:pPr marL="285750" indent="-285750">
              <a:buFont typeface="Arial" panose="020B0604020202020204" pitchFamily="34" charset="0"/>
              <a:buChar char="•"/>
            </a:pPr>
            <a:r>
              <a:rPr lang="nl-NL" dirty="0"/>
              <a:t>Communicatie &amp; PR komt pas op het einde in actie.</a:t>
            </a:r>
          </a:p>
          <a:p>
            <a:pPr marL="285750" indent="-285750">
              <a:buFont typeface="Arial" panose="020B0604020202020204" pitchFamily="34" charset="0"/>
              <a:buChar char="•"/>
            </a:pPr>
            <a:r>
              <a:rPr lang="nl-NL" dirty="0"/>
              <a:t>Ze hebben weinig tijd en moeten vaak last-minute aanpassen</a:t>
            </a:r>
          </a:p>
          <a:p>
            <a:pPr marL="285750" indent="-285750">
              <a:buFont typeface="Arial" panose="020B0604020202020204" pitchFamily="34" charset="0"/>
              <a:buChar char="•"/>
            </a:pPr>
            <a:r>
              <a:rPr lang="nl-NL" dirty="0"/>
              <a:t>Versiebeheer en planning verlopen rommelig.</a:t>
            </a:r>
            <a:r>
              <a:rPr lang="nl-NL" sz="1800" b="0" kern="100" cap="small" spc="25" dirty="0">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800" kern="100" dirty="0">
              <a:effectLst/>
              <a:latin typeface="Verdana" panose="020B060403050404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17</a:t>
            </a:fld>
            <a:endParaRPr lang="nl-NL"/>
          </a:p>
        </p:txBody>
      </p:sp>
    </p:spTree>
    <p:extLst>
      <p:ext uri="{BB962C8B-B14F-4D97-AF65-F5344CB8AC3E}">
        <p14:creationId xmlns:p14="http://schemas.microsoft.com/office/powerpoint/2010/main" val="264516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Alle afdelingen werken gelijktijdig in één omgeving (Taxxor DM).</a:t>
            </a:r>
          </a:p>
          <a:p>
            <a:pPr marL="171450" indent="-171450">
              <a:buFont typeface="Arial" panose="020B0604020202020204" pitchFamily="34" charset="0"/>
              <a:buChar char="•"/>
            </a:pPr>
            <a:r>
              <a:rPr lang="nl-NL" dirty="0"/>
              <a:t>Teksten en cijfers worden parallel verwerkt zodat account altijd de meest recente cijfers heeft.</a:t>
            </a:r>
          </a:p>
          <a:p>
            <a:pPr marL="171450" indent="-171450">
              <a:buFont typeface="Arial" panose="020B0604020202020204" pitchFamily="34" charset="0"/>
              <a:buChar char="•"/>
            </a:pPr>
            <a:r>
              <a:rPr lang="nl-NL" dirty="0"/>
              <a:t>Communicatie &amp; PR kan direct aan de slag met vormgeving.</a:t>
            </a:r>
          </a:p>
          <a:p>
            <a:pPr marL="171450" indent="-171450">
              <a:buFont typeface="Arial" panose="020B0604020202020204" pitchFamily="34" charset="0"/>
              <a:buChar char="•"/>
            </a:pPr>
            <a:r>
              <a:rPr lang="nl-NL" dirty="0"/>
              <a:t>Vermindert wachttijd, verhoogt efficiëntie.</a:t>
            </a:r>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18</a:t>
            </a:fld>
            <a:endParaRPr lang="nl-NL"/>
          </a:p>
        </p:txBody>
      </p:sp>
    </p:spTree>
    <p:extLst>
      <p:ext uri="{BB962C8B-B14F-4D97-AF65-F5344CB8AC3E}">
        <p14:creationId xmlns:p14="http://schemas.microsoft.com/office/powerpoint/2010/main" val="2321523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Bas laat live in de omgeving van Taxxor DM het CVO jaarverslag zien [url eronder zetten]. </a:t>
            </a:r>
          </a:p>
          <a:p>
            <a:pPr marL="171450" indent="-171450">
              <a:buFont typeface="Arial" panose="020B0604020202020204" pitchFamily="34" charset="0"/>
              <a:buChar char="•"/>
            </a:pPr>
            <a:r>
              <a:rPr lang="nl-NL" dirty="0"/>
              <a:t>Zo kunnen we direct demonstreren dat het onze eigen lay-out betreft, dat het voldoet aan de iXBRL-eisen. </a:t>
            </a:r>
          </a:p>
          <a:p>
            <a:pPr marL="171450" indent="-171450">
              <a:buFont typeface="Arial" panose="020B0604020202020204" pitchFamily="34" charset="0"/>
              <a:buChar char="•"/>
            </a:pPr>
            <a:r>
              <a:rPr lang="nl-NL" dirty="0"/>
              <a:t>Bas laat online omgeving zien en alle varianten, zoals publieksversie, PDF enzovoort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https://editor.cvo.taxxordm.com/</a:t>
            </a:r>
            <a:endParaRPr lang="nl-NL" sz="1800" dirty="0">
              <a:effectLst/>
              <a:latin typeface="Aptos" panose="020B0004020202020204" pitchFamily="34" charset="0"/>
              <a:ea typeface="Aptos" panose="020B0004020202020204" pitchFamily="34" charset="0"/>
              <a:cs typeface="Aptos" panose="020B0004020202020204" pitchFamily="34" charset="0"/>
            </a:endParaRP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D11C8-9B4F-4928-9658-85B82628308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204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Bas laat live in de omgeving van Taxxor DM het CVO jaarverslag zien [url eronder zetten]. </a:t>
            </a:r>
          </a:p>
          <a:p>
            <a:pPr marL="171450" indent="-171450">
              <a:buFont typeface="Arial" panose="020B0604020202020204" pitchFamily="34" charset="0"/>
              <a:buChar char="•"/>
            </a:pPr>
            <a:r>
              <a:rPr lang="nl-NL" dirty="0"/>
              <a:t>Zo kunnen we direct demonstreren dat het onze eigen lay-out betreft, dat het voldoet aan de iXBRL-eisen. </a:t>
            </a:r>
          </a:p>
          <a:p>
            <a:pPr marL="171450" indent="-171450">
              <a:buFont typeface="Arial" panose="020B0604020202020204" pitchFamily="34" charset="0"/>
              <a:buChar char="•"/>
            </a:pPr>
            <a:r>
              <a:rPr lang="nl-NL" dirty="0"/>
              <a:t>Bas laat online omgeving zien en alle varianten, zoals publieksversie, PDF enzovoort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https://editor.cvo.taxxordm.com/</a:t>
            </a:r>
            <a:endParaRPr lang="nl-NL" sz="1800" dirty="0">
              <a:effectLst/>
              <a:latin typeface="Aptos" panose="020B0004020202020204" pitchFamily="34" charset="0"/>
              <a:ea typeface="Aptos" panose="020B0004020202020204" pitchFamily="34" charset="0"/>
              <a:cs typeface="Aptos" panose="020B0004020202020204" pitchFamily="34" charset="0"/>
            </a:endParaRP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D11C8-9B4F-4928-9658-85B82628308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4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Bas laat live in de omgeving van Taxxor DM het CVO jaarverslag zien [url eronder zetten]. </a:t>
            </a:r>
          </a:p>
          <a:p>
            <a:pPr marL="171450" indent="-171450">
              <a:buFont typeface="Arial" panose="020B0604020202020204" pitchFamily="34" charset="0"/>
              <a:buChar char="•"/>
            </a:pPr>
            <a:r>
              <a:rPr lang="nl-NL" dirty="0"/>
              <a:t>Zo kunnen we direct demonstreren dat het onze eigen lay-out betreft, dat het voldoet aan de iXBRL-eisen. </a:t>
            </a:r>
          </a:p>
          <a:p>
            <a:pPr marL="171450" indent="-171450">
              <a:buFont typeface="Arial" panose="020B0604020202020204" pitchFamily="34" charset="0"/>
              <a:buChar char="•"/>
            </a:pPr>
            <a:r>
              <a:rPr lang="nl-NL" dirty="0"/>
              <a:t>Bas laat online omgeving zien en alle varianten, zoals publieksversie, PDF enzovoort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https://editor.cvo.taxxordm.com/</a:t>
            </a:r>
            <a:endParaRPr lang="nl-NL" sz="1800" dirty="0">
              <a:effectLst/>
              <a:latin typeface="Aptos" panose="020B0004020202020204" pitchFamily="34" charset="0"/>
              <a:ea typeface="Aptos" panose="020B0004020202020204" pitchFamily="34" charset="0"/>
              <a:cs typeface="Aptos" panose="020B0004020202020204" pitchFamily="34" charset="0"/>
            </a:endParaRP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D11C8-9B4F-4928-9658-85B82628308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424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Aandachtspunten die we daarin tegenkwamen en hoe we daar mee zijn omgegaan.</a:t>
            </a:r>
          </a:p>
          <a:p>
            <a:pPr marL="171450" indent="-171450">
              <a:buFont typeface="Arial" panose="020B0604020202020204" pitchFamily="34" charset="0"/>
              <a:buChar char="•"/>
            </a:pPr>
            <a:r>
              <a:rPr lang="nl-NL" dirty="0"/>
              <a:t>De mate waarin binnen het bestuur alles digitaal kan is belangrijke keuze van het bestuur.</a:t>
            </a:r>
          </a:p>
          <a:p>
            <a:pPr marL="171450" indent="-171450">
              <a:buFont typeface="Arial" panose="020B0604020202020204" pitchFamily="34" charset="0"/>
              <a:buChar char="•"/>
            </a:pPr>
            <a:r>
              <a:rPr lang="nl-NL" dirty="0"/>
              <a:t>XBRL vanuit systeem technisch lukt, maar niet functioneel [getagged] in te lezen in portal, dit voorkomt handmatig inkloppen.</a:t>
            </a:r>
          </a:p>
          <a:p>
            <a:pPr marL="171450" indent="-171450">
              <a:buFont typeface="Arial" panose="020B0604020202020204" pitchFamily="34" charset="0"/>
              <a:buChar char="•"/>
            </a:pPr>
            <a:r>
              <a:rPr lang="nl-NL" dirty="0"/>
              <a:t>Gegevens kloppend maken tussen Taxxor en CVO.</a:t>
            </a:r>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22</a:t>
            </a:fld>
            <a:endParaRPr lang="nl-NL"/>
          </a:p>
        </p:txBody>
      </p:sp>
    </p:spTree>
    <p:extLst>
      <p:ext uri="{BB962C8B-B14F-4D97-AF65-F5344CB8AC3E}">
        <p14:creationId xmlns:p14="http://schemas.microsoft.com/office/powerpoint/2010/main" val="1978851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Mark vertelt dat het gelukt is om met behulp van de software van Taxxor het jaarverslag in iXBRL te produceren.</a:t>
            </a:r>
          </a:p>
          <a:p>
            <a:pPr marL="171450" indent="-171450">
              <a:buFont typeface="Arial" panose="020B0604020202020204" pitchFamily="34" charset="0"/>
              <a:buChar char="•"/>
            </a:pPr>
            <a:r>
              <a:rPr lang="nl-NL" dirty="0"/>
              <a:t>Het verslag wordt zowel in iXBRL, PDF als in webvorm opgeleverd. </a:t>
            </a:r>
          </a:p>
          <a:p>
            <a:pPr marL="171450" indent="-171450">
              <a:buFont typeface="Arial" panose="020B0604020202020204" pitchFamily="34" charset="0"/>
              <a:buChar char="•"/>
            </a:pPr>
            <a:r>
              <a:rPr lang="nl-NL" dirty="0"/>
              <a:t>Het jaarverslag staat op CVO website, dus dit biedt een mooie gelegenheid om de volledige digitale presentatie in de praktijk te laten zien.</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Toekomstplannen</a:t>
            </a:r>
          </a:p>
          <a:p>
            <a:pPr marL="171450" indent="-171450">
              <a:buFont typeface="Arial" panose="020B0604020202020204" pitchFamily="34" charset="0"/>
              <a:buChar char="•"/>
            </a:pPr>
            <a:r>
              <a:rPr lang="nl-NL" dirty="0"/>
              <a:t>We gaan met Taxxor de komende maanden aantal zaken onderzoeken. </a:t>
            </a:r>
          </a:p>
          <a:p>
            <a:pPr marL="171450" indent="-171450">
              <a:buFont typeface="Arial" panose="020B0604020202020204" pitchFamily="34" charset="0"/>
              <a:buChar char="•"/>
            </a:pPr>
            <a:r>
              <a:rPr lang="nl-NL" dirty="0"/>
              <a:t>We willen de tussenstap met de jaarrekeninggenerator elimineren, een directe koppeling tussen Exact en Taxxor DM realiseren, en in Exact een inrichting volgens het ReferentieGrootboekSchema (RGS) opbouwen. </a:t>
            </a:r>
          </a:p>
          <a:p>
            <a:pPr marL="171450" indent="-171450">
              <a:buFont typeface="Arial" panose="020B0604020202020204" pitchFamily="34" charset="0"/>
              <a:buChar char="•"/>
            </a:pPr>
            <a:r>
              <a:rPr lang="nl-NL" dirty="0"/>
              <a:t>Bas kan toelichten welke voordelen dit biedt voor koppelingen, het doorvoeren van wijzigingen, de taxonomie en het eerder taggen van gegevens.</a:t>
            </a:r>
          </a:p>
          <a:p>
            <a:pPr marL="171450" indent="-171450">
              <a:buFont typeface="Arial" panose="020B0604020202020204" pitchFamily="34" charset="0"/>
              <a:buChar char="•"/>
            </a:pPr>
            <a:r>
              <a:rPr lang="nl-NL" dirty="0"/>
              <a:t>Drietrapsraket: comply, control, efficiënter.</a:t>
            </a:r>
            <a:br>
              <a:rPr lang="nl-NL" dirty="0"/>
            </a:br>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23</a:t>
            </a:fld>
            <a:endParaRPr lang="nl-NL"/>
          </a:p>
        </p:txBody>
      </p:sp>
    </p:spTree>
    <p:extLst>
      <p:ext uri="{BB962C8B-B14F-4D97-AF65-F5344CB8AC3E}">
        <p14:creationId xmlns:p14="http://schemas.microsoft.com/office/powerpoint/2010/main" val="36792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CVO heeft Flynth de iXBRL-versie gestuurd, zodat zij er een beoordeling op konden uitvoeren.</a:t>
            </a:r>
          </a:p>
          <a:p>
            <a:pPr marL="171450" indent="-171450">
              <a:buFont typeface="Arial" panose="020B0604020202020204" pitchFamily="34" charset="0"/>
              <a:buChar char="•"/>
            </a:pPr>
            <a:r>
              <a:rPr lang="nl-NL" b="1" dirty="0"/>
              <a:t>Mark geeft 2 schakels aan Jarry.</a:t>
            </a: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24</a:t>
            </a:fld>
            <a:endParaRPr lang="nl-NL"/>
          </a:p>
        </p:txBody>
      </p:sp>
    </p:spTree>
    <p:extLst>
      <p:ext uri="{BB962C8B-B14F-4D97-AF65-F5344CB8AC3E}">
        <p14:creationId xmlns:p14="http://schemas.microsoft.com/office/powerpoint/2010/main" val="203632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Het was mooi om te zien dat er sprake is van verbinding tussen de verschillende afdelingen van CVO en dat er begrip ontstond voor verschillende inzichten en zienswijzen. Ik raad ook alle aanwezigen aan om dit proces op te starten.</a:t>
            </a:r>
            <a:endParaRPr lang="nl-NL"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25</a:t>
            </a:fld>
            <a:endParaRPr lang="nl-NL"/>
          </a:p>
        </p:txBody>
      </p:sp>
    </p:spTree>
    <p:extLst>
      <p:ext uri="{BB962C8B-B14F-4D97-AF65-F5344CB8AC3E}">
        <p14:creationId xmlns:p14="http://schemas.microsoft.com/office/powerpoint/2010/main" val="511095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dirty="0"/>
              <a:t>Men stelde vast dat de inhoud gelijk was aan de gecontroleerde versie uit onze jaarrekeninggenerator.</a:t>
            </a:r>
          </a:p>
          <a:p>
            <a:r>
              <a:rPr lang="nl-NL"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het overleg met CVO en Taxxor over de totstandkoming van de jaarrekening in iXBRL. Wij hebben </a:t>
            </a:r>
            <a:r>
              <a:rPr lang="nl-NL" sz="1800" dirty="0">
                <a:effectLst/>
                <a:latin typeface="Aptos" panose="020B0004020202020204" pitchFamily="34" charset="0"/>
                <a:ea typeface="Aptos" panose="020B0004020202020204" pitchFamily="34" charset="0"/>
                <a:cs typeface="Aptos" panose="020B0004020202020204" pitchFamily="34" charset="0"/>
              </a:rPr>
              <a:t>CVO het jaarverslag in de applicatie van </a:t>
            </a:r>
            <a:r>
              <a:rPr lang="nl-NL" sz="1800" dirty="0" err="1">
                <a:effectLst/>
                <a:latin typeface="Aptos" panose="020B0004020202020204" pitchFamily="34" charset="0"/>
                <a:ea typeface="Aptos" panose="020B0004020202020204" pitchFamily="34" charset="0"/>
                <a:cs typeface="Aptos" panose="020B0004020202020204" pitchFamily="34" charset="0"/>
              </a:rPr>
              <a:t>taxxor</a:t>
            </a:r>
            <a:r>
              <a:rPr lang="nl-NL" sz="1800" dirty="0">
                <a:effectLst/>
                <a:latin typeface="Aptos" panose="020B0004020202020204" pitchFamily="34" charset="0"/>
                <a:ea typeface="Aptos" panose="020B0004020202020204" pitchFamily="34" charset="0"/>
                <a:cs typeface="Aptos" panose="020B0004020202020204" pitchFamily="34" charset="0"/>
              </a:rPr>
              <a:t> in PDF versie ontvangen. Dit is de iXBRL jaarrekening in leesbare vorm. Op het scherm hebben Bas en Mark mij vervolgens laten zien dat deze PDF één van de verschijningsvormen is van de gegevens die in de applicatie van Taxxor zijn ingevoerd. Vervolgens hebben wij deze versie als basis voor de controle gebruikt en aangesloten op de financiële administratie en onderliggende specificaties. Verder hebben wij uiteraard het gehele jaarverslag gelezen, naast onze </a:t>
            </a:r>
            <a:r>
              <a:rPr lang="nl-NL" sz="1800" dirty="0" err="1">
                <a:effectLst/>
                <a:latin typeface="Aptos" panose="020B0004020202020204" pitchFamily="34" charset="0"/>
                <a:ea typeface="Aptos" panose="020B0004020202020204" pitchFamily="34" charset="0"/>
                <a:cs typeface="Aptos" panose="020B0004020202020204" pitchFamily="34" charset="0"/>
              </a:rPr>
              <a:t>checklisten</a:t>
            </a:r>
            <a:r>
              <a:rPr lang="nl-NL" sz="1800" dirty="0">
                <a:effectLst/>
                <a:latin typeface="Aptos" panose="020B0004020202020204" pitchFamily="34" charset="0"/>
                <a:ea typeface="Aptos" panose="020B0004020202020204" pitchFamily="34" charset="0"/>
                <a:cs typeface="Aptos" panose="020B0004020202020204" pitchFamily="34" charset="0"/>
              </a:rPr>
              <a:t> gehouden, </a:t>
            </a:r>
            <a:r>
              <a:rPr lang="nl-NL" sz="1800" dirty="0" err="1">
                <a:effectLst/>
                <a:latin typeface="Aptos" panose="020B0004020202020204" pitchFamily="34" charset="0"/>
                <a:ea typeface="Aptos" panose="020B0004020202020204" pitchFamily="34" charset="0"/>
                <a:cs typeface="Aptos" panose="020B0004020202020204" pitchFamily="34" charset="0"/>
              </a:rPr>
              <a:t>etc</a:t>
            </a:r>
            <a:endParaRPr lang="nl-NL" sz="1800" dirty="0">
              <a:effectLst/>
              <a:latin typeface="Aptos" panose="020B0004020202020204" pitchFamily="34" charset="0"/>
              <a:ea typeface="Aptos" panose="020B0004020202020204" pitchFamily="34" charset="0"/>
              <a:cs typeface="Aptos" panose="020B0004020202020204" pitchFamily="34" charset="0"/>
            </a:endParaRPr>
          </a:p>
          <a:p>
            <a:r>
              <a:rPr lang="nl-NL" sz="1800" dirty="0">
                <a:effectLst/>
                <a:latin typeface="Aptos" panose="020B0004020202020204" pitchFamily="34" charset="0"/>
                <a:ea typeface="Aptos" panose="020B0004020202020204" pitchFamily="34" charset="0"/>
                <a:cs typeface="Aptos" panose="020B0004020202020204" pitchFamily="34" charset="0"/>
              </a:rPr>
              <a:t>Verder hebben wij wel, maar dat was meer uit interesse en ook voor deze pilot, gekeken naar de </a:t>
            </a:r>
            <a:r>
              <a:rPr lang="nl-NL" sz="1800" dirty="0" err="1">
                <a:effectLst/>
                <a:latin typeface="Aptos" panose="020B0004020202020204" pitchFamily="34" charset="0"/>
                <a:ea typeface="Aptos" panose="020B0004020202020204" pitchFamily="34" charset="0"/>
                <a:cs typeface="Aptos" panose="020B0004020202020204" pitchFamily="34" charset="0"/>
              </a:rPr>
              <a:t>tagging</a:t>
            </a:r>
            <a:r>
              <a:rPr lang="nl-NL" sz="1800" dirty="0">
                <a:effectLst/>
                <a:latin typeface="Aptos" panose="020B0004020202020204" pitchFamily="34" charset="0"/>
                <a:ea typeface="Aptos" panose="020B0004020202020204" pitchFamily="34" charset="0"/>
                <a:cs typeface="Aptos" panose="020B0004020202020204" pitchFamily="34" charset="0"/>
              </a:rPr>
              <a:t> en de werking hiervan, alsmede hoe de vertaaltabel vanuit exact naar de juiste regels in de </a:t>
            </a:r>
            <a:r>
              <a:rPr lang="nl-NL" sz="1800" dirty="0" err="1">
                <a:effectLst/>
                <a:latin typeface="Aptos" panose="020B0004020202020204" pitchFamily="34" charset="0"/>
                <a:ea typeface="Aptos" panose="020B0004020202020204" pitchFamily="34" charset="0"/>
                <a:cs typeface="Aptos" panose="020B0004020202020204" pitchFamily="34" charset="0"/>
              </a:rPr>
              <a:t>taxxor</a:t>
            </a:r>
            <a:r>
              <a:rPr lang="nl-NL" sz="1800" dirty="0">
                <a:effectLst/>
                <a:latin typeface="Aptos" panose="020B0004020202020204" pitchFamily="34" charset="0"/>
                <a:ea typeface="Aptos" panose="020B0004020202020204" pitchFamily="34" charset="0"/>
                <a:cs typeface="Aptos" panose="020B0004020202020204" pitchFamily="34" charset="0"/>
              </a:rPr>
              <a:t> applicatie is bepaald. </a:t>
            </a:r>
          </a:p>
          <a:p>
            <a:r>
              <a:rPr lang="nl-NL" sz="1800" dirty="0">
                <a:effectLst/>
                <a:latin typeface="Aptos" panose="020B0004020202020204" pitchFamily="34" charset="0"/>
                <a:ea typeface="Aptos" panose="020B0004020202020204" pitchFamily="34" charset="0"/>
                <a:cs typeface="Aptos" panose="020B0004020202020204" pitchFamily="34" charset="0"/>
              </a:rPr>
              <a:t>Hierbij hebben wij tevens kunnen vaststellen dat als er wijzigingen op een plaats worden doorgevoerd, deze ook op andere plaatsen worden doorgevoerd, bijvoorbeeld een aanpassen van het bedrag aan investeringen in de verloopstaat van de materiele vaste activa werkt ook door in de balanspost.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26</a:t>
            </a:fld>
            <a:endParaRPr lang="nl-NL"/>
          </a:p>
        </p:txBody>
      </p:sp>
    </p:spTree>
    <p:extLst>
      <p:ext uri="{BB962C8B-B14F-4D97-AF65-F5344CB8AC3E}">
        <p14:creationId xmlns:p14="http://schemas.microsoft.com/office/powerpoint/2010/main" val="418808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5</a:t>
            </a:fld>
            <a:endParaRPr lang="nl-NL"/>
          </a:p>
        </p:txBody>
      </p:sp>
    </p:spTree>
    <p:extLst>
      <p:ext uri="{BB962C8B-B14F-4D97-AF65-F5344CB8AC3E}">
        <p14:creationId xmlns:p14="http://schemas.microsoft.com/office/powerpoint/2010/main" val="7469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Accountant kan nu nog geen digitale assurance afgeven op een iXBRL-bestand.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Hoe opgelost met tijdelijke ‘work arounds’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Jarry geeft aan wat hij in deze tijdelijke work-around nodig heeft om de controle alsnog uit te voeren.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Jarry controleert het XHTML-bestand 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geeft toestemming om de controleverklaring bij Overige gegevens in het jaarverslag op te nemen.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Moet in Taxxor gebeuren.</a:t>
            </a:r>
          </a:p>
          <a:p>
            <a:r>
              <a:rPr lang="nl-NL" sz="1800" dirty="0">
                <a:effectLst/>
                <a:latin typeface="Aptos" panose="020B0004020202020204" pitchFamily="34" charset="0"/>
                <a:ea typeface="Aptos" panose="020B0004020202020204" pitchFamily="34" charset="0"/>
                <a:cs typeface="Aptos" panose="020B0004020202020204" pitchFamily="34" charset="0"/>
              </a:rPr>
              <a:t>Belangrijke aandachtspunten voor het slagen van de pilot zijn mi:</a:t>
            </a: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Het gereed zijn van de taxonomie voor het bestuursverslag (wat wel en niet taggen en controleren)</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Het definitief maken van het OAP voor 1 december (liefst nog eerder) en het ‘bevriezen’ van de RJO over een boekjaar zodat duidelijk is wat de eisen zijn en de instellingen hiermee rekening kunnen houden. Nu komt het nog voor dat de RJO in t+1 wordt aangepast met terugwerkende kracht (lees met effecten voor het boekjaar t)</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Het integreren van de beleidsinformatie in de taxonomie van het bestuursverslag zodat dit onderdeel wordt van de controle en er geen separate stromen meer zijn</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Het beschikbaar maken door AFAS van een portal om iXBRL bestanden in te lezen en de controleverklaring toe te voegen en door de sturen aan de besturen (</a:t>
            </a:r>
            <a:r>
              <a:rPr lang="nl-NL" sz="1800" dirty="0" err="1">
                <a:effectLst/>
                <a:latin typeface="Aptos" panose="020B0004020202020204" pitchFamily="34" charset="0"/>
                <a:ea typeface="Times New Roman" panose="02020603050405020304" pitchFamily="18" charset="0"/>
                <a:cs typeface="Times New Roman" panose="02020603050405020304" pitchFamily="18" charset="0"/>
              </a:rPr>
              <a:t>cf</a:t>
            </a:r>
            <a:r>
              <a:rPr lang="nl-NL" sz="1800" dirty="0">
                <a:effectLst/>
                <a:latin typeface="Aptos" panose="020B0004020202020204" pitchFamily="34" charset="0"/>
                <a:ea typeface="Times New Roman" panose="02020603050405020304" pitchFamily="18" charset="0"/>
                <a:cs typeface="Times New Roman" panose="02020603050405020304" pitchFamily="18" charset="0"/>
              </a:rPr>
              <a:t> het nu gaat bij groot en middelgroot)</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Het kunnen inlezen/doorsturen van de bestanden naar de DUO portal</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Aptos" panose="020B0004020202020204" pitchFamily="34" charset="0"/>
              </a:rPr>
              <a:t>Op dit moment is er voor een work around gekozen, is de PDF versie ingelezen in </a:t>
            </a:r>
            <a:r>
              <a:rPr lang="nl-NL" sz="1800" dirty="0" err="1">
                <a:effectLst/>
                <a:latin typeface="Aptos" panose="020B0004020202020204" pitchFamily="34" charset="0"/>
                <a:ea typeface="Aptos" panose="020B0004020202020204" pitchFamily="34" charset="0"/>
                <a:cs typeface="Aptos" panose="020B0004020202020204" pitchFamily="34" charset="0"/>
              </a:rPr>
              <a:t>validsign</a:t>
            </a:r>
            <a:r>
              <a:rPr lang="nl-NL" sz="1800" dirty="0">
                <a:effectLst/>
                <a:latin typeface="Aptos" panose="020B0004020202020204" pitchFamily="34" charset="0"/>
                <a:ea typeface="Aptos" panose="020B0004020202020204" pitchFamily="34" charset="0"/>
                <a:cs typeface="Aptos" panose="020B0004020202020204" pitchFamily="34" charset="0"/>
              </a:rPr>
              <a:t> waarmee wij onze handtekening zetten (onder het aanbiedingsformulier, de controleverklaring en een accountantsverslag, dat laatste is alleen voor CVO) en daarna is dit via de mail aan CVO verzonden voor ondertekening door bestuur en verzending aan DUO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27</a:t>
            </a:fld>
            <a:endParaRPr lang="nl-NL"/>
          </a:p>
        </p:txBody>
      </p:sp>
    </p:spTree>
    <p:extLst>
      <p:ext uri="{BB962C8B-B14F-4D97-AF65-F5344CB8AC3E}">
        <p14:creationId xmlns:p14="http://schemas.microsoft.com/office/powerpoint/2010/main" val="1995684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Jarry zet handtekening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dirty="0"/>
              <a:t>Jarry geeft 2 schakels terug aan Mark.</a:t>
            </a:r>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28</a:t>
            </a:fld>
            <a:endParaRPr lang="nl-NL"/>
          </a:p>
        </p:txBody>
      </p:sp>
    </p:spTree>
    <p:extLst>
      <p:ext uri="{BB962C8B-B14F-4D97-AF65-F5344CB8AC3E}">
        <p14:creationId xmlns:p14="http://schemas.microsoft.com/office/powerpoint/2010/main" val="1406233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t>Mark maakt 3</a:t>
            </a:r>
            <a:r>
              <a:rPr lang="nl-NL" b="1" baseline="30000" dirty="0"/>
              <a:t>e</a:t>
            </a:r>
            <a:r>
              <a:rPr lang="nl-NL" b="1" dirty="0"/>
              <a:t> schakel vast keten.</a:t>
            </a:r>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29</a:t>
            </a:fld>
            <a:endParaRPr lang="nl-NL"/>
          </a:p>
        </p:txBody>
      </p:sp>
    </p:spTree>
    <p:extLst>
      <p:ext uri="{BB962C8B-B14F-4D97-AF65-F5344CB8AC3E}">
        <p14:creationId xmlns:p14="http://schemas.microsoft.com/office/powerpoint/2010/main" val="3237204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Digitale ondertekening van jaarrapportage door bestuur.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dirty="0"/>
              <a:t>Mark overhandigt de 3 geschakelde schakels aan Eddie en Paul.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30</a:t>
            </a:fld>
            <a:endParaRPr lang="nl-NL"/>
          </a:p>
        </p:txBody>
      </p:sp>
    </p:spTree>
    <p:extLst>
      <p:ext uri="{BB962C8B-B14F-4D97-AF65-F5344CB8AC3E}">
        <p14:creationId xmlns:p14="http://schemas.microsoft.com/office/powerpoint/2010/main" val="3348594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Report packages indienen via Digipoort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Eddie vertelt over Report package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Paul vertelt over wat IP doet met de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dirty="0"/>
              <a:t>Eddie bevestigt de 4</a:t>
            </a:r>
            <a:r>
              <a:rPr lang="nl-NL" b="1" baseline="30000" dirty="0"/>
              <a:t>e</a:t>
            </a:r>
            <a:r>
              <a:rPr lang="nl-NL" b="1" dirty="0"/>
              <a:t> schakel</a:t>
            </a:r>
            <a:endParaRPr lang="nl-NL"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1" dirty="0"/>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31</a:t>
            </a:fld>
            <a:endParaRPr lang="nl-NL"/>
          </a:p>
        </p:txBody>
      </p:sp>
    </p:spTree>
    <p:extLst>
      <p:ext uri="{BB962C8B-B14F-4D97-AF65-F5344CB8AC3E}">
        <p14:creationId xmlns:p14="http://schemas.microsoft.com/office/powerpoint/2010/main" val="1198387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D11C8-9B4F-4928-9658-85B82628308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70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dirty="0"/>
              <a:t>IP levert daarmee informatie producten, rapporten en datasets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Gegevensboeken geven inzicht in de financiële situatie per sector of groepering en het rapport financiële gegevens per bestuur laat op 1 A4 de belangrijkste gegevens van een bestuur zien ondersteund door wat grafiekjes.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Een voorbeeld voor een specifiek rapport voor FEZ en Inspectie is Signaleringswaarde bovenmatig eigen vermogen.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Verder leveren we de geaggregeerde onderdelen van balans en staat van baten en lasten in Excel aan onze afnemers en publiceren die op Open Onderwijsdata. Link: https://duo.nl/open_onderwijsdata/onderwijs-algemeen/financiele-overzichten/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Dit is de link van het OCW dashboard Jaarrekeninggegevens : https://informatieproducten.duo.rijkscloud.nl/public/jaarrekeninggegevens/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De introductie van het FPO dashboard zal verzorgd worden door FEZ tijdens de Verantwoordingsronde 2025 o.a. op 30 oktober in Breda. Het zal de Kamerbrief Financiële Positie Onderwijs gaan vervangen.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33</a:t>
            </a:fld>
            <a:endParaRPr lang="nl-NL"/>
          </a:p>
        </p:txBody>
      </p:sp>
    </p:spTree>
    <p:extLst>
      <p:ext uri="{BB962C8B-B14F-4D97-AF65-F5344CB8AC3E}">
        <p14:creationId xmlns:p14="http://schemas.microsoft.com/office/powerpoint/2010/main" val="2303985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D30A-E03D-DD05-D355-B6A858AB71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73EA5B-3323-391D-2C4A-7FCBC294C7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FDE3DE-0577-993E-8B5B-C4A977B556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dirty="0"/>
              <a:t>IP levert daarmee informatie producten, rapporten en datasets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Gegevensboeken geven inzicht in de financiële situatie per sector of groepering en het rapport financiële gegevens per bestuur laat op 1 A4 de belangrijkste gegevens van een bestuur zien ondersteund door wat grafiekjes.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Een voorbeeld voor een specifiek rapport voor FEZ en Inspectie is Signaleringswaarde bovenmatig eigen vermogen.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Verder leveren we de geaggregeerde onderdelen van balans en staat van baten en lasten in Excel aan onze afnemers en publiceren die op Open Onderwijsdata. Link: https://duo.nl/open_onderwijsdata/onderwijs-algemeen/financiele-overzichten/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Dit is de link van het OCW dashboard Jaarrekeninggegevens : https://informatieproducten.duo.rijkscloud.nl/public/jaarrekeninggegevens/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De introductie van het FPO dashboard zal verzorgd worden door FEZ tijdens de Verantwoordingsronde 2025 o.a. op 30 oktober in Breda. Het zal de Kamerbrief Financiële Positie Onderwijs gaan vervangen.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a:extLst>
              <a:ext uri="{FF2B5EF4-FFF2-40B4-BE49-F238E27FC236}">
                <a16:creationId xmlns:a16="http://schemas.microsoft.com/office/drawing/2014/main" id="{C141392F-407C-C9A2-8C83-4CFB9EB6A3EF}"/>
              </a:ext>
            </a:extLst>
          </p:cNvPr>
          <p:cNvSpPr>
            <a:spLocks noGrp="1"/>
          </p:cNvSpPr>
          <p:nvPr>
            <p:ph type="sldNum" sz="quarter" idx="5"/>
          </p:nvPr>
        </p:nvSpPr>
        <p:spPr/>
        <p:txBody>
          <a:bodyPr/>
          <a:lstStyle/>
          <a:p>
            <a:fld id="{285D11C8-9B4F-4928-9658-85B826283088}" type="slidenum">
              <a:rPr lang="nl-NL" smtClean="0"/>
              <a:t>34</a:t>
            </a:fld>
            <a:endParaRPr lang="nl-NL"/>
          </a:p>
        </p:txBody>
      </p:sp>
    </p:spTree>
    <p:extLst>
      <p:ext uri="{BB962C8B-B14F-4D97-AF65-F5344CB8AC3E}">
        <p14:creationId xmlns:p14="http://schemas.microsoft.com/office/powerpoint/2010/main" val="1117340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dirty="0"/>
              <a:t>Ber bevestigt de 5</a:t>
            </a:r>
            <a:r>
              <a:rPr lang="nl-NL" b="1" baseline="30000" dirty="0"/>
              <a:t>e</a:t>
            </a:r>
            <a:r>
              <a:rPr lang="nl-NL" b="1" dirty="0"/>
              <a:t> schakel.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35</a:t>
            </a:fld>
            <a:endParaRPr lang="nl-NL"/>
          </a:p>
        </p:txBody>
      </p:sp>
    </p:spTree>
    <p:extLst>
      <p:ext uri="{BB962C8B-B14F-4D97-AF65-F5344CB8AC3E}">
        <p14:creationId xmlns:p14="http://schemas.microsoft.com/office/powerpoint/2010/main" val="361599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dirty="0"/>
              <a:t>Geeft aan hoe zo betrouwbare informatie voor beleid beschikbaar komt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dirty="0"/>
              <a:t>Geen brief aan de Kamer, wel dashboard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dirty="0"/>
              <a:t>Dit is een unicum: door de ontvangst van deze data is het CVO het eerste onderwijsbestuur waarvan niet alleen het jaarverslag maar ook de XBRL-gegevens van het jaarverslag door de accountant zijn gecontroleerd.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dirty="0"/>
              <a:t>Ber overhandigt de 5 geschakelde schakels aan Heika en introduceert haar bij het publiek.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36</a:t>
            </a:fld>
            <a:endParaRPr lang="nl-NL"/>
          </a:p>
        </p:txBody>
      </p:sp>
    </p:spTree>
    <p:extLst>
      <p:ext uri="{BB962C8B-B14F-4D97-AF65-F5344CB8AC3E}">
        <p14:creationId xmlns:p14="http://schemas.microsoft.com/office/powerpoint/2010/main" val="317568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6</a:t>
            </a:fld>
            <a:endParaRPr lang="nl-NL"/>
          </a:p>
        </p:txBody>
      </p:sp>
    </p:spTree>
    <p:extLst>
      <p:ext uri="{BB962C8B-B14F-4D97-AF65-F5344CB8AC3E}">
        <p14:creationId xmlns:p14="http://schemas.microsoft.com/office/powerpoint/2010/main" val="3090968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Heika overhandigt Mark een Innovator-certificaat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Benoemt dat er meerdere besturen ook bezig zijn en snel zullen volgen, noemt het Graafschap college en Universiteit Twente.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Ook zij ontvangen een Innovator-certificaat.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37</a:t>
            </a:fld>
            <a:endParaRPr lang="nl-NL"/>
          </a:p>
        </p:txBody>
      </p:sp>
    </p:spTree>
    <p:extLst>
      <p:ext uri="{BB962C8B-B14F-4D97-AF65-F5344CB8AC3E}">
        <p14:creationId xmlns:p14="http://schemas.microsoft.com/office/powerpoint/2010/main" val="529721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FA43-441B-CDD4-58EB-AE2E9E2DDE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47A5B68-7319-D9C9-02EE-1A25C018F0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3BB38A0-6FFF-1853-5FDC-25855318E7B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Heika overhandigt Mark een Innovator-certificaat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Benoemt dat er meerdere besturen ook bezig zijn en snel zullen volgen, noemt het Graafschap college en Universiteit Twente.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Ook zij ontvangen een Innovator-certificaat.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a:extLst>
              <a:ext uri="{FF2B5EF4-FFF2-40B4-BE49-F238E27FC236}">
                <a16:creationId xmlns:a16="http://schemas.microsoft.com/office/drawing/2014/main" id="{D3DD5EDE-D38D-9204-AEAE-6232EBE344D9}"/>
              </a:ext>
            </a:extLst>
          </p:cNvPr>
          <p:cNvSpPr>
            <a:spLocks noGrp="1"/>
          </p:cNvSpPr>
          <p:nvPr>
            <p:ph type="sldNum" sz="quarter" idx="5"/>
          </p:nvPr>
        </p:nvSpPr>
        <p:spPr/>
        <p:txBody>
          <a:bodyPr/>
          <a:lstStyle/>
          <a:p>
            <a:fld id="{285D11C8-9B4F-4928-9658-85B826283088}" type="slidenum">
              <a:rPr lang="nl-NL" smtClean="0"/>
              <a:t>38</a:t>
            </a:fld>
            <a:endParaRPr lang="nl-NL"/>
          </a:p>
        </p:txBody>
      </p:sp>
    </p:spTree>
    <p:extLst>
      <p:ext uri="{BB962C8B-B14F-4D97-AF65-F5344CB8AC3E}">
        <p14:creationId xmlns:p14="http://schemas.microsoft.com/office/powerpoint/2010/main" val="1202252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dirty="0"/>
              <a:t>Evert benoemt randvoorwaarden en ‘by passes’ per PoC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dirty="0"/>
              <a:t>Hoewel we tegen enkele zaken aanlopen, zijn de resultaten veelbelovend. </a:t>
            </a:r>
          </a:p>
          <a:p>
            <a:r>
              <a:rPr lang="nl-NL" sz="1200" dirty="0"/>
              <a:t>We hebben daarom een gefaseerde planning vastgesteld, die we later op de dag bespreken.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39</a:t>
            </a:fld>
            <a:endParaRPr lang="nl-NL"/>
          </a:p>
        </p:txBody>
      </p:sp>
    </p:spTree>
    <p:extLst>
      <p:ext uri="{BB962C8B-B14F-4D97-AF65-F5344CB8AC3E}">
        <p14:creationId xmlns:p14="http://schemas.microsoft.com/office/powerpoint/2010/main" val="2543010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53</a:t>
            </a:fld>
            <a:endParaRPr lang="nl-NL"/>
          </a:p>
        </p:txBody>
      </p:sp>
    </p:spTree>
    <p:extLst>
      <p:ext uri="{BB962C8B-B14F-4D97-AF65-F5344CB8AC3E}">
        <p14:creationId xmlns:p14="http://schemas.microsoft.com/office/powerpoint/2010/main" val="2987280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54</a:t>
            </a:fld>
            <a:endParaRPr lang="nl-NL"/>
          </a:p>
        </p:txBody>
      </p:sp>
    </p:spTree>
    <p:extLst>
      <p:ext uri="{BB962C8B-B14F-4D97-AF65-F5344CB8AC3E}">
        <p14:creationId xmlns:p14="http://schemas.microsoft.com/office/powerpoint/2010/main" val="1434466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55</a:t>
            </a:fld>
            <a:endParaRPr lang="nl-NL"/>
          </a:p>
        </p:txBody>
      </p:sp>
    </p:spTree>
    <p:extLst>
      <p:ext uri="{BB962C8B-B14F-4D97-AF65-F5344CB8AC3E}">
        <p14:creationId xmlns:p14="http://schemas.microsoft.com/office/powerpoint/2010/main" val="495682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56</a:t>
            </a:fld>
            <a:endParaRPr lang="nl-NL"/>
          </a:p>
        </p:txBody>
      </p:sp>
    </p:spTree>
    <p:extLst>
      <p:ext uri="{BB962C8B-B14F-4D97-AF65-F5344CB8AC3E}">
        <p14:creationId xmlns:p14="http://schemas.microsoft.com/office/powerpoint/2010/main" val="1571115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57</a:t>
            </a:fld>
            <a:endParaRPr lang="nl-NL"/>
          </a:p>
        </p:txBody>
      </p:sp>
    </p:spTree>
    <p:extLst>
      <p:ext uri="{BB962C8B-B14F-4D97-AF65-F5344CB8AC3E}">
        <p14:creationId xmlns:p14="http://schemas.microsoft.com/office/powerpoint/2010/main" val="2978747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74</a:t>
            </a:fld>
            <a:endParaRPr lang="nl-NL"/>
          </a:p>
        </p:txBody>
      </p:sp>
    </p:spTree>
    <p:extLst>
      <p:ext uri="{BB962C8B-B14F-4D97-AF65-F5344CB8AC3E}">
        <p14:creationId xmlns:p14="http://schemas.microsoft.com/office/powerpoint/2010/main" val="269526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9</a:t>
            </a:fld>
            <a:endParaRPr lang="nl-NL"/>
          </a:p>
        </p:txBody>
      </p:sp>
    </p:spTree>
    <p:extLst>
      <p:ext uri="{BB962C8B-B14F-4D97-AF65-F5344CB8AC3E}">
        <p14:creationId xmlns:p14="http://schemas.microsoft.com/office/powerpoint/2010/main" val="350358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Introductie van het model</a:t>
            </a:r>
          </a:p>
          <a:p>
            <a:pPr marL="171450" indent="-171450">
              <a:buFont typeface="Arial" panose="020B0604020202020204" pitchFamily="34" charset="0"/>
              <a:buChar char="•"/>
            </a:pPr>
            <a:r>
              <a:rPr lang="nl-NL" dirty="0"/>
              <a:t>Introductie van het fysieke model dat het eindproduct [report package] symboliseert, de schakels</a:t>
            </a:r>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11</a:t>
            </a:fld>
            <a:endParaRPr lang="nl-NL"/>
          </a:p>
        </p:txBody>
      </p:sp>
    </p:spTree>
    <p:extLst>
      <p:ext uri="{BB962C8B-B14F-4D97-AF65-F5344CB8AC3E}">
        <p14:creationId xmlns:p14="http://schemas.microsoft.com/office/powerpoint/2010/main" val="311138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Verdieping en uitbreiding PoC’s: dit traject is gaande is en dat we vandaag melding maken van de voortgang. </a:t>
            </a:r>
          </a:p>
          <a:p>
            <a:pPr marL="171450" indent="-171450">
              <a:buFont typeface="Arial" panose="020B0604020202020204" pitchFamily="34" charset="0"/>
              <a:buChar char="•"/>
            </a:pPr>
            <a:r>
              <a:rPr lang="nl-NL" dirty="0"/>
              <a:t>Toelichten dat er zeker sprake is van voortgang, maar dat we er nog niet zijn. </a:t>
            </a:r>
          </a:p>
          <a:p>
            <a:pPr marL="171450" indent="-171450">
              <a:buFont typeface="Arial" panose="020B0604020202020204" pitchFamily="34" charset="0"/>
              <a:buChar char="•"/>
            </a:pPr>
            <a:r>
              <a:rPr lang="nl-NL" dirty="0"/>
              <a:t>Benadrukken dat we daarmee het eerlijke verhaal vertellen. </a:t>
            </a:r>
          </a:p>
          <a:p>
            <a:pPr marL="171450" indent="-171450">
              <a:buFont typeface="Arial" panose="020B0604020202020204" pitchFamily="34" charset="0"/>
              <a:buChar char="•"/>
            </a:pPr>
            <a:r>
              <a:rPr lang="nl-NL" dirty="0"/>
              <a:t>Op vorige ketendag zijn drie voorbeelden gepresenteerd van besturen die samen met een softwareleverancier erin geslaagd zijn om een (deel van het) jaarverslag in iXBRL aan te leveren.</a:t>
            </a:r>
          </a:p>
          <a:p>
            <a:pPr marL="171450" indent="-171450">
              <a:buFont typeface="Arial" panose="020B0604020202020204" pitchFamily="34" charset="0"/>
              <a:buChar char="•"/>
            </a:pPr>
            <a:r>
              <a:rPr lang="nl-NL" dirty="0"/>
              <a:t>Bij die gelegenheid werd melding gemaakt van enthousiasme.</a:t>
            </a:r>
          </a:p>
          <a:p>
            <a:pPr marL="171450" indent="-171450">
              <a:buFont typeface="Arial" panose="020B0604020202020204" pitchFamily="34" charset="0"/>
              <a:buChar char="•"/>
            </a:pPr>
            <a:r>
              <a:rPr lang="nl-NL" dirty="0"/>
              <a:t>Dit heeft geleid tot doorpakken: verder gaan met PoC2 (controle en ondertekening door de accountant) met volledig in iXBRL opgesteld jaarverslag over 2024.</a:t>
            </a:r>
          </a:p>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13</a:t>
            </a:fld>
            <a:endParaRPr lang="nl-NL"/>
          </a:p>
        </p:txBody>
      </p:sp>
    </p:spTree>
    <p:extLst>
      <p:ext uri="{BB962C8B-B14F-4D97-AF65-F5344CB8AC3E}">
        <p14:creationId xmlns:p14="http://schemas.microsoft.com/office/powerpoint/2010/main" val="3270292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DB4E5-52BE-B841-673A-CF5B074F23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6E0B91-A454-23D5-5C8E-39FDCEC71D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920635-AA89-A15F-F4FF-A32A53C4BF4A}"/>
              </a:ext>
            </a:extLst>
          </p:cNvPr>
          <p:cNvSpPr>
            <a:spLocks noGrp="1"/>
          </p:cNvSpPr>
          <p:nvPr>
            <p:ph type="body" idx="1"/>
          </p:nvPr>
        </p:nvSpPr>
        <p:spPr/>
        <p:txBody>
          <a:bodyPr/>
          <a:lstStyle/>
          <a:p>
            <a:pPr marL="171450" indent="-171450">
              <a:buFont typeface="Arial" panose="020B0604020202020204" pitchFamily="34" charset="0"/>
              <a:buChar char="•"/>
            </a:pPr>
            <a:r>
              <a:rPr lang="nl-NL" dirty="0"/>
              <a:t>Introductie van het model</a:t>
            </a:r>
          </a:p>
          <a:p>
            <a:pPr marL="171450" indent="-171450">
              <a:buFont typeface="Arial" panose="020B0604020202020204" pitchFamily="34" charset="0"/>
              <a:buChar char="•"/>
            </a:pPr>
            <a:r>
              <a:rPr lang="nl-NL" dirty="0"/>
              <a:t>Introductie van het fysieke model dat het eindproduct [report package] symboliseert, de schakels</a:t>
            </a:r>
          </a:p>
        </p:txBody>
      </p:sp>
      <p:sp>
        <p:nvSpPr>
          <p:cNvPr id="4" name="Tijdelijke aanduiding voor dianummer 3">
            <a:extLst>
              <a:ext uri="{FF2B5EF4-FFF2-40B4-BE49-F238E27FC236}">
                <a16:creationId xmlns:a16="http://schemas.microsoft.com/office/drawing/2014/main" id="{A7992BCF-E30A-0AFD-81B5-896B3285D34F}"/>
              </a:ext>
            </a:extLst>
          </p:cNvPr>
          <p:cNvSpPr>
            <a:spLocks noGrp="1"/>
          </p:cNvSpPr>
          <p:nvPr>
            <p:ph type="sldNum" sz="quarter" idx="5"/>
          </p:nvPr>
        </p:nvSpPr>
        <p:spPr/>
        <p:txBody>
          <a:bodyPr/>
          <a:lstStyle/>
          <a:p>
            <a:fld id="{285D11C8-9B4F-4928-9658-85B826283088}" type="slidenum">
              <a:rPr lang="nl-NL" smtClean="0"/>
              <a:t>14</a:t>
            </a:fld>
            <a:endParaRPr lang="nl-NL"/>
          </a:p>
        </p:txBody>
      </p:sp>
    </p:spTree>
    <p:extLst>
      <p:ext uri="{BB962C8B-B14F-4D97-AF65-F5344CB8AC3E}">
        <p14:creationId xmlns:p14="http://schemas.microsoft.com/office/powerpoint/2010/main" val="281476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Dit heeft geleid tot doorpakken: verder gaan met PoC2 (controle en ondertekening door de accountant) met volledig in iXBRL opgesteld jaarverslag over 2024.</a:t>
            </a:r>
          </a:p>
          <a:p>
            <a:pPr marL="171450" indent="-171450">
              <a:buFont typeface="Arial" panose="020B0604020202020204" pitchFamily="34" charset="0"/>
              <a:buChar char="•"/>
            </a:pPr>
            <a:r>
              <a:rPr lang="nl-NL" dirty="0"/>
              <a:t>Deelnemers introduceren.</a:t>
            </a:r>
          </a:p>
          <a:p>
            <a:pPr marL="171450" indent="-171450">
              <a:buFont typeface="Arial" panose="020B0604020202020204" pitchFamily="34" charset="0"/>
              <a:buChar char="•"/>
            </a:pPr>
            <a:r>
              <a:rPr lang="nl-NL" dirty="0"/>
              <a:t>Verantwoordingsketen met verdeling PoC’s uitleggen</a:t>
            </a:r>
          </a:p>
          <a:p>
            <a:pPr marL="171450" indent="-171450">
              <a:buFont typeface="Arial" panose="020B0604020202020204" pitchFamily="34" charset="0"/>
              <a:buChar char="•"/>
            </a:pPr>
            <a:r>
              <a:rPr lang="nl-NL" dirty="0"/>
              <a:t>Alle deelnemers komen bij noemen namen, </a:t>
            </a:r>
          </a:p>
          <a:p>
            <a:pPr marL="171450" indent="-171450">
              <a:buFont typeface="Arial" panose="020B0604020202020204" pitchFamily="34" charset="0"/>
              <a:buChar char="•"/>
            </a:pPr>
            <a:r>
              <a:rPr lang="nl-NL" dirty="0"/>
              <a:t>nemen plaats op een rij/stoel ‘op het podium’</a:t>
            </a:r>
          </a:p>
          <a:p>
            <a:pPr marL="171450" indent="-171450">
              <a:buFont typeface="Arial" panose="020B0604020202020204" pitchFamily="34" charset="0"/>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15</a:t>
            </a:fld>
            <a:endParaRPr lang="nl-NL"/>
          </a:p>
        </p:txBody>
      </p:sp>
    </p:spTree>
    <p:extLst>
      <p:ext uri="{BB962C8B-B14F-4D97-AF65-F5344CB8AC3E}">
        <p14:creationId xmlns:p14="http://schemas.microsoft.com/office/powerpoint/2010/main" val="4133553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dirty="0">
                <a:solidFill>
                  <a:srgbClr val="FF0000"/>
                </a:solidFill>
              </a:rPr>
              <a:t>Mark heeft de eerste schakel</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285D11C8-9B4F-4928-9658-85B826283088}" type="slidenum">
              <a:rPr lang="nl-NL" smtClean="0"/>
              <a:t>16</a:t>
            </a:fld>
            <a:endParaRPr lang="nl-NL"/>
          </a:p>
        </p:txBody>
      </p:sp>
    </p:spTree>
    <p:extLst>
      <p:ext uri="{BB962C8B-B14F-4D97-AF65-F5344CB8AC3E}">
        <p14:creationId xmlns:p14="http://schemas.microsoft.com/office/powerpoint/2010/main" val="2849263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1.svg"/><Relationship Id="rId21" Type="http://schemas.openxmlformats.org/officeDocument/2006/relationships/image" Target="../media/image59.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63.sv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svg"/><Relationship Id="rId10" Type="http://schemas.openxmlformats.org/officeDocument/2006/relationships/image" Target="../media/image48.png"/><Relationship Id="rId19" Type="http://schemas.openxmlformats.org/officeDocument/2006/relationships/image" Target="../media/image57.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lleen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0231A-B872-92FA-664B-932941BE607A}"/>
              </a:ext>
            </a:extLst>
          </p:cNvPr>
          <p:cNvSpPr>
            <a:spLocks noGrp="1"/>
          </p:cNvSpPr>
          <p:nvPr>
            <p:ph type="title"/>
          </p:nvPr>
        </p:nvSpPr>
        <p:spPr>
          <a:xfrm>
            <a:off x="1433384" y="4127158"/>
            <a:ext cx="8887775" cy="1124465"/>
          </a:xfrm>
        </p:spPr>
        <p:txBody>
          <a:bodyPr/>
          <a:lstStyle/>
          <a:p>
            <a:r>
              <a:rPr lang="nl-NL" dirty="0"/>
              <a:t>Klik om stijl te bewerken</a:t>
            </a:r>
          </a:p>
        </p:txBody>
      </p:sp>
    </p:spTree>
    <p:extLst>
      <p:ext uri="{BB962C8B-B14F-4D97-AF65-F5344CB8AC3E}">
        <p14:creationId xmlns:p14="http://schemas.microsoft.com/office/powerpoint/2010/main" val="106637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accent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251680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bg1"/>
                </a:solidFill>
              </a:defRPr>
            </a:lvl1pPr>
          </a:lstStyle>
          <a:p>
            <a:r>
              <a:rPr lang="nl-NL" dirty="0"/>
              <a:t>Klik om stijl te bewerken</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230612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300334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9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accent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1594582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bg1"/>
                </a:solidFill>
              </a:defRPr>
            </a:lvl1pPr>
          </a:lstStyle>
          <a:p>
            <a:r>
              <a:rPr lang="nl-NL" dirty="0"/>
              <a:t>Klik om stijl te bewerken</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2816552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738201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221533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a:xfrm>
            <a:off x="518984" y="1383957"/>
            <a:ext cx="5187335" cy="1124465"/>
          </a:xfrm>
        </p:spPr>
        <p:txBody>
          <a:bodyPr/>
          <a:lstStyle>
            <a:lvl1pPr>
              <a:defRPr>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a:xfrm>
            <a:off x="518984" y="2644346"/>
            <a:ext cx="5187335" cy="35326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9" name="Tijdelijke aanduiding voor inhoud 2">
            <a:extLst>
              <a:ext uri="{FF2B5EF4-FFF2-40B4-BE49-F238E27FC236}">
                <a16:creationId xmlns:a16="http://schemas.microsoft.com/office/drawing/2014/main" id="{B924BE91-4FD0-2CFE-C10E-14CBB962BCAC}"/>
              </a:ext>
            </a:extLst>
          </p:cNvPr>
          <p:cNvSpPr>
            <a:spLocks noGrp="1"/>
          </p:cNvSpPr>
          <p:nvPr>
            <p:ph idx="13"/>
          </p:nvPr>
        </p:nvSpPr>
        <p:spPr>
          <a:xfrm>
            <a:off x="6485683" y="1383956"/>
            <a:ext cx="5187335" cy="4793006"/>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52740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4" name="Titel 1">
            <a:extLst>
              <a:ext uri="{FF2B5EF4-FFF2-40B4-BE49-F238E27FC236}">
                <a16:creationId xmlns:a16="http://schemas.microsoft.com/office/drawing/2014/main" id="{643D2CEA-36A5-1363-0303-D7CC685A490E}"/>
              </a:ext>
            </a:extLst>
          </p:cNvPr>
          <p:cNvSpPr>
            <a:spLocks noGrp="1"/>
          </p:cNvSpPr>
          <p:nvPr>
            <p:ph type="title"/>
          </p:nvPr>
        </p:nvSpPr>
        <p:spPr>
          <a:xfrm>
            <a:off x="518984" y="1383957"/>
            <a:ext cx="5187335" cy="1124465"/>
          </a:xfrm>
        </p:spPr>
        <p:txBody>
          <a:bodyPr/>
          <a:lstStyle>
            <a:lvl1pPr>
              <a:defRPr>
                <a:solidFill>
                  <a:schemeClr val="bg1"/>
                </a:solidFill>
              </a:defRPr>
            </a:lvl1pPr>
          </a:lstStyle>
          <a:p>
            <a:r>
              <a:rPr lang="nl-NL" dirty="0"/>
              <a:t>Klik om stijl te bewerken</a:t>
            </a:r>
          </a:p>
        </p:txBody>
      </p:sp>
      <p:sp>
        <p:nvSpPr>
          <p:cNvPr id="5" name="Tijdelijke aanduiding voor inhoud 2">
            <a:extLst>
              <a:ext uri="{FF2B5EF4-FFF2-40B4-BE49-F238E27FC236}">
                <a16:creationId xmlns:a16="http://schemas.microsoft.com/office/drawing/2014/main" id="{9CFEEDE6-B3D8-5A34-F5DA-EEAA72E1E42B}"/>
              </a:ext>
            </a:extLst>
          </p:cNvPr>
          <p:cNvSpPr>
            <a:spLocks noGrp="1"/>
          </p:cNvSpPr>
          <p:nvPr>
            <p:ph idx="1"/>
          </p:nvPr>
        </p:nvSpPr>
        <p:spPr>
          <a:xfrm>
            <a:off x="518984" y="2644346"/>
            <a:ext cx="5187335" cy="35326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inhoud 2">
            <a:extLst>
              <a:ext uri="{FF2B5EF4-FFF2-40B4-BE49-F238E27FC236}">
                <a16:creationId xmlns:a16="http://schemas.microsoft.com/office/drawing/2014/main" id="{C2CD94D1-A48E-4053-15A1-EE9477A8DC1F}"/>
              </a:ext>
            </a:extLst>
          </p:cNvPr>
          <p:cNvSpPr>
            <a:spLocks noGrp="1"/>
          </p:cNvSpPr>
          <p:nvPr>
            <p:ph idx="13"/>
          </p:nvPr>
        </p:nvSpPr>
        <p:spPr>
          <a:xfrm>
            <a:off x="6485683" y="1383956"/>
            <a:ext cx="5187335" cy="4793006"/>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161802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
        <p:nvSpPr>
          <p:cNvPr id="4" name="Titel 1">
            <a:extLst>
              <a:ext uri="{FF2B5EF4-FFF2-40B4-BE49-F238E27FC236}">
                <a16:creationId xmlns:a16="http://schemas.microsoft.com/office/drawing/2014/main" id="{DA9DAD0C-1987-E371-BA18-32BF0AF6F386}"/>
              </a:ext>
            </a:extLst>
          </p:cNvPr>
          <p:cNvSpPr>
            <a:spLocks noGrp="1"/>
          </p:cNvSpPr>
          <p:nvPr>
            <p:ph type="title"/>
          </p:nvPr>
        </p:nvSpPr>
        <p:spPr>
          <a:xfrm>
            <a:off x="518984" y="1383957"/>
            <a:ext cx="5187335" cy="1124465"/>
          </a:xfrm>
        </p:spPr>
        <p:txBody>
          <a:bodyPr/>
          <a:lstStyle>
            <a:lvl1pPr>
              <a:defRPr>
                <a:solidFill>
                  <a:schemeClr val="accent5"/>
                </a:solidFill>
              </a:defRPr>
            </a:lvl1pPr>
          </a:lstStyle>
          <a:p>
            <a:r>
              <a:rPr lang="nl-NL" dirty="0"/>
              <a:t>Klik om stijl te bewerken</a:t>
            </a:r>
          </a:p>
        </p:txBody>
      </p:sp>
      <p:sp>
        <p:nvSpPr>
          <p:cNvPr id="5" name="Tijdelijke aanduiding voor inhoud 2">
            <a:extLst>
              <a:ext uri="{FF2B5EF4-FFF2-40B4-BE49-F238E27FC236}">
                <a16:creationId xmlns:a16="http://schemas.microsoft.com/office/drawing/2014/main" id="{B36AC757-6D88-4C59-E3BC-E7CA2FCB8CB5}"/>
              </a:ext>
            </a:extLst>
          </p:cNvPr>
          <p:cNvSpPr>
            <a:spLocks noGrp="1"/>
          </p:cNvSpPr>
          <p:nvPr>
            <p:ph idx="1"/>
          </p:nvPr>
        </p:nvSpPr>
        <p:spPr>
          <a:xfrm>
            <a:off x="518984" y="2644346"/>
            <a:ext cx="5187335" cy="3532616"/>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inhoud 2">
            <a:extLst>
              <a:ext uri="{FF2B5EF4-FFF2-40B4-BE49-F238E27FC236}">
                <a16:creationId xmlns:a16="http://schemas.microsoft.com/office/drawing/2014/main" id="{8D56599E-9FAF-4B83-0110-9EE7B2DBC622}"/>
              </a:ext>
            </a:extLst>
          </p:cNvPr>
          <p:cNvSpPr>
            <a:spLocks noGrp="1"/>
          </p:cNvSpPr>
          <p:nvPr>
            <p:ph idx="13"/>
          </p:nvPr>
        </p:nvSpPr>
        <p:spPr>
          <a:xfrm>
            <a:off x="6485683" y="1383956"/>
            <a:ext cx="5187335" cy="47930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7238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7D333-39FC-61E0-47D3-641345AD6ECE}"/>
              </a:ext>
            </a:extLst>
          </p:cNvPr>
          <p:cNvSpPr>
            <a:spLocks noGrp="1"/>
          </p:cNvSpPr>
          <p:nvPr>
            <p:ph type="ctrTitle"/>
          </p:nvPr>
        </p:nvSpPr>
        <p:spPr>
          <a:xfrm>
            <a:off x="1524000" y="1383957"/>
            <a:ext cx="9144000" cy="2126006"/>
          </a:xfrm>
        </p:spPr>
        <p:txBody>
          <a:bodyPr anchor="b"/>
          <a:lstStyle>
            <a:lvl1pPr algn="ctr">
              <a:defRPr sz="6000"/>
            </a:lvl1pPr>
          </a:lstStyle>
          <a:p>
            <a:r>
              <a:rPr lang="nl-NL" dirty="0"/>
              <a:t>Klik om stijl te bewerken</a:t>
            </a:r>
          </a:p>
        </p:txBody>
      </p:sp>
      <p:sp>
        <p:nvSpPr>
          <p:cNvPr id="3" name="Ondertitel 2">
            <a:extLst>
              <a:ext uri="{FF2B5EF4-FFF2-40B4-BE49-F238E27FC236}">
                <a16:creationId xmlns:a16="http://schemas.microsoft.com/office/drawing/2014/main" id="{10D4CE3C-1FEC-DCBA-9226-924C29CE2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6" name="Tijdelijke aanduiding voor dianummer 5">
            <a:extLst>
              <a:ext uri="{FF2B5EF4-FFF2-40B4-BE49-F238E27FC236}">
                <a16:creationId xmlns:a16="http://schemas.microsoft.com/office/drawing/2014/main" id="{DEC881D2-3D44-E7C7-8542-CAB57DD3793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817943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a:xfrm>
            <a:off x="518984" y="1383957"/>
            <a:ext cx="5187335" cy="1124465"/>
          </a:xfrm>
        </p:spPr>
        <p:txBody>
          <a:bodyPr/>
          <a:lstStyle>
            <a:lvl1pPr>
              <a:defRPr>
                <a:solidFill>
                  <a:srgbClr val="0070C0"/>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a:xfrm>
            <a:off x="518984" y="2644346"/>
            <a:ext cx="5187335" cy="3532616"/>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
        <p:nvSpPr>
          <p:cNvPr id="4" name="Tijdelijke aanduiding voor inhoud 2">
            <a:extLst>
              <a:ext uri="{FF2B5EF4-FFF2-40B4-BE49-F238E27FC236}">
                <a16:creationId xmlns:a16="http://schemas.microsoft.com/office/drawing/2014/main" id="{6EB8FD5A-29DE-3716-A1EE-58C42E469C93}"/>
              </a:ext>
            </a:extLst>
          </p:cNvPr>
          <p:cNvSpPr>
            <a:spLocks noGrp="1"/>
          </p:cNvSpPr>
          <p:nvPr>
            <p:ph idx="13"/>
          </p:nvPr>
        </p:nvSpPr>
        <p:spPr>
          <a:xfrm>
            <a:off x="6485683" y="1383956"/>
            <a:ext cx="5187335" cy="47930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024458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Inhoud met bijschrift-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836987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Inhoud met bijschrift-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370090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Inhoud met bijschrift-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58729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s opga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96DFC-4507-7BC0-0538-D705F4DB79A8}"/>
              </a:ext>
            </a:extLst>
          </p:cNvPr>
          <p:cNvSpPr>
            <a:spLocks noGrp="1"/>
          </p:cNvSpPr>
          <p:nvPr>
            <p:ph type="title" hasCustomPrompt="1"/>
          </p:nvPr>
        </p:nvSpPr>
        <p:spPr/>
        <p:txBody>
          <a:bodyPr/>
          <a:lstStyle>
            <a:lvl1pPr algn="r">
              <a:defRPr/>
            </a:lvl1pPr>
          </a:lstStyle>
          <a:p>
            <a:r>
              <a:rPr lang="nl-NL" dirty="0"/>
              <a:t>Inhoudsopgave</a:t>
            </a:r>
          </a:p>
        </p:txBody>
      </p:sp>
      <p:sp>
        <p:nvSpPr>
          <p:cNvPr id="3" name="Tijdelijke aanduiding voor dianummer 2">
            <a:extLst>
              <a:ext uri="{FF2B5EF4-FFF2-40B4-BE49-F238E27FC236}">
                <a16:creationId xmlns:a16="http://schemas.microsoft.com/office/drawing/2014/main" id="{25496857-D500-7C5F-B940-906D0699E50D}"/>
              </a:ext>
            </a:extLst>
          </p:cNvPr>
          <p:cNvSpPr>
            <a:spLocks noGrp="1"/>
          </p:cNvSpPr>
          <p:nvPr>
            <p:ph type="sldNum" sz="quarter" idx="10"/>
          </p:nvPr>
        </p:nvSpPr>
        <p:spPr/>
        <p:txBody>
          <a:bodyPr/>
          <a:lstStyle/>
          <a:p>
            <a:fld id="{79957FA8-D24D-7A44-A848-1577723379B9}" type="slidenum">
              <a:rPr lang="nl-NL" smtClean="0"/>
              <a:pPr/>
              <a:t>‹nr.›</a:t>
            </a:fld>
            <a:endParaRPr lang="nl-NL" dirty="0"/>
          </a:p>
        </p:txBody>
      </p:sp>
      <p:sp>
        <p:nvSpPr>
          <p:cNvPr id="4" name="Ondertitel 2">
            <a:extLst>
              <a:ext uri="{FF2B5EF4-FFF2-40B4-BE49-F238E27FC236}">
                <a16:creationId xmlns:a16="http://schemas.microsoft.com/office/drawing/2014/main" id="{4B7459F8-A2FC-C029-D35C-5E842CAEAB25}"/>
              </a:ext>
            </a:extLst>
          </p:cNvPr>
          <p:cNvSpPr>
            <a:spLocks noGrp="1"/>
          </p:cNvSpPr>
          <p:nvPr>
            <p:ph type="subTitle" idx="1" hasCustomPrompt="1"/>
          </p:nvPr>
        </p:nvSpPr>
        <p:spPr>
          <a:xfrm>
            <a:off x="2529016" y="2502205"/>
            <a:ext cx="9144000" cy="520018"/>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Item 1</a:t>
            </a:r>
          </a:p>
        </p:txBody>
      </p:sp>
      <p:sp>
        <p:nvSpPr>
          <p:cNvPr id="12" name="Ondertitel 2">
            <a:extLst>
              <a:ext uri="{FF2B5EF4-FFF2-40B4-BE49-F238E27FC236}">
                <a16:creationId xmlns:a16="http://schemas.microsoft.com/office/drawing/2014/main" id="{50EBA4B3-10A0-7FB6-4926-75F9338577D9}"/>
              </a:ext>
            </a:extLst>
          </p:cNvPr>
          <p:cNvSpPr txBox="1">
            <a:spLocks/>
          </p:cNvSpPr>
          <p:nvPr userDrawn="1"/>
        </p:nvSpPr>
        <p:spPr>
          <a:xfrm>
            <a:off x="2520778" y="308493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2</a:t>
            </a:r>
          </a:p>
        </p:txBody>
      </p:sp>
      <p:sp>
        <p:nvSpPr>
          <p:cNvPr id="13" name="Ondertitel 2">
            <a:extLst>
              <a:ext uri="{FF2B5EF4-FFF2-40B4-BE49-F238E27FC236}">
                <a16:creationId xmlns:a16="http://schemas.microsoft.com/office/drawing/2014/main" id="{10539253-B973-3197-42C7-B5A2338330FD}"/>
              </a:ext>
            </a:extLst>
          </p:cNvPr>
          <p:cNvSpPr txBox="1">
            <a:spLocks/>
          </p:cNvSpPr>
          <p:nvPr userDrawn="1"/>
        </p:nvSpPr>
        <p:spPr>
          <a:xfrm>
            <a:off x="2529016" y="366144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3</a:t>
            </a:r>
          </a:p>
        </p:txBody>
      </p:sp>
      <p:sp>
        <p:nvSpPr>
          <p:cNvPr id="14" name="Ondertitel 2">
            <a:extLst>
              <a:ext uri="{FF2B5EF4-FFF2-40B4-BE49-F238E27FC236}">
                <a16:creationId xmlns:a16="http://schemas.microsoft.com/office/drawing/2014/main" id="{CF9553AA-FC8C-0EFA-2AA7-8F24A9030349}"/>
              </a:ext>
            </a:extLst>
          </p:cNvPr>
          <p:cNvSpPr txBox="1">
            <a:spLocks/>
          </p:cNvSpPr>
          <p:nvPr userDrawn="1"/>
        </p:nvSpPr>
        <p:spPr>
          <a:xfrm>
            <a:off x="2529016" y="423795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4</a:t>
            </a:r>
          </a:p>
        </p:txBody>
      </p:sp>
      <p:sp>
        <p:nvSpPr>
          <p:cNvPr id="15" name="Ondertitel 2">
            <a:extLst>
              <a:ext uri="{FF2B5EF4-FFF2-40B4-BE49-F238E27FC236}">
                <a16:creationId xmlns:a16="http://schemas.microsoft.com/office/drawing/2014/main" id="{CD9DB37E-8A17-4A85-9625-831F16FF91C2}"/>
              </a:ext>
            </a:extLst>
          </p:cNvPr>
          <p:cNvSpPr txBox="1">
            <a:spLocks/>
          </p:cNvSpPr>
          <p:nvPr userDrawn="1"/>
        </p:nvSpPr>
        <p:spPr>
          <a:xfrm>
            <a:off x="2529016" y="4808729"/>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5</a:t>
            </a:r>
          </a:p>
        </p:txBody>
      </p:sp>
    </p:spTree>
    <p:extLst>
      <p:ext uri="{BB962C8B-B14F-4D97-AF65-F5344CB8AC3E}">
        <p14:creationId xmlns:p14="http://schemas.microsoft.com/office/powerpoint/2010/main" val="1663094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nhouds opga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96DFC-4507-7BC0-0538-D705F4DB79A8}"/>
              </a:ext>
            </a:extLst>
          </p:cNvPr>
          <p:cNvSpPr>
            <a:spLocks noGrp="1"/>
          </p:cNvSpPr>
          <p:nvPr>
            <p:ph type="title" hasCustomPrompt="1"/>
          </p:nvPr>
        </p:nvSpPr>
        <p:spPr/>
        <p:txBody>
          <a:bodyPr/>
          <a:lstStyle>
            <a:lvl1pPr algn="r">
              <a:defRPr>
                <a:solidFill>
                  <a:schemeClr val="bg1"/>
                </a:solidFill>
              </a:defRPr>
            </a:lvl1pPr>
          </a:lstStyle>
          <a:p>
            <a:r>
              <a:rPr lang="nl-NL" dirty="0"/>
              <a:t>Inhoudsopgave</a:t>
            </a:r>
          </a:p>
        </p:txBody>
      </p:sp>
      <p:sp>
        <p:nvSpPr>
          <p:cNvPr id="3" name="Tijdelijke aanduiding voor dianummer 2">
            <a:extLst>
              <a:ext uri="{FF2B5EF4-FFF2-40B4-BE49-F238E27FC236}">
                <a16:creationId xmlns:a16="http://schemas.microsoft.com/office/drawing/2014/main" id="{25496857-D500-7C5F-B940-906D0699E50D}"/>
              </a:ext>
            </a:extLst>
          </p:cNvPr>
          <p:cNvSpPr>
            <a:spLocks noGrp="1"/>
          </p:cNvSpPr>
          <p:nvPr>
            <p:ph type="sldNum" sz="quarter" idx="10"/>
          </p:nvPr>
        </p:nvSpPr>
        <p:spPr/>
        <p:txBody>
          <a:bodyPr/>
          <a:lstStyle/>
          <a:p>
            <a:fld id="{79957FA8-D24D-7A44-A848-1577723379B9}" type="slidenum">
              <a:rPr lang="nl-NL" smtClean="0"/>
              <a:pPr/>
              <a:t>‹nr.›</a:t>
            </a:fld>
            <a:endParaRPr lang="nl-NL" dirty="0"/>
          </a:p>
        </p:txBody>
      </p:sp>
      <p:sp>
        <p:nvSpPr>
          <p:cNvPr id="4" name="Ondertitel 2">
            <a:extLst>
              <a:ext uri="{FF2B5EF4-FFF2-40B4-BE49-F238E27FC236}">
                <a16:creationId xmlns:a16="http://schemas.microsoft.com/office/drawing/2014/main" id="{4B7459F8-A2FC-C029-D35C-5E842CAEAB25}"/>
              </a:ext>
            </a:extLst>
          </p:cNvPr>
          <p:cNvSpPr>
            <a:spLocks noGrp="1"/>
          </p:cNvSpPr>
          <p:nvPr>
            <p:ph type="subTitle" idx="1" hasCustomPrompt="1"/>
          </p:nvPr>
        </p:nvSpPr>
        <p:spPr>
          <a:xfrm>
            <a:off x="2529016" y="2502205"/>
            <a:ext cx="9144000" cy="520018"/>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Item 1</a:t>
            </a:r>
          </a:p>
        </p:txBody>
      </p:sp>
      <p:sp>
        <p:nvSpPr>
          <p:cNvPr id="12" name="Ondertitel 2">
            <a:extLst>
              <a:ext uri="{FF2B5EF4-FFF2-40B4-BE49-F238E27FC236}">
                <a16:creationId xmlns:a16="http://schemas.microsoft.com/office/drawing/2014/main" id="{50EBA4B3-10A0-7FB6-4926-75F9338577D9}"/>
              </a:ext>
            </a:extLst>
          </p:cNvPr>
          <p:cNvSpPr txBox="1">
            <a:spLocks/>
          </p:cNvSpPr>
          <p:nvPr userDrawn="1"/>
        </p:nvSpPr>
        <p:spPr>
          <a:xfrm>
            <a:off x="2520778" y="308493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2</a:t>
            </a:r>
          </a:p>
        </p:txBody>
      </p:sp>
      <p:sp>
        <p:nvSpPr>
          <p:cNvPr id="13" name="Ondertitel 2">
            <a:extLst>
              <a:ext uri="{FF2B5EF4-FFF2-40B4-BE49-F238E27FC236}">
                <a16:creationId xmlns:a16="http://schemas.microsoft.com/office/drawing/2014/main" id="{10539253-B973-3197-42C7-B5A2338330FD}"/>
              </a:ext>
            </a:extLst>
          </p:cNvPr>
          <p:cNvSpPr txBox="1">
            <a:spLocks/>
          </p:cNvSpPr>
          <p:nvPr userDrawn="1"/>
        </p:nvSpPr>
        <p:spPr>
          <a:xfrm>
            <a:off x="2529016" y="366144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3</a:t>
            </a:r>
          </a:p>
        </p:txBody>
      </p:sp>
      <p:sp>
        <p:nvSpPr>
          <p:cNvPr id="14" name="Ondertitel 2">
            <a:extLst>
              <a:ext uri="{FF2B5EF4-FFF2-40B4-BE49-F238E27FC236}">
                <a16:creationId xmlns:a16="http://schemas.microsoft.com/office/drawing/2014/main" id="{CF9553AA-FC8C-0EFA-2AA7-8F24A9030349}"/>
              </a:ext>
            </a:extLst>
          </p:cNvPr>
          <p:cNvSpPr txBox="1">
            <a:spLocks/>
          </p:cNvSpPr>
          <p:nvPr userDrawn="1"/>
        </p:nvSpPr>
        <p:spPr>
          <a:xfrm>
            <a:off x="2529016" y="423795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4</a:t>
            </a:r>
          </a:p>
        </p:txBody>
      </p:sp>
      <p:sp>
        <p:nvSpPr>
          <p:cNvPr id="15" name="Ondertitel 2">
            <a:extLst>
              <a:ext uri="{FF2B5EF4-FFF2-40B4-BE49-F238E27FC236}">
                <a16:creationId xmlns:a16="http://schemas.microsoft.com/office/drawing/2014/main" id="{CD9DB37E-8A17-4A85-9625-831F16FF91C2}"/>
              </a:ext>
            </a:extLst>
          </p:cNvPr>
          <p:cNvSpPr txBox="1">
            <a:spLocks/>
          </p:cNvSpPr>
          <p:nvPr userDrawn="1"/>
        </p:nvSpPr>
        <p:spPr>
          <a:xfrm>
            <a:off x="2529016" y="4808729"/>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5</a:t>
            </a:r>
          </a:p>
        </p:txBody>
      </p:sp>
    </p:spTree>
    <p:extLst>
      <p:ext uri="{BB962C8B-B14F-4D97-AF65-F5344CB8AC3E}">
        <p14:creationId xmlns:p14="http://schemas.microsoft.com/office/powerpoint/2010/main" val="1435486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houds opga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96DFC-4507-7BC0-0538-D705F4DB79A8}"/>
              </a:ext>
            </a:extLst>
          </p:cNvPr>
          <p:cNvSpPr>
            <a:spLocks noGrp="1"/>
          </p:cNvSpPr>
          <p:nvPr>
            <p:ph type="title" hasCustomPrompt="1"/>
          </p:nvPr>
        </p:nvSpPr>
        <p:spPr/>
        <p:txBody>
          <a:bodyPr/>
          <a:lstStyle>
            <a:lvl1pPr algn="r">
              <a:defRPr>
                <a:solidFill>
                  <a:schemeClr val="bg1"/>
                </a:solidFill>
              </a:defRPr>
            </a:lvl1pPr>
          </a:lstStyle>
          <a:p>
            <a:r>
              <a:rPr lang="nl-NL" dirty="0"/>
              <a:t>Inhoudsopgave</a:t>
            </a:r>
          </a:p>
        </p:txBody>
      </p:sp>
      <p:sp>
        <p:nvSpPr>
          <p:cNvPr id="3" name="Tijdelijke aanduiding voor dianummer 2">
            <a:extLst>
              <a:ext uri="{FF2B5EF4-FFF2-40B4-BE49-F238E27FC236}">
                <a16:creationId xmlns:a16="http://schemas.microsoft.com/office/drawing/2014/main" id="{25496857-D500-7C5F-B940-906D0699E50D}"/>
              </a:ext>
            </a:extLst>
          </p:cNvPr>
          <p:cNvSpPr>
            <a:spLocks noGrp="1"/>
          </p:cNvSpPr>
          <p:nvPr>
            <p:ph type="sldNum" sz="quarter" idx="10"/>
          </p:nvPr>
        </p:nvSpPr>
        <p:spPr/>
        <p:txBody>
          <a:bodyPr/>
          <a:lstStyle>
            <a:lvl1pPr>
              <a:defRPr>
                <a:solidFill>
                  <a:schemeClr val="bg1"/>
                </a:solidFill>
              </a:defRPr>
            </a:lvl1pPr>
          </a:lstStyle>
          <a:p>
            <a:fld id="{79957FA8-D24D-7A44-A848-1577723379B9}" type="slidenum">
              <a:rPr lang="nl-NL" smtClean="0"/>
              <a:pPr/>
              <a:t>‹nr.›</a:t>
            </a:fld>
            <a:endParaRPr lang="nl-NL" dirty="0"/>
          </a:p>
        </p:txBody>
      </p:sp>
      <p:sp>
        <p:nvSpPr>
          <p:cNvPr id="4" name="Ondertitel 2">
            <a:extLst>
              <a:ext uri="{FF2B5EF4-FFF2-40B4-BE49-F238E27FC236}">
                <a16:creationId xmlns:a16="http://schemas.microsoft.com/office/drawing/2014/main" id="{4B7459F8-A2FC-C029-D35C-5E842CAEAB25}"/>
              </a:ext>
            </a:extLst>
          </p:cNvPr>
          <p:cNvSpPr>
            <a:spLocks noGrp="1"/>
          </p:cNvSpPr>
          <p:nvPr>
            <p:ph type="subTitle" idx="1" hasCustomPrompt="1"/>
          </p:nvPr>
        </p:nvSpPr>
        <p:spPr>
          <a:xfrm>
            <a:off x="2529016" y="2502205"/>
            <a:ext cx="9144000" cy="520018"/>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Item 1</a:t>
            </a:r>
          </a:p>
        </p:txBody>
      </p:sp>
      <p:sp>
        <p:nvSpPr>
          <p:cNvPr id="12" name="Ondertitel 2">
            <a:extLst>
              <a:ext uri="{FF2B5EF4-FFF2-40B4-BE49-F238E27FC236}">
                <a16:creationId xmlns:a16="http://schemas.microsoft.com/office/drawing/2014/main" id="{50EBA4B3-10A0-7FB6-4926-75F9338577D9}"/>
              </a:ext>
            </a:extLst>
          </p:cNvPr>
          <p:cNvSpPr txBox="1">
            <a:spLocks/>
          </p:cNvSpPr>
          <p:nvPr userDrawn="1"/>
        </p:nvSpPr>
        <p:spPr>
          <a:xfrm>
            <a:off x="2520778" y="308493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2</a:t>
            </a:r>
          </a:p>
        </p:txBody>
      </p:sp>
      <p:sp>
        <p:nvSpPr>
          <p:cNvPr id="13" name="Ondertitel 2">
            <a:extLst>
              <a:ext uri="{FF2B5EF4-FFF2-40B4-BE49-F238E27FC236}">
                <a16:creationId xmlns:a16="http://schemas.microsoft.com/office/drawing/2014/main" id="{10539253-B973-3197-42C7-B5A2338330FD}"/>
              </a:ext>
            </a:extLst>
          </p:cNvPr>
          <p:cNvSpPr txBox="1">
            <a:spLocks/>
          </p:cNvSpPr>
          <p:nvPr userDrawn="1"/>
        </p:nvSpPr>
        <p:spPr>
          <a:xfrm>
            <a:off x="2529016" y="366144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3</a:t>
            </a:r>
          </a:p>
        </p:txBody>
      </p:sp>
      <p:sp>
        <p:nvSpPr>
          <p:cNvPr id="14" name="Ondertitel 2">
            <a:extLst>
              <a:ext uri="{FF2B5EF4-FFF2-40B4-BE49-F238E27FC236}">
                <a16:creationId xmlns:a16="http://schemas.microsoft.com/office/drawing/2014/main" id="{CF9553AA-FC8C-0EFA-2AA7-8F24A9030349}"/>
              </a:ext>
            </a:extLst>
          </p:cNvPr>
          <p:cNvSpPr txBox="1">
            <a:spLocks/>
          </p:cNvSpPr>
          <p:nvPr userDrawn="1"/>
        </p:nvSpPr>
        <p:spPr>
          <a:xfrm>
            <a:off x="2529016" y="423795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4</a:t>
            </a:r>
          </a:p>
        </p:txBody>
      </p:sp>
      <p:sp>
        <p:nvSpPr>
          <p:cNvPr id="15" name="Ondertitel 2">
            <a:extLst>
              <a:ext uri="{FF2B5EF4-FFF2-40B4-BE49-F238E27FC236}">
                <a16:creationId xmlns:a16="http://schemas.microsoft.com/office/drawing/2014/main" id="{CD9DB37E-8A17-4A85-9625-831F16FF91C2}"/>
              </a:ext>
            </a:extLst>
          </p:cNvPr>
          <p:cNvSpPr txBox="1">
            <a:spLocks/>
          </p:cNvSpPr>
          <p:nvPr userDrawn="1"/>
        </p:nvSpPr>
        <p:spPr>
          <a:xfrm>
            <a:off x="2529016" y="4808729"/>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5</a:t>
            </a:r>
          </a:p>
        </p:txBody>
      </p:sp>
    </p:spTree>
    <p:extLst>
      <p:ext uri="{BB962C8B-B14F-4D97-AF65-F5344CB8AC3E}">
        <p14:creationId xmlns:p14="http://schemas.microsoft.com/office/powerpoint/2010/main" val="33789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27F25-F290-E8E5-20CF-75209680FD8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8152814-3E8C-D518-4C63-33426E498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a:extLst>
              <a:ext uri="{FF2B5EF4-FFF2-40B4-BE49-F238E27FC236}">
                <a16:creationId xmlns:a16="http://schemas.microsoft.com/office/drawing/2014/main" id="{19BFB70C-8DB9-77C2-CEAF-5BFAEDD731DE}"/>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379325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507B7-6593-1423-8FA9-EACC7DB7B467}"/>
              </a:ext>
            </a:extLst>
          </p:cNvPr>
          <p:cNvSpPr>
            <a:spLocks noGrp="1"/>
          </p:cNvSpPr>
          <p:nvPr>
            <p:ph type="title"/>
          </p:nvPr>
        </p:nvSpPr>
        <p:spPr>
          <a:xfrm>
            <a:off x="518984" y="1383957"/>
            <a:ext cx="11145794" cy="704335"/>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53701AE-58E6-F5C7-2CD2-CE0B6A53D6DF}"/>
              </a:ext>
            </a:extLst>
          </p:cNvPr>
          <p:cNvSpPr>
            <a:spLocks noGrp="1"/>
          </p:cNvSpPr>
          <p:nvPr>
            <p:ph sz="half" idx="1"/>
          </p:nvPr>
        </p:nvSpPr>
        <p:spPr>
          <a:xfrm>
            <a:off x="518984" y="2088291"/>
            <a:ext cx="5500816" cy="408867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CB2BAF93-54DC-2598-954A-81173F8BBC70}"/>
              </a:ext>
            </a:extLst>
          </p:cNvPr>
          <p:cNvSpPr>
            <a:spLocks noGrp="1"/>
          </p:cNvSpPr>
          <p:nvPr>
            <p:ph sz="half" idx="2"/>
          </p:nvPr>
        </p:nvSpPr>
        <p:spPr>
          <a:xfrm>
            <a:off x="6172200" y="2088291"/>
            <a:ext cx="5492578" cy="40886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a:extLst>
              <a:ext uri="{FF2B5EF4-FFF2-40B4-BE49-F238E27FC236}">
                <a16:creationId xmlns:a16="http://schemas.microsoft.com/office/drawing/2014/main" id="{5F6B5B61-A898-C011-AF4B-BE7ADF6F5B5D}"/>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89012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9C0B281-0F7F-3AD2-01CF-72AB933F41A3}"/>
              </a:ext>
            </a:extLst>
          </p:cNvPr>
          <p:cNvSpPr>
            <a:spLocks noGrp="1"/>
          </p:cNvSpPr>
          <p:nvPr>
            <p:ph type="body" idx="1"/>
          </p:nvPr>
        </p:nvSpPr>
        <p:spPr>
          <a:xfrm>
            <a:off x="518984" y="2088292"/>
            <a:ext cx="5478591" cy="826551"/>
          </a:xfrm>
        </p:spPr>
        <p:txBody>
          <a:bodyPr anchor="b"/>
          <a:lstStyle>
            <a:lvl1pPr marL="0" indent="0">
              <a:buNone/>
              <a:defRPr sz="2400" b="0" i="0" baseline="0">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951C17D5-4E93-0BB4-19DF-BDF395F4E613}"/>
              </a:ext>
            </a:extLst>
          </p:cNvPr>
          <p:cNvSpPr>
            <a:spLocks noGrp="1"/>
          </p:cNvSpPr>
          <p:nvPr>
            <p:ph sz="half" idx="2"/>
          </p:nvPr>
        </p:nvSpPr>
        <p:spPr>
          <a:xfrm>
            <a:off x="518984" y="3006725"/>
            <a:ext cx="5478591" cy="318293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inhoud 5">
            <a:extLst>
              <a:ext uri="{FF2B5EF4-FFF2-40B4-BE49-F238E27FC236}">
                <a16:creationId xmlns:a16="http://schemas.microsoft.com/office/drawing/2014/main" id="{180B2B04-97FA-C7BE-2527-68AF7124CA71}"/>
              </a:ext>
            </a:extLst>
          </p:cNvPr>
          <p:cNvSpPr>
            <a:spLocks noGrp="1"/>
          </p:cNvSpPr>
          <p:nvPr>
            <p:ph sz="quarter" idx="4"/>
          </p:nvPr>
        </p:nvSpPr>
        <p:spPr>
          <a:xfrm>
            <a:off x="6172199" y="3006725"/>
            <a:ext cx="5500815" cy="31829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EE1476B7-D523-18D3-7640-3FA41D8CBBAC}"/>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10" name="Titel 1">
            <a:extLst>
              <a:ext uri="{FF2B5EF4-FFF2-40B4-BE49-F238E27FC236}">
                <a16:creationId xmlns:a16="http://schemas.microsoft.com/office/drawing/2014/main" id="{78218B53-ED8D-5845-585C-B93505A15B53}"/>
              </a:ext>
            </a:extLst>
          </p:cNvPr>
          <p:cNvSpPr>
            <a:spLocks noGrp="1"/>
          </p:cNvSpPr>
          <p:nvPr>
            <p:ph type="title"/>
          </p:nvPr>
        </p:nvSpPr>
        <p:spPr>
          <a:xfrm>
            <a:off x="518984" y="1383957"/>
            <a:ext cx="11145794" cy="704335"/>
          </a:xfrm>
        </p:spPr>
        <p:txBody>
          <a:bodyPr/>
          <a:lstStyle/>
          <a:p>
            <a:r>
              <a:rPr lang="nl-NL"/>
              <a:t>Klik om stijl te bewerken</a:t>
            </a:r>
          </a:p>
        </p:txBody>
      </p:sp>
      <p:sp>
        <p:nvSpPr>
          <p:cNvPr id="11" name="Tijdelijke aanduiding voor tekst 2">
            <a:extLst>
              <a:ext uri="{FF2B5EF4-FFF2-40B4-BE49-F238E27FC236}">
                <a16:creationId xmlns:a16="http://schemas.microsoft.com/office/drawing/2014/main" id="{1047416D-5B0F-5F3C-E644-B468685C3FF1}"/>
              </a:ext>
            </a:extLst>
          </p:cNvPr>
          <p:cNvSpPr>
            <a:spLocks noGrp="1"/>
          </p:cNvSpPr>
          <p:nvPr>
            <p:ph type="body" idx="13"/>
          </p:nvPr>
        </p:nvSpPr>
        <p:spPr>
          <a:xfrm>
            <a:off x="6195251" y="2088291"/>
            <a:ext cx="5478591" cy="826551"/>
          </a:xfrm>
        </p:spPr>
        <p:txBody>
          <a:bodyPr anchor="b"/>
          <a:lstStyle>
            <a:lvl1pPr marL="0" indent="0">
              <a:buNone/>
              <a:defRPr sz="2400" b="0" i="0" baseline="0">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Tree>
    <p:extLst>
      <p:ext uri="{BB962C8B-B14F-4D97-AF65-F5344CB8AC3E}">
        <p14:creationId xmlns:p14="http://schemas.microsoft.com/office/powerpoint/2010/main" val="278268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accent5"/>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4171462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F624A-8342-41B8-0E79-C6922645F738}"/>
              </a:ext>
            </a:extLst>
          </p:cNvPr>
          <p:cNvSpPr>
            <a:spLocks noGrp="1"/>
          </p:cNvSpPr>
          <p:nvPr>
            <p:ph type="title"/>
          </p:nvPr>
        </p:nvSpPr>
        <p:spPr/>
        <p:txBody>
          <a:bodyPr/>
          <a:lstStyle/>
          <a:p>
            <a:r>
              <a:rPr lang="nl-NL"/>
              <a:t>Klik om stijl te bewerken</a:t>
            </a:r>
          </a:p>
        </p:txBody>
      </p:sp>
      <p:sp>
        <p:nvSpPr>
          <p:cNvPr id="5" name="Tijdelijke aanduiding voor dianummer 4">
            <a:extLst>
              <a:ext uri="{FF2B5EF4-FFF2-40B4-BE49-F238E27FC236}">
                <a16:creationId xmlns:a16="http://schemas.microsoft.com/office/drawing/2014/main" id="{F4382C5D-765C-4A87-5904-6AD5B3E42AA5}"/>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820572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692928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749354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7398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5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585916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741324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0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638381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1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865355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3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573959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9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84884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accent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1333258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Manifes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70305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38913" y="1414272"/>
            <a:ext cx="3718560" cy="585216"/>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389121" y="1414272"/>
            <a:ext cx="7275658" cy="47792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1CD05E-90D1-D223-4347-39B26976C212}"/>
              </a:ext>
            </a:extLst>
          </p:cNvPr>
          <p:cNvSpPr>
            <a:spLocks noGrp="1"/>
          </p:cNvSpPr>
          <p:nvPr>
            <p:ph type="body" sz="half" idx="2"/>
          </p:nvPr>
        </p:nvSpPr>
        <p:spPr>
          <a:xfrm>
            <a:off x="438913" y="1999488"/>
            <a:ext cx="3718560" cy="41940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854356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Afbeelding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38913" y="1414272"/>
            <a:ext cx="3718560" cy="585216"/>
          </a:xfrm>
        </p:spPr>
        <p:txBody>
          <a:bodyPr anchor="b">
            <a:normAutofit/>
          </a:bodyPr>
          <a:lstStyle>
            <a:lvl1pPr>
              <a:defRPr sz="2200" b="1" i="1" baseline="0">
                <a:solidFill>
                  <a:schemeClr val="accent5"/>
                </a:solidFill>
              </a:defRPr>
            </a:lvl1pPr>
          </a:lstStyle>
          <a:p>
            <a:r>
              <a:rPr lang="nl-NL" dirty="0"/>
              <a:t>Klik om stijl te bewerken</a:t>
            </a:r>
          </a:p>
        </p:txBody>
      </p:sp>
      <p:sp>
        <p:nvSpPr>
          <p:cNvPr id="4" name="Tijdelijke aanduiding voor tekst 3">
            <a:extLst>
              <a:ext uri="{FF2B5EF4-FFF2-40B4-BE49-F238E27FC236}">
                <a16:creationId xmlns:a16="http://schemas.microsoft.com/office/drawing/2014/main" id="{F51CD05E-90D1-D223-4347-39B26976C212}"/>
              </a:ext>
            </a:extLst>
          </p:cNvPr>
          <p:cNvSpPr>
            <a:spLocks noGrp="1"/>
          </p:cNvSpPr>
          <p:nvPr>
            <p:ph type="body" sz="half" idx="2"/>
          </p:nvPr>
        </p:nvSpPr>
        <p:spPr>
          <a:xfrm>
            <a:off x="438913" y="1999488"/>
            <a:ext cx="3718560" cy="41940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5" name="Tijdelijke aanduiding voor inhoud 2">
            <a:extLst>
              <a:ext uri="{FF2B5EF4-FFF2-40B4-BE49-F238E27FC236}">
                <a16:creationId xmlns:a16="http://schemas.microsoft.com/office/drawing/2014/main" id="{891AF602-1E92-B74B-DCEC-51DE45C9A790}"/>
              </a:ext>
            </a:extLst>
          </p:cNvPr>
          <p:cNvSpPr>
            <a:spLocks noGrp="1"/>
          </p:cNvSpPr>
          <p:nvPr>
            <p:ph idx="1"/>
          </p:nvPr>
        </p:nvSpPr>
        <p:spPr>
          <a:xfrm>
            <a:off x="4297680" y="1389888"/>
            <a:ext cx="7367098" cy="48036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46537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1_afbeelding horizontaal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26720" y="5577840"/>
            <a:ext cx="3630250" cy="400177"/>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26720" y="1414272"/>
            <a:ext cx="11238059" cy="40843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F51CD05E-90D1-D223-4347-39B26976C212}"/>
              </a:ext>
            </a:extLst>
          </p:cNvPr>
          <p:cNvSpPr>
            <a:spLocks noGrp="1"/>
          </p:cNvSpPr>
          <p:nvPr>
            <p:ph type="body" sz="half" idx="2"/>
          </p:nvPr>
        </p:nvSpPr>
        <p:spPr>
          <a:xfrm>
            <a:off x="4280875" y="5565648"/>
            <a:ext cx="7383903" cy="6309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896357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26720" y="1371473"/>
            <a:ext cx="3630250" cy="400177"/>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26720" y="1828800"/>
            <a:ext cx="11238059" cy="43891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4007868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met titel GROO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26720" y="753869"/>
            <a:ext cx="3630250" cy="400177"/>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0" y="1303020"/>
            <a:ext cx="12192000" cy="55549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752905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afbeelding horizontaal zonder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26720" y="1414272"/>
            <a:ext cx="11238059" cy="47693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502260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36">
            <a:extLst>
              <a:ext uri="{FF2B5EF4-FFF2-40B4-BE49-F238E27FC236}">
                <a16:creationId xmlns:a16="http://schemas.microsoft.com/office/drawing/2014/main" id="{8F3C270B-B3EE-6537-0F34-F81324CF7642}"/>
              </a:ext>
            </a:extLst>
          </p:cNvPr>
          <p:cNvSpPr>
            <a:spLocks noGrp="1"/>
          </p:cNvSpPr>
          <p:nvPr>
            <p:ph type="title"/>
          </p:nvPr>
        </p:nvSpPr>
        <p:spPr>
          <a:xfrm>
            <a:off x="635000" y="1875617"/>
            <a:ext cx="10923588" cy="1551795"/>
          </a:xfrm>
        </p:spPr>
        <p:txBody>
          <a:bodyPr/>
          <a:lstStyle/>
          <a:p>
            <a:endParaRPr lang="nl-NL"/>
          </a:p>
        </p:txBody>
      </p:sp>
      <p:sp>
        <p:nvSpPr>
          <p:cNvPr id="4" name="Tijdelijke aanduiding voor tekst 37">
            <a:extLst>
              <a:ext uri="{FF2B5EF4-FFF2-40B4-BE49-F238E27FC236}">
                <a16:creationId xmlns:a16="http://schemas.microsoft.com/office/drawing/2014/main" id="{C48F5D28-A3E9-6F60-71F8-79D854912E79}"/>
              </a:ext>
            </a:extLst>
          </p:cNvPr>
          <p:cNvSpPr>
            <a:spLocks noGrp="1"/>
          </p:cNvSpPr>
          <p:nvPr>
            <p:ph type="body" sz="quarter" idx="13"/>
          </p:nvPr>
        </p:nvSpPr>
        <p:spPr>
          <a:xfrm>
            <a:off x="4224313" y="3846022"/>
            <a:ext cx="4680000" cy="691884"/>
          </a:xfrm>
        </p:spPr>
        <p:txBody>
          <a:bodyPr/>
          <a:lstStyle/>
          <a:p>
            <a:endParaRPr lang="nl-NL"/>
          </a:p>
        </p:txBody>
      </p:sp>
      <p:sp>
        <p:nvSpPr>
          <p:cNvPr id="5" name="Tijdelijke aanduiding voor tekst 38">
            <a:extLst>
              <a:ext uri="{FF2B5EF4-FFF2-40B4-BE49-F238E27FC236}">
                <a16:creationId xmlns:a16="http://schemas.microsoft.com/office/drawing/2014/main" id="{3D8A666D-1920-2BB6-4CE6-65302867173F}"/>
              </a:ext>
            </a:extLst>
          </p:cNvPr>
          <p:cNvSpPr>
            <a:spLocks noGrp="1"/>
          </p:cNvSpPr>
          <p:nvPr>
            <p:ph type="body" sz="quarter" idx="17"/>
          </p:nvPr>
        </p:nvSpPr>
        <p:spPr>
          <a:xfrm>
            <a:off x="4224313" y="4639509"/>
            <a:ext cx="4680000" cy="691884"/>
          </a:xfrm>
        </p:spPr>
        <p:txBody>
          <a:bodyPr/>
          <a:lstStyle/>
          <a:p>
            <a:endParaRPr lang="nl-NL"/>
          </a:p>
        </p:txBody>
      </p:sp>
      <p:sp>
        <p:nvSpPr>
          <p:cNvPr id="6" name="Tijdelijke aanduiding voor tekst 39">
            <a:extLst>
              <a:ext uri="{FF2B5EF4-FFF2-40B4-BE49-F238E27FC236}">
                <a16:creationId xmlns:a16="http://schemas.microsoft.com/office/drawing/2014/main" id="{E41BB7F9-9827-B313-B8B2-EEAE6581DFBB}"/>
              </a:ext>
            </a:extLst>
          </p:cNvPr>
          <p:cNvSpPr>
            <a:spLocks noGrp="1"/>
          </p:cNvSpPr>
          <p:nvPr>
            <p:ph type="body" sz="quarter" idx="18"/>
          </p:nvPr>
        </p:nvSpPr>
        <p:spPr>
          <a:xfrm>
            <a:off x="4224313" y="5405528"/>
            <a:ext cx="4680000" cy="691884"/>
          </a:xfrm>
        </p:spPr>
        <p:txBody>
          <a:bodyPr/>
          <a:lstStyle/>
          <a:p>
            <a:endParaRPr lang="nl-NL"/>
          </a:p>
        </p:txBody>
      </p:sp>
      <p:sp>
        <p:nvSpPr>
          <p:cNvPr id="10" name="Tijdelijke aanduiding voor afbeelding 42">
            <a:extLst>
              <a:ext uri="{FF2B5EF4-FFF2-40B4-BE49-F238E27FC236}">
                <a16:creationId xmlns:a16="http://schemas.microsoft.com/office/drawing/2014/main" id="{030E27F2-E244-7D3D-E849-1DF264FF267A}"/>
              </a:ext>
            </a:extLst>
          </p:cNvPr>
          <p:cNvSpPr>
            <a:spLocks noGrp="1"/>
          </p:cNvSpPr>
          <p:nvPr>
            <p:ph type="pic" sz="quarter" idx="21"/>
          </p:nvPr>
        </p:nvSpPr>
        <p:spPr>
          <a:xfrm>
            <a:off x="3612341" y="5480872"/>
            <a:ext cx="541203" cy="540000"/>
          </a:xfrm>
        </p:spPr>
        <p:txBody>
          <a:bodyPr wrap="none">
            <a:normAutofit/>
          </a:bodyPr>
          <a:lstStyle>
            <a:lvl1pPr>
              <a:defRPr sz="1300" baseline="0"/>
            </a:lvl1pPr>
          </a:lstStyle>
          <a:p>
            <a:endParaRPr lang="nl-NL" dirty="0"/>
          </a:p>
        </p:txBody>
      </p:sp>
      <p:sp>
        <p:nvSpPr>
          <p:cNvPr id="11" name="Tijdelijke aanduiding voor afbeelding 42">
            <a:extLst>
              <a:ext uri="{FF2B5EF4-FFF2-40B4-BE49-F238E27FC236}">
                <a16:creationId xmlns:a16="http://schemas.microsoft.com/office/drawing/2014/main" id="{1688723E-97A7-C2FD-F779-F87D4F6E2FB3}"/>
              </a:ext>
            </a:extLst>
          </p:cNvPr>
          <p:cNvSpPr>
            <a:spLocks noGrp="1"/>
          </p:cNvSpPr>
          <p:nvPr>
            <p:ph type="pic" sz="quarter" idx="22"/>
          </p:nvPr>
        </p:nvSpPr>
        <p:spPr>
          <a:xfrm>
            <a:off x="3600285" y="4707382"/>
            <a:ext cx="541203" cy="540000"/>
          </a:xfrm>
        </p:spPr>
        <p:txBody>
          <a:bodyPr wrap="none">
            <a:normAutofit/>
          </a:bodyPr>
          <a:lstStyle>
            <a:lvl1pPr>
              <a:defRPr sz="1300" baseline="0"/>
            </a:lvl1pPr>
          </a:lstStyle>
          <a:p>
            <a:endParaRPr lang="nl-NL" dirty="0"/>
          </a:p>
        </p:txBody>
      </p:sp>
      <p:sp>
        <p:nvSpPr>
          <p:cNvPr id="12" name="Tijdelijke aanduiding voor afbeelding 42">
            <a:extLst>
              <a:ext uri="{FF2B5EF4-FFF2-40B4-BE49-F238E27FC236}">
                <a16:creationId xmlns:a16="http://schemas.microsoft.com/office/drawing/2014/main" id="{AD587901-A7A2-836A-8BE4-927B70C21843}"/>
              </a:ext>
            </a:extLst>
          </p:cNvPr>
          <p:cNvSpPr>
            <a:spLocks noGrp="1"/>
          </p:cNvSpPr>
          <p:nvPr>
            <p:ph type="pic" sz="quarter" idx="23"/>
          </p:nvPr>
        </p:nvSpPr>
        <p:spPr>
          <a:xfrm>
            <a:off x="3617258" y="3933892"/>
            <a:ext cx="541203" cy="540000"/>
          </a:xfrm>
        </p:spPr>
        <p:txBody>
          <a:bodyPr wrap="none">
            <a:normAutofit/>
          </a:bodyPr>
          <a:lstStyle>
            <a:lvl1pPr>
              <a:defRPr sz="1300" baseline="0"/>
            </a:lvl1pPr>
          </a:lstStyle>
          <a:p>
            <a:endParaRPr lang="nl-NL" dirty="0"/>
          </a:p>
        </p:txBody>
      </p:sp>
    </p:spTree>
    <p:extLst>
      <p:ext uri="{BB962C8B-B14F-4D97-AF65-F5344CB8AC3E}">
        <p14:creationId xmlns:p14="http://schemas.microsoft.com/office/powerpoint/2010/main" val="1340711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2" name="Titel 1">
            <a:extLst>
              <a:ext uri="{FF2B5EF4-FFF2-40B4-BE49-F238E27FC236}">
                <a16:creationId xmlns:a16="http://schemas.microsoft.com/office/drawing/2014/main" id="{AF4F98EC-953E-1660-AC37-FDFF81959E00}"/>
              </a:ext>
            </a:extLst>
          </p:cNvPr>
          <p:cNvSpPr>
            <a:spLocks noGrp="1"/>
          </p:cNvSpPr>
          <p:nvPr>
            <p:ph type="title" hasCustomPrompt="1"/>
          </p:nvPr>
        </p:nvSpPr>
        <p:spPr>
          <a:xfrm>
            <a:off x="518984" y="2356231"/>
            <a:ext cx="11020975" cy="757750"/>
          </a:xfrm>
        </p:spPr>
        <p:txBody>
          <a:bodyPr>
            <a:normAutofit/>
          </a:bodyPr>
          <a:lstStyle>
            <a:lvl1pPr algn="ctr">
              <a:defRPr sz="5400" b="1" i="0" baseline="0">
                <a:solidFill>
                  <a:schemeClr val="bg1"/>
                </a:solidFill>
              </a:defRPr>
            </a:lvl1pPr>
          </a:lstStyle>
          <a:p>
            <a:r>
              <a:rPr lang="nl-NL" dirty="0"/>
              <a:t>Bedankt</a:t>
            </a:r>
          </a:p>
        </p:txBody>
      </p:sp>
      <p:sp>
        <p:nvSpPr>
          <p:cNvPr id="3" name="Titel 1">
            <a:extLst>
              <a:ext uri="{FF2B5EF4-FFF2-40B4-BE49-F238E27FC236}">
                <a16:creationId xmlns:a16="http://schemas.microsoft.com/office/drawing/2014/main" id="{02E8A39C-0498-F3CA-E211-8012CE573A4A}"/>
              </a:ext>
            </a:extLst>
          </p:cNvPr>
          <p:cNvSpPr txBox="1">
            <a:spLocks/>
          </p:cNvSpPr>
          <p:nvPr userDrawn="1"/>
        </p:nvSpPr>
        <p:spPr>
          <a:xfrm>
            <a:off x="518983" y="3173106"/>
            <a:ext cx="11020975" cy="511788"/>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5400" b="1" i="0" kern="1200" baseline="0">
                <a:solidFill>
                  <a:schemeClr val="bg1"/>
                </a:solidFill>
                <a:latin typeface="Calibri" panose="020F0502020204030204" pitchFamily="34" charset="0"/>
                <a:ea typeface="+mj-ea"/>
                <a:cs typeface="+mj-cs"/>
              </a:defRPr>
            </a:lvl1pPr>
          </a:lstStyle>
          <a:p>
            <a:r>
              <a:rPr lang="nl-NL" sz="3400" b="0" i="0" baseline="0" dirty="0">
                <a:solidFill>
                  <a:schemeClr val="accent1"/>
                </a:solidFill>
              </a:rPr>
              <a:t>voor uw aandacht</a:t>
            </a:r>
          </a:p>
        </p:txBody>
      </p:sp>
    </p:spTree>
    <p:extLst>
      <p:ext uri="{BB962C8B-B14F-4D97-AF65-F5344CB8AC3E}">
        <p14:creationId xmlns:p14="http://schemas.microsoft.com/office/powerpoint/2010/main" val="2916634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Lee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4214970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accent5"/>
                </a:solidFill>
              </a:defRPr>
            </a:lvl1pPr>
          </a:lstStyle>
          <a:p>
            <a:r>
              <a:rPr lang="nl-NL" dirty="0"/>
              <a:t>Klik om stijl te bewerken</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01596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Afbeeldingen 1">
    <p:bg>
      <p:bgPr>
        <a:solidFill>
          <a:schemeClr val="bg1"/>
        </a:solid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pic>
        <p:nvPicPr>
          <p:cNvPr id="3" name="Graphic 2">
            <a:extLst>
              <a:ext uri="{FF2B5EF4-FFF2-40B4-BE49-F238E27FC236}">
                <a16:creationId xmlns:a16="http://schemas.microsoft.com/office/drawing/2014/main" id="{90AC7449-0F27-A729-6319-2AD6E3E5B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4125" y="785811"/>
            <a:ext cx="1047750" cy="1762125"/>
          </a:xfrm>
          <a:prstGeom prst="rect">
            <a:avLst/>
          </a:prstGeom>
        </p:spPr>
      </p:pic>
      <p:pic>
        <p:nvPicPr>
          <p:cNvPr id="6" name="Graphic 5">
            <a:extLst>
              <a:ext uri="{FF2B5EF4-FFF2-40B4-BE49-F238E27FC236}">
                <a16:creationId xmlns:a16="http://schemas.microsoft.com/office/drawing/2014/main" id="{5E296276-CC0E-C74E-E0EE-72FE2400A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76375" y="785812"/>
            <a:ext cx="1047750" cy="1762125"/>
          </a:xfrm>
          <a:prstGeom prst="rect">
            <a:avLst/>
          </a:prstGeom>
        </p:spPr>
      </p:pic>
      <p:pic>
        <p:nvPicPr>
          <p:cNvPr id="8" name="Graphic 7">
            <a:extLst>
              <a:ext uri="{FF2B5EF4-FFF2-40B4-BE49-F238E27FC236}">
                <a16:creationId xmlns:a16="http://schemas.microsoft.com/office/drawing/2014/main" id="{FA21102C-DA2A-EE6C-9D30-8A8A368612B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8625" y="785812"/>
            <a:ext cx="1047750" cy="1762125"/>
          </a:xfrm>
          <a:prstGeom prst="rect">
            <a:avLst/>
          </a:prstGeom>
        </p:spPr>
      </p:pic>
      <p:pic>
        <p:nvPicPr>
          <p:cNvPr id="10" name="Graphic 9">
            <a:extLst>
              <a:ext uri="{FF2B5EF4-FFF2-40B4-BE49-F238E27FC236}">
                <a16:creationId xmlns:a16="http://schemas.microsoft.com/office/drawing/2014/main" id="{00D4618C-1703-1755-F83B-1DDAACB7523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029075" y="785811"/>
            <a:ext cx="1847850" cy="3038475"/>
          </a:xfrm>
          <a:prstGeom prst="rect">
            <a:avLst/>
          </a:prstGeom>
        </p:spPr>
      </p:pic>
      <p:pic>
        <p:nvPicPr>
          <p:cNvPr id="12" name="Graphic 11">
            <a:extLst>
              <a:ext uri="{FF2B5EF4-FFF2-40B4-BE49-F238E27FC236}">
                <a16:creationId xmlns:a16="http://schemas.microsoft.com/office/drawing/2014/main" id="{D84FB298-3646-197D-4315-4594796D67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24575" y="785811"/>
            <a:ext cx="1847850" cy="3038475"/>
          </a:xfrm>
          <a:prstGeom prst="rect">
            <a:avLst/>
          </a:prstGeom>
        </p:spPr>
      </p:pic>
      <p:pic>
        <p:nvPicPr>
          <p:cNvPr id="14" name="Graphic 13">
            <a:extLst>
              <a:ext uri="{FF2B5EF4-FFF2-40B4-BE49-F238E27FC236}">
                <a16:creationId xmlns:a16="http://schemas.microsoft.com/office/drawing/2014/main" id="{93D18812-0912-415C-E12B-034A1331192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180426" y="1182687"/>
            <a:ext cx="1914525" cy="1876425"/>
          </a:xfrm>
          <a:prstGeom prst="rect">
            <a:avLst/>
          </a:prstGeom>
        </p:spPr>
      </p:pic>
      <p:pic>
        <p:nvPicPr>
          <p:cNvPr id="18" name="Graphic 17">
            <a:extLst>
              <a:ext uri="{FF2B5EF4-FFF2-40B4-BE49-F238E27FC236}">
                <a16:creationId xmlns:a16="http://schemas.microsoft.com/office/drawing/2014/main" id="{FB2C7593-E156-A148-8D5F-DA924FF0F8A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974137" y="3214687"/>
            <a:ext cx="1914525" cy="1876425"/>
          </a:xfrm>
          <a:prstGeom prst="rect">
            <a:avLst/>
          </a:prstGeom>
        </p:spPr>
      </p:pic>
    </p:spTree>
    <p:extLst>
      <p:ext uri="{BB962C8B-B14F-4D97-AF65-F5344CB8AC3E}">
        <p14:creationId xmlns:p14="http://schemas.microsoft.com/office/powerpoint/2010/main" val="3822219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ekst elementen">
    <p:bg>
      <p:bgPr>
        <a:solidFill>
          <a:schemeClr val="bg1"/>
        </a:solid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pic>
        <p:nvPicPr>
          <p:cNvPr id="5" name="Graphic 4">
            <a:extLst>
              <a:ext uri="{FF2B5EF4-FFF2-40B4-BE49-F238E27FC236}">
                <a16:creationId xmlns:a16="http://schemas.microsoft.com/office/drawing/2014/main" id="{941F9772-216A-39E9-892F-DC7EBEAE21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1150" y="722312"/>
            <a:ext cx="1638300" cy="4981575"/>
          </a:xfrm>
          <a:prstGeom prst="rect">
            <a:avLst/>
          </a:prstGeom>
        </p:spPr>
      </p:pic>
      <p:pic>
        <p:nvPicPr>
          <p:cNvPr id="9" name="Graphic 8">
            <a:extLst>
              <a:ext uri="{FF2B5EF4-FFF2-40B4-BE49-F238E27FC236}">
                <a16:creationId xmlns:a16="http://schemas.microsoft.com/office/drawing/2014/main" id="{230604C7-BF3B-6906-F05D-4FF2EB8F81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3026" y="962024"/>
            <a:ext cx="2238375" cy="2466975"/>
          </a:xfrm>
          <a:prstGeom prst="rect">
            <a:avLst/>
          </a:prstGeom>
        </p:spPr>
      </p:pic>
      <p:pic>
        <p:nvPicPr>
          <p:cNvPr id="13" name="Graphic 12">
            <a:extLst>
              <a:ext uri="{FF2B5EF4-FFF2-40B4-BE49-F238E27FC236}">
                <a16:creationId xmlns:a16="http://schemas.microsoft.com/office/drawing/2014/main" id="{D5C8AEA7-E686-B1A8-3EE6-57B7D330DD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98562" y="3355974"/>
            <a:ext cx="1343025" cy="2066925"/>
          </a:xfrm>
          <a:prstGeom prst="rect">
            <a:avLst/>
          </a:prstGeom>
        </p:spPr>
      </p:pic>
      <p:pic>
        <p:nvPicPr>
          <p:cNvPr id="16" name="Graphic 15">
            <a:extLst>
              <a:ext uri="{FF2B5EF4-FFF2-40B4-BE49-F238E27FC236}">
                <a16:creationId xmlns:a16="http://schemas.microsoft.com/office/drawing/2014/main" id="{93F7297F-8D82-0E71-F740-131324DBD49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280911" y="1647827"/>
            <a:ext cx="1876425" cy="4391025"/>
          </a:xfrm>
          <a:prstGeom prst="rect">
            <a:avLst/>
          </a:prstGeom>
        </p:spPr>
      </p:pic>
      <p:pic>
        <p:nvPicPr>
          <p:cNvPr id="19" name="Graphic 18">
            <a:extLst>
              <a:ext uri="{FF2B5EF4-FFF2-40B4-BE49-F238E27FC236}">
                <a16:creationId xmlns:a16="http://schemas.microsoft.com/office/drawing/2014/main" id="{E456538A-5602-7AD3-2EB2-BEE4B4639AF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749929" y="1647827"/>
            <a:ext cx="1638300" cy="4981575"/>
          </a:xfrm>
          <a:prstGeom prst="rect">
            <a:avLst/>
          </a:prstGeom>
        </p:spPr>
      </p:pic>
      <p:pic>
        <p:nvPicPr>
          <p:cNvPr id="21" name="Graphic 20">
            <a:extLst>
              <a:ext uri="{FF2B5EF4-FFF2-40B4-BE49-F238E27FC236}">
                <a16:creationId xmlns:a16="http://schemas.microsoft.com/office/drawing/2014/main" id="{7B306F72-5466-0BE7-8652-42A377DBE1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13277" y="228598"/>
            <a:ext cx="2238375" cy="2466975"/>
          </a:xfrm>
          <a:prstGeom prst="rect">
            <a:avLst/>
          </a:prstGeom>
        </p:spPr>
      </p:pic>
      <p:pic>
        <p:nvPicPr>
          <p:cNvPr id="23" name="Graphic 22">
            <a:extLst>
              <a:ext uri="{FF2B5EF4-FFF2-40B4-BE49-F238E27FC236}">
                <a16:creationId xmlns:a16="http://schemas.microsoft.com/office/drawing/2014/main" id="{5CC976EB-92C0-5CF8-69BF-2C62EFC1A0B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579938" y="2395536"/>
            <a:ext cx="1343025" cy="2066925"/>
          </a:xfrm>
          <a:prstGeom prst="rect">
            <a:avLst/>
          </a:prstGeom>
        </p:spPr>
      </p:pic>
      <p:pic>
        <p:nvPicPr>
          <p:cNvPr id="25" name="Graphic 24">
            <a:extLst>
              <a:ext uri="{FF2B5EF4-FFF2-40B4-BE49-F238E27FC236}">
                <a16:creationId xmlns:a16="http://schemas.microsoft.com/office/drawing/2014/main" id="{65C98088-4BC0-B4B9-449D-241D34B93FB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804027" y="1943101"/>
            <a:ext cx="1876425" cy="4391025"/>
          </a:xfrm>
          <a:prstGeom prst="rect">
            <a:avLst/>
          </a:prstGeom>
        </p:spPr>
      </p:pic>
      <p:pic>
        <p:nvPicPr>
          <p:cNvPr id="27" name="Graphic 26">
            <a:extLst>
              <a:ext uri="{FF2B5EF4-FFF2-40B4-BE49-F238E27FC236}">
                <a16:creationId xmlns:a16="http://schemas.microsoft.com/office/drawing/2014/main" id="{468CBE05-22D1-E6FB-986E-5D9B4BD7231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904292" y="441321"/>
            <a:ext cx="1638300" cy="4981575"/>
          </a:xfrm>
          <a:prstGeom prst="rect">
            <a:avLst/>
          </a:prstGeom>
        </p:spPr>
      </p:pic>
      <p:pic>
        <p:nvPicPr>
          <p:cNvPr id="29" name="Graphic 28">
            <a:extLst>
              <a:ext uri="{FF2B5EF4-FFF2-40B4-BE49-F238E27FC236}">
                <a16:creationId xmlns:a16="http://schemas.microsoft.com/office/drawing/2014/main" id="{E144A730-4197-4AAA-9C18-7DE1268F29A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983544" y="328611"/>
            <a:ext cx="1343025" cy="2066925"/>
          </a:xfrm>
          <a:prstGeom prst="rect">
            <a:avLst/>
          </a:prstGeom>
        </p:spPr>
      </p:pic>
      <p:pic>
        <p:nvPicPr>
          <p:cNvPr id="31" name="Graphic 30">
            <a:extLst>
              <a:ext uri="{FF2B5EF4-FFF2-40B4-BE49-F238E27FC236}">
                <a16:creationId xmlns:a16="http://schemas.microsoft.com/office/drawing/2014/main" id="{565E5272-5BB4-0AD4-D013-E33B89DA2C72}"/>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775706" y="1713704"/>
            <a:ext cx="1876425" cy="4391025"/>
          </a:xfrm>
          <a:prstGeom prst="rect">
            <a:avLst/>
          </a:prstGeom>
        </p:spPr>
      </p:pic>
      <p:pic>
        <p:nvPicPr>
          <p:cNvPr id="33" name="Graphic 32">
            <a:extLst>
              <a:ext uri="{FF2B5EF4-FFF2-40B4-BE49-F238E27FC236}">
                <a16:creationId xmlns:a16="http://schemas.microsoft.com/office/drawing/2014/main" id="{195C0365-4E7E-6011-9FF9-5F071A1C8FC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517076" y="722312"/>
            <a:ext cx="2238375" cy="2466975"/>
          </a:xfrm>
          <a:prstGeom prst="rect">
            <a:avLst/>
          </a:prstGeom>
        </p:spPr>
      </p:pic>
    </p:spTree>
    <p:extLst>
      <p:ext uri="{BB962C8B-B14F-4D97-AF65-F5344CB8AC3E}">
        <p14:creationId xmlns:p14="http://schemas.microsoft.com/office/powerpoint/2010/main" val="24575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accent1"/>
                </a:solidFill>
              </a:defRPr>
            </a:lvl1pPr>
          </a:lstStyle>
          <a:p>
            <a:r>
              <a:rPr lang="nl-NL" dirty="0"/>
              <a:t>Klik om stijl te bewerken</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3892900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416828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lvl1pPr>
              <a:defRPr>
                <a:solidFill>
                  <a:schemeClr val="bg1"/>
                </a:solidFill>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276986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3_Inhoud met bijsch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lvl1pPr>
              <a:defRPr>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261041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C33E6A-92D5-C292-9BE0-0F0354DC45AA}"/>
              </a:ext>
            </a:extLst>
          </p:cNvPr>
          <p:cNvSpPr>
            <a:spLocks noGrp="1"/>
          </p:cNvSpPr>
          <p:nvPr>
            <p:ph type="title"/>
          </p:nvPr>
        </p:nvSpPr>
        <p:spPr>
          <a:xfrm>
            <a:off x="518984" y="1383957"/>
            <a:ext cx="11145794" cy="1124465"/>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579D2692-4283-8BD3-3A26-3862810D2096}"/>
              </a:ext>
            </a:extLst>
          </p:cNvPr>
          <p:cNvSpPr>
            <a:spLocks noGrp="1"/>
          </p:cNvSpPr>
          <p:nvPr>
            <p:ph type="body" idx="1"/>
          </p:nvPr>
        </p:nvSpPr>
        <p:spPr>
          <a:xfrm>
            <a:off x="518984" y="2644346"/>
            <a:ext cx="11145794" cy="3532616"/>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2AEA8AB5-C57E-0CA0-6F73-2699DD521530}"/>
              </a:ext>
            </a:extLst>
          </p:cNvPr>
          <p:cNvSpPr>
            <a:spLocks noGrp="1"/>
          </p:cNvSpPr>
          <p:nvPr>
            <p:ph type="sldNum" sz="quarter" idx="4"/>
          </p:nvPr>
        </p:nvSpPr>
        <p:spPr>
          <a:xfrm>
            <a:off x="8610600" y="6356350"/>
            <a:ext cx="3054178" cy="365125"/>
          </a:xfrm>
          <a:prstGeom prst="rect">
            <a:avLst/>
          </a:prstGeom>
        </p:spPr>
        <p:txBody>
          <a:bodyPr vert="horz" lIns="91440" tIns="45720" rIns="91440" bIns="45720" rtlCol="0" anchor="ctr"/>
          <a:lstStyle>
            <a:lvl1pPr algn="r">
              <a:defRPr sz="1300" b="1" i="0" baseline="0">
                <a:solidFill>
                  <a:schemeClr val="accent5"/>
                </a:solidFill>
                <a:latin typeface="Calibri" panose="020F0502020204030204" pitchFamily="34" charset="0"/>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42231324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5" r:id="rId11"/>
    <p:sldLayoutId id="2147483706" r:id="rId12"/>
    <p:sldLayoutId id="2147483708" r:id="rId13"/>
    <p:sldLayoutId id="2147483709" r:id="rId14"/>
    <p:sldLayoutId id="2147483711" r:id="rId15"/>
    <p:sldLayoutId id="2147483650" r:id="rId16"/>
    <p:sldLayoutId id="2147483688" r:id="rId17"/>
    <p:sldLayoutId id="2147483693" r:id="rId18"/>
    <p:sldLayoutId id="2147483694" r:id="rId19"/>
    <p:sldLayoutId id="2147483691" r:id="rId20"/>
    <p:sldLayoutId id="2147483680" r:id="rId21"/>
    <p:sldLayoutId id="2147483712" r:id="rId22"/>
    <p:sldLayoutId id="2147483713" r:id="rId23"/>
    <p:sldLayoutId id="2147483670" r:id="rId24"/>
    <p:sldLayoutId id="2147483715" r:id="rId25"/>
    <p:sldLayoutId id="2147483714" r:id="rId26"/>
    <p:sldLayoutId id="2147483651" r:id="rId27"/>
    <p:sldLayoutId id="2147483652" r:id="rId28"/>
    <p:sldLayoutId id="2147483653" r:id="rId29"/>
    <p:sldLayoutId id="2147483654" r:id="rId30"/>
    <p:sldLayoutId id="2147483673" r:id="rId31"/>
    <p:sldLayoutId id="2147483674" r:id="rId32"/>
    <p:sldLayoutId id="2147483675" r:id="rId33"/>
    <p:sldLayoutId id="2147483676" r:id="rId34"/>
    <p:sldLayoutId id="2147483677" r:id="rId35"/>
    <p:sldLayoutId id="2147483683" r:id="rId36"/>
    <p:sldLayoutId id="2147483684" r:id="rId37"/>
    <p:sldLayoutId id="2147483717" r:id="rId38"/>
    <p:sldLayoutId id="2147483682" r:id="rId39"/>
    <p:sldLayoutId id="2147483671" r:id="rId40"/>
    <p:sldLayoutId id="2147483657" r:id="rId41"/>
    <p:sldLayoutId id="2147483663" r:id="rId42"/>
    <p:sldLayoutId id="2147483661" r:id="rId43"/>
    <p:sldLayoutId id="2147483665" r:id="rId44"/>
    <p:sldLayoutId id="2147483666" r:id="rId45"/>
    <p:sldLayoutId id="2147483664" r:id="rId46"/>
    <p:sldLayoutId id="2147483668" r:id="rId47"/>
    <p:sldLayoutId id="2147483678" r:id="rId48"/>
    <p:sldLayoutId id="2147483679" r:id="rId49"/>
    <p:sldLayoutId id="2147483718" r:id="rId50"/>
    <p:sldLayoutId id="2147483719" r:id="rId51"/>
  </p:sldLayoutIdLst>
  <p:txStyles>
    <p:title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0.jpg"/><Relationship Id="rId4" Type="http://schemas.openxmlformats.org/officeDocument/2006/relationships/image" Target="../media/image69.jp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samenverantwoorden.nl/" TargetMode="External"/><Relationship Id="rId2" Type="http://schemas.openxmlformats.org/officeDocument/2006/relationships/hyperlink" Target="https://samenverantwoordenonderwijs.nl/calendar_events/182"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jaarverslag.cvo.nl/"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1.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3.png"/><Relationship Id="rId10" Type="http://schemas.openxmlformats.org/officeDocument/2006/relationships/image" Target="../media/image81.png"/><Relationship Id="rId4" Type="http://schemas.openxmlformats.org/officeDocument/2006/relationships/image" Target="../media/image72.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hyperlink" Target="https://samenverantwoordenonderwijs.nl/groups/19-voor-iedereen/welcome"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77.png"/><Relationship Id="rId12"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3.png"/><Relationship Id="rId10" Type="http://schemas.openxmlformats.org/officeDocument/2006/relationships/image" Target="../media/image80.png"/><Relationship Id="rId4" Type="http://schemas.openxmlformats.org/officeDocument/2006/relationships/image" Target="../media/image72.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duo.nl/open_onderwijsdata/onderwijs-algemeen/financiele-overzichten/"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informatieproducten.duo.rijkscloud.nl/public/jaarrekeninggegeven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samenverantwoordenonderwijs.nl/calendar_events/182"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5.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hyperlink" Target="http://www.samenverantwoorden.nl/"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mailto:samenverantwoorden@duo.nl" TargetMode="External"/><Relationship Id="rId2" Type="http://schemas.openxmlformats.org/officeDocument/2006/relationships/notesSlide" Target="../notesSlides/notesSlide38.xml"/><Relationship Id="rId1" Type="http://schemas.openxmlformats.org/officeDocument/2006/relationships/slideLayout" Target="../slideLayouts/slideLayout49.xml"/><Relationship Id="rId5" Type="http://schemas.openxmlformats.org/officeDocument/2006/relationships/image" Target="../media/image115.png"/><Relationship Id="rId4" Type="http://schemas.openxmlformats.org/officeDocument/2006/relationships/hyperlink" Target="http://www.samenverantwoordenonderwijs.n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www.samenverantwoordenonderwijs.nl/"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wzEpseh8rSk"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859C6-AE59-D055-3CFC-D229ABD7EC0A}"/>
              </a:ext>
            </a:extLst>
          </p:cNvPr>
          <p:cNvSpPr>
            <a:spLocks noGrp="1"/>
          </p:cNvSpPr>
          <p:nvPr>
            <p:ph type="title"/>
          </p:nvPr>
        </p:nvSpPr>
        <p:spPr>
          <a:xfrm>
            <a:off x="1433384" y="4127158"/>
            <a:ext cx="8887775" cy="2082723"/>
          </a:xfrm>
        </p:spPr>
        <p:txBody>
          <a:bodyPr>
            <a:normAutofit/>
          </a:bodyPr>
          <a:lstStyle/>
          <a:p>
            <a:pPr algn="ctr"/>
            <a:r>
              <a:rPr lang="nl-NL" sz="7200" dirty="0"/>
              <a:t>Verslag</a:t>
            </a:r>
            <a:br>
              <a:rPr lang="nl-NL" dirty="0"/>
            </a:br>
            <a:r>
              <a:rPr lang="nl-NL" dirty="0"/>
              <a:t>ketendag 18 september 2025</a:t>
            </a:r>
          </a:p>
        </p:txBody>
      </p:sp>
    </p:spTree>
    <p:extLst>
      <p:ext uri="{BB962C8B-B14F-4D97-AF65-F5344CB8AC3E}">
        <p14:creationId xmlns:p14="http://schemas.microsoft.com/office/powerpoint/2010/main" val="2969936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85F1F0-FAFF-7C74-B9D9-0042698A1ED7}"/>
              </a:ext>
            </a:extLst>
          </p:cNvPr>
          <p:cNvSpPr>
            <a:spLocks noGrp="1"/>
          </p:cNvSpPr>
          <p:nvPr>
            <p:ph type="title" idx="4294967295"/>
          </p:nvPr>
        </p:nvSpPr>
        <p:spPr>
          <a:xfrm>
            <a:off x="298580" y="1953143"/>
            <a:ext cx="11144250" cy="3103563"/>
          </a:xfrm>
        </p:spPr>
        <p:txBody>
          <a:bodyPr>
            <a:normAutofit/>
          </a:bodyPr>
          <a:lstStyle/>
          <a:p>
            <a:pPr algn="ctr"/>
            <a:r>
              <a:rPr lang="nl-NL" dirty="0">
                <a:solidFill>
                  <a:schemeClr val="bg1"/>
                </a:solidFill>
              </a:rPr>
              <a:t>Werken met iXBRL? Het kán! </a:t>
            </a:r>
            <a:br>
              <a:rPr lang="nl-NL" dirty="0">
                <a:solidFill>
                  <a:schemeClr val="bg1"/>
                </a:solidFill>
              </a:rPr>
            </a:br>
            <a:br>
              <a:rPr lang="nl-NL" dirty="0">
                <a:solidFill>
                  <a:schemeClr val="bg1"/>
                </a:solidFill>
              </a:rPr>
            </a:br>
            <a:r>
              <a:rPr lang="nl-NL" sz="3600" dirty="0">
                <a:solidFill>
                  <a:schemeClr val="bg1"/>
                </a:solidFill>
              </a:rPr>
              <a:t>Samen met partners uit de hele keten bewijzen we het. </a:t>
            </a:r>
            <a:br>
              <a:rPr lang="nl-NL" sz="3600" dirty="0">
                <a:solidFill>
                  <a:schemeClr val="bg1"/>
                </a:solidFill>
              </a:rPr>
            </a:br>
            <a:r>
              <a:rPr lang="nl-NL" sz="3600" dirty="0">
                <a:solidFill>
                  <a:schemeClr val="bg1"/>
                </a:solidFill>
              </a:rPr>
              <a:t>We doorlopen alle PoC’s.</a:t>
            </a:r>
          </a:p>
        </p:txBody>
      </p:sp>
    </p:spTree>
    <p:extLst>
      <p:ext uri="{BB962C8B-B14F-4D97-AF65-F5344CB8AC3E}">
        <p14:creationId xmlns:p14="http://schemas.microsoft.com/office/powerpoint/2010/main" val="3200962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dirty="0"/>
              <a:t>Samenvatting</a:t>
            </a:r>
          </a:p>
        </p:txBody>
      </p:sp>
      <p:sp>
        <p:nvSpPr>
          <p:cNvPr id="18" name="Tekstvak 17">
            <a:extLst>
              <a:ext uri="{FF2B5EF4-FFF2-40B4-BE49-F238E27FC236}">
                <a16:creationId xmlns:a16="http://schemas.microsoft.com/office/drawing/2014/main" id="{3424F303-0498-E496-C944-954AD1805833}"/>
              </a:ext>
            </a:extLst>
          </p:cNvPr>
          <p:cNvSpPr txBox="1"/>
          <p:nvPr/>
        </p:nvSpPr>
        <p:spPr>
          <a:xfrm>
            <a:off x="518984" y="2508422"/>
            <a:ext cx="10799050" cy="3046988"/>
          </a:xfrm>
          <a:prstGeom prst="rect">
            <a:avLst/>
          </a:prstGeom>
          <a:noFill/>
        </p:spPr>
        <p:txBody>
          <a:bodyPr wrap="square">
            <a:spAutoFit/>
          </a:bodyPr>
          <a:lstStyle/>
          <a:p>
            <a:pPr marL="285750" indent="-285750">
              <a:buFont typeface="Arial" panose="020B0604020202020204" pitchFamily="34" charset="0"/>
              <a:buChar char="•"/>
            </a:pPr>
            <a:r>
              <a:rPr lang="nl-NL" sz="1600" dirty="0">
                <a:effectLst/>
                <a:ea typeface="Times New Roman" panose="02020603050405020304" pitchFamily="18" charset="0"/>
                <a:cs typeface="Aptos" panose="020B0004020202020204" pitchFamily="34" charset="0"/>
              </a:rPr>
              <a:t>Alle stappen van de verantwoordingsketen van opstellen, controleren, ondertekenen, verwerken en leveren zijn met dit jaarverslag in een aantal Proof of Concepts (PoC’s) doorlopen. </a:t>
            </a:r>
            <a:endParaRPr lang="nl-NL" sz="1600" dirty="0">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r>
              <a:rPr lang="nl-NL" sz="1600" dirty="0">
                <a:effectLst/>
                <a:ea typeface="Times New Roman" panose="02020603050405020304" pitchFamily="18" charset="0"/>
                <a:cs typeface="Aptos" panose="020B0004020202020204" pitchFamily="34" charset="0"/>
              </a:rPr>
              <a:t>De ervaringen van de deelnemers aan deze PoC’s zijn gedeeld. Dit zijn: CVO Rotterdam (1. opstellen en 3. ondertekenen)</a:t>
            </a:r>
            <a:r>
              <a:rPr lang="nl-NL" sz="1600" dirty="0">
                <a:ea typeface="Times New Roman" panose="02020603050405020304" pitchFamily="18" charset="0"/>
                <a:cs typeface="Aptos" panose="020B0004020202020204" pitchFamily="34" charset="0"/>
              </a:rPr>
              <a:t>, </a:t>
            </a:r>
            <a:r>
              <a:rPr lang="nl-NL" sz="1600" dirty="0">
                <a:effectLst/>
                <a:ea typeface="Times New Roman" panose="02020603050405020304" pitchFamily="18" charset="0"/>
                <a:cs typeface="Aptos" panose="020B0004020202020204" pitchFamily="34" charset="0"/>
              </a:rPr>
              <a:t>Taxxor softwareleverancier (1. opstellen), Flynth accountant (2. controleren)</a:t>
            </a:r>
            <a:r>
              <a:rPr lang="nl-NL" sz="1600" dirty="0">
                <a:ea typeface="Times New Roman" panose="02020603050405020304" pitchFamily="18" charset="0"/>
                <a:cs typeface="Aptos" panose="020B0004020202020204" pitchFamily="34" charset="0"/>
              </a:rPr>
              <a:t>, </a:t>
            </a:r>
            <a:r>
              <a:rPr lang="nl-NL" sz="1600" dirty="0">
                <a:effectLst/>
                <a:ea typeface="Times New Roman" panose="02020603050405020304" pitchFamily="18" charset="0"/>
                <a:cs typeface="Aptos" panose="020B0004020202020204" pitchFamily="34" charset="0"/>
              </a:rPr>
              <a:t>DUO Onderwijsinstellingen en Informatie Producten (4. verwerken)</a:t>
            </a:r>
            <a:r>
              <a:rPr lang="nl-NL" sz="1600" dirty="0">
                <a:ea typeface="Times New Roman" panose="02020603050405020304" pitchFamily="18" charset="0"/>
                <a:cs typeface="Aptos" panose="020B0004020202020204" pitchFamily="34" charset="0"/>
              </a:rPr>
              <a:t> en </a:t>
            </a:r>
            <a:r>
              <a:rPr lang="nl-NL" sz="1600" dirty="0">
                <a:effectLst/>
                <a:ea typeface="Times New Roman" panose="02020603050405020304" pitchFamily="18" charset="0"/>
                <a:cs typeface="Aptos" panose="020B0004020202020204" pitchFamily="34" charset="0"/>
              </a:rPr>
              <a:t>OCW Financieel Economische Z</a:t>
            </a:r>
            <a:r>
              <a:rPr lang="nl-NL" sz="1600" dirty="0">
                <a:ea typeface="Times New Roman" panose="02020603050405020304" pitchFamily="18" charset="0"/>
                <a:cs typeface="Aptos" panose="020B0004020202020204" pitchFamily="34" charset="0"/>
              </a:rPr>
              <a:t>aken</a:t>
            </a:r>
            <a:r>
              <a:rPr lang="nl-NL" sz="1600" dirty="0">
                <a:effectLst/>
                <a:ea typeface="Times New Roman" panose="02020603050405020304" pitchFamily="18" charset="0"/>
                <a:cs typeface="Aptos" panose="020B0004020202020204" pitchFamily="34" charset="0"/>
              </a:rPr>
              <a:t> (5. leveren).</a:t>
            </a:r>
            <a:endParaRPr lang="nl-NL" sz="1600" dirty="0">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r>
              <a:rPr lang="nl-NL" sz="1600" dirty="0">
                <a:effectLst/>
                <a:ea typeface="Times New Roman" panose="02020603050405020304" pitchFamily="18" charset="0"/>
                <a:cs typeface="Aptos" panose="020B0004020202020204" pitchFamily="34" charset="0"/>
              </a:rPr>
              <a:t>Unicum: door de ontvangst van deze data is het CVO Rotterdam het eerste onderwijsbestuur, waarvan niet alleen het jaarverslag maar ook de XBRL-gegevens van het jaarverslag door de accountant zijn gecontroleerd</a:t>
            </a:r>
            <a:endParaRPr lang="nl-NL" sz="1600" dirty="0">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r>
              <a:rPr lang="nl-NL" sz="1600" dirty="0">
                <a:effectLst/>
                <a:ea typeface="Times New Roman" panose="02020603050405020304" pitchFamily="18" charset="0"/>
                <a:cs typeface="Aptos" panose="020B0004020202020204" pitchFamily="34" charset="0"/>
              </a:rPr>
              <a:t>Ervaringen positief maar nog wel aandachtspunten.</a:t>
            </a:r>
            <a:endParaRPr lang="nl-NL" sz="1600" dirty="0">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r>
              <a:rPr lang="nl-NL" sz="1600" dirty="0">
                <a:effectLst/>
                <a:ea typeface="Times New Roman" panose="02020603050405020304" pitchFamily="18" charset="0"/>
                <a:cs typeface="Aptos" panose="020B0004020202020204" pitchFamily="34" charset="0"/>
              </a:rPr>
              <a:t>Aan alle randvoorwaarden is nog niet voldaan, waardoor er nog gebruik is gemaakt van bypasses (omwegen).</a:t>
            </a:r>
          </a:p>
          <a:p>
            <a:pPr marL="285750" indent="-285750">
              <a:buFont typeface="Arial" panose="020B0604020202020204" pitchFamily="34" charset="0"/>
              <a:buChar char="•"/>
            </a:pPr>
            <a:r>
              <a:rPr lang="nl-NL" sz="1600" dirty="0"/>
              <a:t>RGS voorschrijven kan niet. Wel als onderwijsinstellingen/sectoren aangeven dat ze het willen.</a:t>
            </a:r>
          </a:p>
          <a:p>
            <a:pPr marL="285750" indent="-285750">
              <a:buFont typeface="Arial" panose="020B0604020202020204" pitchFamily="34" charset="0"/>
              <a:buChar char="•"/>
            </a:pPr>
            <a:r>
              <a:rPr lang="nl-NL" sz="1600" dirty="0"/>
              <a:t>Uitreiking Innovators-certificaat aan CVO Rotterdam, Graafschap College, Universiteit Twente. </a:t>
            </a:r>
            <a:endParaRPr lang="nl-NL" sz="1600" dirty="0">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r>
              <a:rPr lang="nl-NL" sz="1600" dirty="0">
                <a:effectLst/>
                <a:ea typeface="Times New Roman" panose="02020603050405020304" pitchFamily="18" charset="0"/>
                <a:cs typeface="Aptos" panose="020B0004020202020204" pitchFamily="34" charset="0"/>
              </a:rPr>
              <a:t>Oproep: Start op tijd en wacht niet tot het laatste moment!</a:t>
            </a:r>
            <a:endParaRPr lang="nl-NL" sz="16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5805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hthoek 67">
            <a:extLst>
              <a:ext uri="{FF2B5EF4-FFF2-40B4-BE49-F238E27FC236}">
                <a16:creationId xmlns:a16="http://schemas.microsoft.com/office/drawing/2014/main" id="{4488E358-A7C9-21B8-D4AF-B0C6D9945730}"/>
              </a:ext>
            </a:extLst>
          </p:cNvPr>
          <p:cNvSpPr/>
          <p:nvPr/>
        </p:nvSpPr>
        <p:spPr>
          <a:xfrm>
            <a:off x="8177716" y="1365731"/>
            <a:ext cx="1214643" cy="5333718"/>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ea typeface="+mn-ea"/>
              <a:cs typeface="+mn-cs"/>
            </a:endParaRPr>
          </a:p>
        </p:txBody>
      </p:sp>
      <p:sp>
        <p:nvSpPr>
          <p:cNvPr id="8" name="Bijschrift: pijl-rechts 7">
            <a:extLst>
              <a:ext uri="{FF2B5EF4-FFF2-40B4-BE49-F238E27FC236}">
                <a16:creationId xmlns:a16="http://schemas.microsoft.com/office/drawing/2014/main" id="{0D88832F-B4AD-ECC0-EBB3-99B19CB1874F}"/>
              </a:ext>
            </a:extLst>
          </p:cNvPr>
          <p:cNvSpPr/>
          <p:nvPr/>
        </p:nvSpPr>
        <p:spPr>
          <a:xfrm rot="5400000">
            <a:off x="8084909" y="-377245"/>
            <a:ext cx="1472585" cy="2506157"/>
          </a:xfrm>
          <a:prstGeom prst="rightArrowCallout">
            <a:avLst/>
          </a:prstGeom>
          <a:gradFill flip="none" rotWithShape="1">
            <a:gsLst>
              <a:gs pos="54000">
                <a:schemeClr val="accent5"/>
              </a:gs>
              <a:gs pos="93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Rechthoek 120">
            <a:extLst>
              <a:ext uri="{FF2B5EF4-FFF2-40B4-BE49-F238E27FC236}">
                <a16:creationId xmlns:a16="http://schemas.microsoft.com/office/drawing/2014/main" id="{3F882546-0F4E-D8AA-015A-CDB6CDBAC66C}"/>
              </a:ext>
            </a:extLst>
          </p:cNvPr>
          <p:cNvSpPr/>
          <p:nvPr/>
        </p:nvSpPr>
        <p:spPr>
          <a:xfrm>
            <a:off x="314057" y="1386245"/>
            <a:ext cx="3269487" cy="4131448"/>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ea typeface="+mn-ea"/>
              <a:cs typeface="+mn-cs"/>
            </a:endParaRPr>
          </a:p>
        </p:txBody>
      </p:sp>
      <p:sp>
        <p:nvSpPr>
          <p:cNvPr id="69" name="Rechthoek 68">
            <a:extLst>
              <a:ext uri="{FF2B5EF4-FFF2-40B4-BE49-F238E27FC236}">
                <a16:creationId xmlns:a16="http://schemas.microsoft.com/office/drawing/2014/main" id="{59979048-595D-F346-A006-715968B7A1A9}"/>
              </a:ext>
            </a:extLst>
          </p:cNvPr>
          <p:cNvSpPr/>
          <p:nvPr/>
        </p:nvSpPr>
        <p:spPr>
          <a:xfrm>
            <a:off x="9471550" y="4146447"/>
            <a:ext cx="2495087" cy="2553002"/>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ea typeface="+mn-ea"/>
              <a:cs typeface="+mn-cs"/>
            </a:endParaRPr>
          </a:p>
        </p:txBody>
      </p:sp>
      <p:sp>
        <p:nvSpPr>
          <p:cNvPr id="70" name="Rechthoek 69">
            <a:extLst>
              <a:ext uri="{FF2B5EF4-FFF2-40B4-BE49-F238E27FC236}">
                <a16:creationId xmlns:a16="http://schemas.microsoft.com/office/drawing/2014/main" id="{4D8D7B56-8D25-73E4-95B0-24121E75C9B0}"/>
              </a:ext>
            </a:extLst>
          </p:cNvPr>
          <p:cNvSpPr/>
          <p:nvPr/>
        </p:nvSpPr>
        <p:spPr>
          <a:xfrm>
            <a:off x="9464829" y="1359075"/>
            <a:ext cx="2501808" cy="2690141"/>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ea typeface="+mn-ea"/>
              <a:cs typeface="+mn-cs"/>
            </a:endParaRPr>
          </a:p>
        </p:txBody>
      </p:sp>
      <p:sp>
        <p:nvSpPr>
          <p:cNvPr id="71" name="Rechthoek 70">
            <a:extLst>
              <a:ext uri="{FF2B5EF4-FFF2-40B4-BE49-F238E27FC236}">
                <a16:creationId xmlns:a16="http://schemas.microsoft.com/office/drawing/2014/main" id="{6B0EB332-C8B9-FF7E-FC21-E4D4F4E41CB7}"/>
              </a:ext>
            </a:extLst>
          </p:cNvPr>
          <p:cNvSpPr/>
          <p:nvPr/>
        </p:nvSpPr>
        <p:spPr>
          <a:xfrm>
            <a:off x="3683725" y="1365731"/>
            <a:ext cx="4425973" cy="5333718"/>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ea typeface="+mn-ea"/>
              <a:cs typeface="+mn-cs"/>
            </a:endParaRPr>
          </a:p>
        </p:txBody>
      </p:sp>
      <p:sp>
        <p:nvSpPr>
          <p:cNvPr id="72" name="Rechthoek 71">
            <a:extLst>
              <a:ext uri="{FF2B5EF4-FFF2-40B4-BE49-F238E27FC236}">
                <a16:creationId xmlns:a16="http://schemas.microsoft.com/office/drawing/2014/main" id="{DFFF4B63-E404-3BF9-0AEC-B40E5F12EDBD}"/>
              </a:ext>
            </a:extLst>
          </p:cNvPr>
          <p:cNvSpPr/>
          <p:nvPr/>
        </p:nvSpPr>
        <p:spPr>
          <a:xfrm>
            <a:off x="686701" y="4357786"/>
            <a:ext cx="1147530" cy="693422"/>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bestuursverslag</a:t>
            </a:r>
          </a:p>
        </p:txBody>
      </p:sp>
      <p:cxnSp>
        <p:nvCxnSpPr>
          <p:cNvPr id="73" name="Rechte verbindingslijn 72">
            <a:extLst>
              <a:ext uri="{FF2B5EF4-FFF2-40B4-BE49-F238E27FC236}">
                <a16:creationId xmlns:a16="http://schemas.microsoft.com/office/drawing/2014/main" id="{56FBC15C-6FC2-2D2B-A120-0DDA1166577E}"/>
              </a:ext>
            </a:extLst>
          </p:cNvPr>
          <p:cNvCxnSpPr>
            <a:cxnSpLocks/>
          </p:cNvCxnSpPr>
          <p:nvPr/>
        </p:nvCxnSpPr>
        <p:spPr>
          <a:xfrm flipV="1">
            <a:off x="4194260" y="4313185"/>
            <a:ext cx="0" cy="8571"/>
          </a:xfrm>
          <a:prstGeom prst="line">
            <a:avLst/>
          </a:prstGeom>
          <a:noFill/>
          <a:ln w="57150" cap="flat" cmpd="sng" algn="ctr">
            <a:solidFill>
              <a:srgbClr val="00689A"/>
            </a:solidFill>
            <a:prstDash val="solid"/>
            <a:miter lim="800000"/>
          </a:ln>
          <a:effectLst/>
        </p:spPr>
      </p:cxnSp>
      <p:sp>
        <p:nvSpPr>
          <p:cNvPr id="74" name="Rechthoek 73">
            <a:extLst>
              <a:ext uri="{FF2B5EF4-FFF2-40B4-BE49-F238E27FC236}">
                <a16:creationId xmlns:a16="http://schemas.microsoft.com/office/drawing/2014/main" id="{3B312485-56EC-462F-26F1-813B54A795DA}"/>
              </a:ext>
            </a:extLst>
          </p:cNvPr>
          <p:cNvSpPr/>
          <p:nvPr/>
        </p:nvSpPr>
        <p:spPr>
          <a:xfrm>
            <a:off x="3899264" y="3252847"/>
            <a:ext cx="1142488"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rgbClr val="FFFFFF"/>
                </a:solidFill>
                <a:effectLst/>
                <a:uLnTx/>
                <a:uFillTx/>
                <a:ea typeface="+mn-ea"/>
                <a:cs typeface="+mn-cs"/>
              </a:rPr>
              <a:t>accountant</a:t>
            </a:r>
          </a:p>
        </p:txBody>
      </p:sp>
      <p:sp>
        <p:nvSpPr>
          <p:cNvPr id="75" name="Rechthoek 74">
            <a:extLst>
              <a:ext uri="{FF2B5EF4-FFF2-40B4-BE49-F238E27FC236}">
                <a16:creationId xmlns:a16="http://schemas.microsoft.com/office/drawing/2014/main" id="{FF86E4D4-E82E-5E7A-928C-D386B290BF5E}"/>
              </a:ext>
            </a:extLst>
          </p:cNvPr>
          <p:cNvSpPr/>
          <p:nvPr/>
        </p:nvSpPr>
        <p:spPr>
          <a:xfrm>
            <a:off x="5422200" y="3261991"/>
            <a:ext cx="1042951" cy="693422"/>
          </a:xfrm>
          <a:prstGeom prst="rect">
            <a:avLst/>
          </a:prstGeom>
          <a:pattFill prst="pct90">
            <a:fgClr>
              <a:schemeClr val="accent1">
                <a:lumMod val="60000"/>
                <a:lumOff val="40000"/>
              </a:schemeClr>
            </a:fgClr>
            <a:bgClr>
              <a:schemeClr val="accent6">
                <a:lumMod val="75000"/>
              </a:scheme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1" i="1" u="none" strike="noStrike" kern="0" cap="none" spc="0" normalizeH="0" baseline="0" noProof="0" dirty="0">
                <a:ln>
                  <a:noFill/>
                </a:ln>
                <a:solidFill>
                  <a:srgbClr val="000000"/>
                </a:solidFill>
                <a:effectLst/>
                <a:uLnTx/>
                <a:uFillTx/>
                <a:ea typeface="+mn-ea"/>
                <a:cs typeface="+mn-cs"/>
              </a:rPr>
              <a:t>correcties</a:t>
            </a:r>
          </a:p>
        </p:txBody>
      </p:sp>
      <p:sp>
        <p:nvSpPr>
          <p:cNvPr id="76" name="Rechthoek 75">
            <a:extLst>
              <a:ext uri="{FF2B5EF4-FFF2-40B4-BE49-F238E27FC236}">
                <a16:creationId xmlns:a16="http://schemas.microsoft.com/office/drawing/2014/main" id="{7023071C-EAF9-470C-56B6-1F200687BB0E}"/>
              </a:ext>
            </a:extLst>
          </p:cNvPr>
          <p:cNvSpPr/>
          <p:nvPr/>
        </p:nvSpPr>
        <p:spPr>
          <a:xfrm>
            <a:off x="2332614" y="3239491"/>
            <a:ext cx="1097797" cy="693422"/>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000000"/>
                </a:solidFill>
                <a:effectLst/>
                <a:uLnTx/>
                <a:uFillTx/>
                <a:ea typeface="+mn-ea"/>
                <a:cs typeface="+mn-cs"/>
              </a:rPr>
              <a:t>opgesteld</a:t>
            </a:r>
            <a:r>
              <a:rPr kumimoji="0" lang="nl-NL" sz="1100" b="0" i="0" u="none" strike="noStrike" kern="0" cap="none" spc="0" normalizeH="0" baseline="0" noProof="0" dirty="0">
                <a:ln>
                  <a:noFill/>
                </a:ln>
                <a:solidFill>
                  <a:srgbClr val="000000"/>
                </a:solidFill>
                <a:effectLst/>
                <a:uLnTx/>
                <a:uFillTx/>
                <a:ea typeface="+mn-ea"/>
                <a:cs typeface="+mn-cs"/>
              </a:rPr>
              <a:t> jaarverslag</a:t>
            </a:r>
          </a:p>
        </p:txBody>
      </p:sp>
      <p:cxnSp>
        <p:nvCxnSpPr>
          <p:cNvPr id="77" name="Rechte verbindingslijn 76">
            <a:extLst>
              <a:ext uri="{FF2B5EF4-FFF2-40B4-BE49-F238E27FC236}">
                <a16:creationId xmlns:a16="http://schemas.microsoft.com/office/drawing/2014/main" id="{1D911070-0D1E-7032-770A-7EBD18A30FC0}"/>
              </a:ext>
            </a:extLst>
          </p:cNvPr>
          <p:cNvCxnSpPr>
            <a:cxnSpLocks/>
            <a:stCxn id="112" idx="0"/>
            <a:endCxn id="111" idx="2"/>
          </p:cNvCxnSpPr>
          <p:nvPr/>
        </p:nvCxnSpPr>
        <p:spPr>
          <a:xfrm>
            <a:off x="7355572" y="1448863"/>
            <a:ext cx="11503" cy="2500691"/>
          </a:xfrm>
          <a:prstGeom prst="line">
            <a:avLst/>
          </a:prstGeom>
          <a:noFill/>
          <a:ln w="57150" cap="flat" cmpd="sng" algn="ctr">
            <a:solidFill>
              <a:srgbClr val="FFFFFF"/>
            </a:solidFill>
            <a:prstDash val="solid"/>
            <a:miter lim="800000"/>
          </a:ln>
          <a:effectLst/>
        </p:spPr>
      </p:cxnSp>
      <p:sp>
        <p:nvSpPr>
          <p:cNvPr id="78" name="Rechthoek 77">
            <a:extLst>
              <a:ext uri="{FF2B5EF4-FFF2-40B4-BE49-F238E27FC236}">
                <a16:creationId xmlns:a16="http://schemas.microsoft.com/office/drawing/2014/main" id="{2560911D-27A6-70F2-ABCD-1776ABC1F2B1}"/>
              </a:ext>
            </a:extLst>
          </p:cNvPr>
          <p:cNvSpPr/>
          <p:nvPr/>
        </p:nvSpPr>
        <p:spPr>
          <a:xfrm>
            <a:off x="6834097" y="2328236"/>
            <a:ext cx="1042951"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dirty="0">
                <a:ln>
                  <a:noFill/>
                </a:ln>
                <a:solidFill>
                  <a:srgbClr val="FFFFFF"/>
                </a:solidFill>
                <a:effectLst/>
                <a:uLnTx/>
                <a:uFillTx/>
                <a:ea typeface="+mn-ea"/>
                <a:cs typeface="+mn-cs"/>
              </a:rPr>
              <a:t>controle-</a:t>
            </a:r>
            <a:br>
              <a:rPr kumimoji="0" lang="nl-NL" sz="900" b="1" i="0" u="none" strike="noStrike" kern="0" cap="none" spc="0" normalizeH="0" baseline="0" noProof="0" dirty="0">
                <a:ln>
                  <a:noFill/>
                </a:ln>
                <a:solidFill>
                  <a:srgbClr val="FFFFFF"/>
                </a:solidFill>
                <a:effectLst/>
                <a:uLnTx/>
                <a:uFillTx/>
                <a:ea typeface="+mn-ea"/>
                <a:cs typeface="+mn-cs"/>
              </a:rPr>
            </a:br>
            <a:r>
              <a:rPr kumimoji="0" lang="nl-NL" sz="900" b="1" i="0" u="none" strike="noStrike" kern="0" cap="none" spc="0" normalizeH="0" baseline="0" noProof="0" dirty="0">
                <a:ln>
                  <a:noFill/>
                </a:ln>
                <a:solidFill>
                  <a:srgbClr val="FFFFFF"/>
                </a:solidFill>
                <a:effectLst/>
                <a:uLnTx/>
                <a:uFillTx/>
                <a:ea typeface="+mn-ea"/>
                <a:cs typeface="+mn-cs"/>
              </a:rPr>
              <a:t>verklaring</a:t>
            </a:r>
          </a:p>
        </p:txBody>
      </p:sp>
      <p:cxnSp>
        <p:nvCxnSpPr>
          <p:cNvPr id="79" name="Verbindingslijn: gebogen 78">
            <a:extLst>
              <a:ext uri="{FF2B5EF4-FFF2-40B4-BE49-F238E27FC236}">
                <a16:creationId xmlns:a16="http://schemas.microsoft.com/office/drawing/2014/main" id="{5DEA1D79-45F5-FC6F-013A-C0EFC66E2A55}"/>
              </a:ext>
            </a:extLst>
          </p:cNvPr>
          <p:cNvCxnSpPr>
            <a:cxnSpLocks/>
            <a:stCxn id="75" idx="2"/>
            <a:endCxn id="76" idx="2"/>
          </p:cNvCxnSpPr>
          <p:nvPr/>
        </p:nvCxnSpPr>
        <p:spPr>
          <a:xfrm rot="5400000" flipH="1">
            <a:off x="4401345" y="2413082"/>
            <a:ext cx="22500" cy="3062163"/>
          </a:xfrm>
          <a:prstGeom prst="bentConnector3">
            <a:avLst>
              <a:gd name="adj1" fmla="val -2013533"/>
            </a:avLst>
          </a:prstGeom>
          <a:noFill/>
          <a:ln w="57150" cap="flat" cmpd="sng" algn="ctr">
            <a:solidFill>
              <a:schemeClr val="bg1"/>
            </a:solidFill>
            <a:prstDash val="solid"/>
            <a:miter lim="800000"/>
            <a:tailEnd type="triangle"/>
          </a:ln>
          <a:effectLst/>
        </p:spPr>
      </p:cxnSp>
      <p:sp>
        <p:nvSpPr>
          <p:cNvPr id="80" name="Tekstvak 79">
            <a:extLst>
              <a:ext uri="{FF2B5EF4-FFF2-40B4-BE49-F238E27FC236}">
                <a16:creationId xmlns:a16="http://schemas.microsoft.com/office/drawing/2014/main" id="{622DDDD7-AE84-8901-7678-5B4F7A275E3F}"/>
              </a:ext>
            </a:extLst>
          </p:cNvPr>
          <p:cNvSpPr txBox="1"/>
          <p:nvPr/>
        </p:nvSpPr>
        <p:spPr>
          <a:xfrm>
            <a:off x="7355571" y="2021036"/>
            <a:ext cx="299724" cy="369332"/>
          </a:xfrm>
          <a:prstGeom prst="rect">
            <a:avLst/>
          </a:prstGeom>
          <a:noFill/>
        </p:spPr>
        <p:txBody>
          <a:bodyPr wrap="square" rtlCol="0">
            <a:spAutoFit/>
          </a:bodyPr>
          <a:lstStyle/>
          <a:p>
            <a:pPr algn="r">
              <a:defRPr/>
            </a:pPr>
            <a:r>
              <a:rPr lang="nl-NL" dirty="0">
                <a:solidFill>
                  <a:srgbClr val="FFFFFF"/>
                </a:solidFill>
              </a:rPr>
              <a:t>+</a:t>
            </a:r>
          </a:p>
        </p:txBody>
      </p:sp>
      <p:sp>
        <p:nvSpPr>
          <p:cNvPr id="81" name="Tekstvak 80">
            <a:extLst>
              <a:ext uri="{FF2B5EF4-FFF2-40B4-BE49-F238E27FC236}">
                <a16:creationId xmlns:a16="http://schemas.microsoft.com/office/drawing/2014/main" id="{388634D1-120D-232D-FCB2-4D97F8F3CBDD}"/>
              </a:ext>
            </a:extLst>
          </p:cNvPr>
          <p:cNvSpPr txBox="1"/>
          <p:nvPr/>
        </p:nvSpPr>
        <p:spPr>
          <a:xfrm>
            <a:off x="7303246" y="2954441"/>
            <a:ext cx="396934" cy="369332"/>
          </a:xfrm>
          <a:prstGeom prst="rect">
            <a:avLst/>
          </a:prstGeom>
          <a:noFill/>
        </p:spPr>
        <p:txBody>
          <a:bodyPr wrap="square">
            <a:spAutoFit/>
          </a:bodyPr>
          <a:lstStyle/>
          <a:p>
            <a:pPr algn="r">
              <a:defRPr/>
            </a:pPr>
            <a:r>
              <a:rPr lang="nl-NL" dirty="0">
                <a:solidFill>
                  <a:srgbClr val="FFFFFF"/>
                </a:solidFill>
              </a:rPr>
              <a:t>+</a:t>
            </a:r>
          </a:p>
        </p:txBody>
      </p:sp>
      <p:grpSp>
        <p:nvGrpSpPr>
          <p:cNvPr id="18" name="Groep 17">
            <a:extLst>
              <a:ext uri="{FF2B5EF4-FFF2-40B4-BE49-F238E27FC236}">
                <a16:creationId xmlns:a16="http://schemas.microsoft.com/office/drawing/2014/main" id="{A89B08CC-BCE2-84E2-A663-F89B02C4071F}"/>
              </a:ext>
            </a:extLst>
          </p:cNvPr>
          <p:cNvGrpSpPr/>
          <p:nvPr/>
        </p:nvGrpSpPr>
        <p:grpSpPr>
          <a:xfrm>
            <a:off x="8281356" y="3239046"/>
            <a:ext cx="1046548" cy="700594"/>
            <a:chOff x="8281356" y="3239046"/>
            <a:chExt cx="1046548" cy="700594"/>
          </a:xfrm>
        </p:grpSpPr>
        <p:sp>
          <p:nvSpPr>
            <p:cNvPr id="84" name="Rechthoek 83">
              <a:extLst>
                <a:ext uri="{FF2B5EF4-FFF2-40B4-BE49-F238E27FC236}">
                  <a16:creationId xmlns:a16="http://schemas.microsoft.com/office/drawing/2014/main" id="{649606E9-525B-C0D5-823B-296BEF7F736D}"/>
                </a:ext>
              </a:extLst>
            </p:cNvPr>
            <p:cNvSpPr/>
            <p:nvPr/>
          </p:nvSpPr>
          <p:spPr>
            <a:xfrm>
              <a:off x="8284953" y="3239046"/>
              <a:ext cx="1042951" cy="700594"/>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ondertekening jaarverslag</a:t>
              </a:r>
            </a:p>
          </p:txBody>
        </p:sp>
        <p:sp>
          <p:nvSpPr>
            <p:cNvPr id="85" name="Rechthoekige driehoek 84">
              <a:extLst>
                <a:ext uri="{FF2B5EF4-FFF2-40B4-BE49-F238E27FC236}">
                  <a16:creationId xmlns:a16="http://schemas.microsoft.com/office/drawing/2014/main" id="{1FEF44A6-E404-9EA3-0986-BED8308EE855}"/>
                </a:ext>
              </a:extLst>
            </p:cNvPr>
            <p:cNvSpPr/>
            <p:nvPr/>
          </p:nvSpPr>
          <p:spPr>
            <a:xfrm rot="5400000">
              <a:off x="8288556" y="3232198"/>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ea typeface="+mn-ea"/>
                <a:cs typeface="+mn-cs"/>
              </a:endParaRPr>
            </a:p>
          </p:txBody>
        </p:sp>
      </p:grpSp>
      <p:cxnSp>
        <p:nvCxnSpPr>
          <p:cNvPr id="82" name="Rechte verbindingslijn 81">
            <a:extLst>
              <a:ext uri="{FF2B5EF4-FFF2-40B4-BE49-F238E27FC236}">
                <a16:creationId xmlns:a16="http://schemas.microsoft.com/office/drawing/2014/main" id="{5107E620-03C3-4D2A-441C-F46F4D459EEB}"/>
              </a:ext>
            </a:extLst>
          </p:cNvPr>
          <p:cNvCxnSpPr>
            <a:cxnSpLocks/>
            <a:stCxn id="94" idx="2"/>
            <a:endCxn id="100" idx="0"/>
          </p:cNvCxnSpPr>
          <p:nvPr/>
        </p:nvCxnSpPr>
        <p:spPr>
          <a:xfrm flipH="1">
            <a:off x="11400204" y="3982817"/>
            <a:ext cx="1" cy="425701"/>
          </a:xfrm>
          <a:prstGeom prst="line">
            <a:avLst/>
          </a:prstGeom>
          <a:noFill/>
          <a:ln w="57150" cap="flat" cmpd="sng" algn="ctr">
            <a:solidFill>
              <a:srgbClr val="FFFFFF"/>
            </a:solidFill>
            <a:prstDash val="solid"/>
            <a:miter lim="800000"/>
            <a:tailEnd type="triangle"/>
          </a:ln>
          <a:effectLst/>
        </p:spPr>
      </p:cxnSp>
      <p:grpSp>
        <p:nvGrpSpPr>
          <p:cNvPr id="19" name="Groep 18">
            <a:extLst>
              <a:ext uri="{FF2B5EF4-FFF2-40B4-BE49-F238E27FC236}">
                <a16:creationId xmlns:a16="http://schemas.microsoft.com/office/drawing/2014/main" id="{D13F9FEC-4560-4F87-6375-E3AE7E101163}"/>
              </a:ext>
            </a:extLst>
          </p:cNvPr>
          <p:cNvGrpSpPr/>
          <p:nvPr/>
        </p:nvGrpSpPr>
        <p:grpSpPr>
          <a:xfrm>
            <a:off x="9576095" y="3246152"/>
            <a:ext cx="1042951" cy="701879"/>
            <a:chOff x="9576095" y="3246152"/>
            <a:chExt cx="1042951" cy="701879"/>
          </a:xfrm>
        </p:grpSpPr>
        <p:grpSp>
          <p:nvGrpSpPr>
            <p:cNvPr id="87" name="Groep 86">
              <a:extLst>
                <a:ext uri="{FF2B5EF4-FFF2-40B4-BE49-F238E27FC236}">
                  <a16:creationId xmlns:a16="http://schemas.microsoft.com/office/drawing/2014/main" id="{A784B086-F227-C184-BABE-47AC456D8133}"/>
                </a:ext>
              </a:extLst>
            </p:cNvPr>
            <p:cNvGrpSpPr/>
            <p:nvPr/>
          </p:nvGrpSpPr>
          <p:grpSpPr>
            <a:xfrm>
              <a:off x="9576095" y="3246152"/>
              <a:ext cx="1042951" cy="701879"/>
              <a:chOff x="8004587" y="3297601"/>
              <a:chExt cx="1042951" cy="701879"/>
            </a:xfrm>
            <a:solidFill>
              <a:schemeClr val="accent1">
                <a:lumMod val="60000"/>
                <a:lumOff val="40000"/>
              </a:schemeClr>
            </a:solidFill>
          </p:grpSpPr>
          <p:sp>
            <p:nvSpPr>
              <p:cNvPr id="89" name="Rechthoek 88">
                <a:extLst>
                  <a:ext uri="{FF2B5EF4-FFF2-40B4-BE49-F238E27FC236}">
                    <a16:creationId xmlns:a16="http://schemas.microsoft.com/office/drawing/2014/main" id="{B10BE43F-050B-29F3-C9B8-B7BA017D3C43}"/>
                  </a:ext>
                </a:extLst>
              </p:cNvPr>
              <p:cNvSpPr/>
              <p:nvPr/>
            </p:nvSpPr>
            <p:spPr>
              <a:xfrm>
                <a:off x="8004587" y="3306058"/>
                <a:ext cx="1042951" cy="69342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Digipoort</a:t>
                </a:r>
              </a:p>
            </p:txBody>
          </p:sp>
          <p:pic>
            <p:nvPicPr>
              <p:cNvPr id="90" name="Afbeelding 89">
                <a:extLst>
                  <a:ext uri="{FF2B5EF4-FFF2-40B4-BE49-F238E27FC236}">
                    <a16:creationId xmlns:a16="http://schemas.microsoft.com/office/drawing/2014/main" id="{57D90D70-B9AD-A17D-EE25-27B8344F88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42964" y="3297601"/>
                <a:ext cx="134840" cy="216653"/>
              </a:xfrm>
              <a:prstGeom prst="rect">
                <a:avLst/>
              </a:prstGeom>
              <a:grpFill/>
              <a:ln>
                <a:noFill/>
              </a:ln>
            </p:spPr>
          </p:pic>
        </p:grpSp>
        <p:sp>
          <p:nvSpPr>
            <p:cNvPr id="88" name="Rechthoekige driehoek 87">
              <a:extLst>
                <a:ext uri="{FF2B5EF4-FFF2-40B4-BE49-F238E27FC236}">
                  <a16:creationId xmlns:a16="http://schemas.microsoft.com/office/drawing/2014/main" id="{9AC6401A-AB2F-4B08-56F6-BE0928E09BB8}"/>
                </a:ext>
              </a:extLst>
            </p:cNvPr>
            <p:cNvSpPr/>
            <p:nvPr/>
          </p:nvSpPr>
          <p:spPr>
            <a:xfrm rot="5400000">
              <a:off x="9583295" y="3245647"/>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ea typeface="+mn-ea"/>
                <a:cs typeface="+mn-cs"/>
              </a:endParaRPr>
            </a:p>
          </p:txBody>
        </p:sp>
      </p:grpSp>
      <p:grpSp>
        <p:nvGrpSpPr>
          <p:cNvPr id="20" name="Groep 19">
            <a:extLst>
              <a:ext uri="{FF2B5EF4-FFF2-40B4-BE49-F238E27FC236}">
                <a16:creationId xmlns:a16="http://schemas.microsoft.com/office/drawing/2014/main" id="{7110C9D8-4F3C-FD60-4C52-3F2B2F56280C}"/>
              </a:ext>
            </a:extLst>
          </p:cNvPr>
          <p:cNvGrpSpPr/>
          <p:nvPr/>
        </p:nvGrpSpPr>
        <p:grpSpPr>
          <a:xfrm>
            <a:off x="10878729" y="3248502"/>
            <a:ext cx="1042951" cy="734315"/>
            <a:chOff x="10878729" y="3248502"/>
            <a:chExt cx="1042951" cy="734315"/>
          </a:xfrm>
        </p:grpSpPr>
        <p:grpSp>
          <p:nvGrpSpPr>
            <p:cNvPr id="92" name="Groep 91">
              <a:extLst>
                <a:ext uri="{FF2B5EF4-FFF2-40B4-BE49-F238E27FC236}">
                  <a16:creationId xmlns:a16="http://schemas.microsoft.com/office/drawing/2014/main" id="{771324F6-39AA-11F0-E27C-005050F107CF}"/>
                </a:ext>
              </a:extLst>
            </p:cNvPr>
            <p:cNvGrpSpPr/>
            <p:nvPr/>
          </p:nvGrpSpPr>
          <p:grpSpPr>
            <a:xfrm>
              <a:off x="10878729" y="3252324"/>
              <a:ext cx="1042951" cy="730493"/>
              <a:chOff x="9384461" y="3291658"/>
              <a:chExt cx="1042951" cy="693422"/>
            </a:xfrm>
            <a:solidFill>
              <a:schemeClr val="accent1">
                <a:lumMod val="60000"/>
                <a:lumOff val="40000"/>
              </a:schemeClr>
            </a:solidFill>
          </p:grpSpPr>
          <p:sp>
            <p:nvSpPr>
              <p:cNvPr id="94" name="Rechthoek 93">
                <a:extLst>
                  <a:ext uri="{FF2B5EF4-FFF2-40B4-BE49-F238E27FC236}">
                    <a16:creationId xmlns:a16="http://schemas.microsoft.com/office/drawing/2014/main" id="{E0F84662-44FD-1101-268A-6D1BB48D5D14}"/>
                  </a:ext>
                </a:extLst>
              </p:cNvPr>
              <p:cNvSpPr/>
              <p:nvPr/>
            </p:nvSpPr>
            <p:spPr>
              <a:xfrm>
                <a:off x="9384461" y="3291658"/>
                <a:ext cx="1042951" cy="69342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DUO</a:t>
                </a:r>
              </a:p>
            </p:txBody>
          </p:sp>
          <p:pic>
            <p:nvPicPr>
              <p:cNvPr id="95" name="Afbeelding 94">
                <a:extLst>
                  <a:ext uri="{FF2B5EF4-FFF2-40B4-BE49-F238E27FC236}">
                    <a16:creationId xmlns:a16="http://schemas.microsoft.com/office/drawing/2014/main" id="{E63D88AC-5FD5-A205-18F0-5C4775ED1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8517" y="3291658"/>
                <a:ext cx="134840" cy="216653"/>
              </a:xfrm>
              <a:prstGeom prst="rect">
                <a:avLst/>
              </a:prstGeom>
              <a:grpFill/>
              <a:ln>
                <a:noFill/>
              </a:ln>
            </p:spPr>
          </p:pic>
        </p:grpSp>
        <p:sp>
          <p:nvSpPr>
            <p:cNvPr id="93" name="Rechthoekige driehoek 92">
              <a:extLst>
                <a:ext uri="{FF2B5EF4-FFF2-40B4-BE49-F238E27FC236}">
                  <a16:creationId xmlns:a16="http://schemas.microsoft.com/office/drawing/2014/main" id="{0CB21633-D3C7-1E81-A779-035223FD8F0F}"/>
                </a:ext>
              </a:extLst>
            </p:cNvPr>
            <p:cNvSpPr/>
            <p:nvPr/>
          </p:nvSpPr>
          <p:spPr>
            <a:xfrm rot="5400000">
              <a:off x="10875594" y="3251637"/>
              <a:ext cx="309600" cy="30333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ea typeface="+mn-ea"/>
                <a:cs typeface="+mn-cs"/>
              </a:endParaRPr>
            </a:p>
          </p:txBody>
        </p:sp>
      </p:grpSp>
      <p:grpSp>
        <p:nvGrpSpPr>
          <p:cNvPr id="21" name="Groep 20">
            <a:extLst>
              <a:ext uri="{FF2B5EF4-FFF2-40B4-BE49-F238E27FC236}">
                <a16:creationId xmlns:a16="http://schemas.microsoft.com/office/drawing/2014/main" id="{E560A78A-6DA8-F8C2-6F98-C8B777D32931}"/>
              </a:ext>
            </a:extLst>
          </p:cNvPr>
          <p:cNvGrpSpPr/>
          <p:nvPr/>
        </p:nvGrpSpPr>
        <p:grpSpPr>
          <a:xfrm>
            <a:off x="10878728" y="4408518"/>
            <a:ext cx="1042952" cy="712698"/>
            <a:chOff x="10878728" y="4408518"/>
            <a:chExt cx="1042952" cy="712698"/>
          </a:xfrm>
        </p:grpSpPr>
        <p:grpSp>
          <p:nvGrpSpPr>
            <p:cNvPr id="97" name="Groep 96">
              <a:extLst>
                <a:ext uri="{FF2B5EF4-FFF2-40B4-BE49-F238E27FC236}">
                  <a16:creationId xmlns:a16="http://schemas.microsoft.com/office/drawing/2014/main" id="{CDC32D3D-1D83-4782-C315-37A2113D2A4E}"/>
                </a:ext>
              </a:extLst>
            </p:cNvPr>
            <p:cNvGrpSpPr/>
            <p:nvPr/>
          </p:nvGrpSpPr>
          <p:grpSpPr>
            <a:xfrm>
              <a:off x="10878729" y="4408518"/>
              <a:ext cx="1042951" cy="712698"/>
              <a:chOff x="10667719" y="4649582"/>
              <a:chExt cx="1042951" cy="712698"/>
            </a:xfrm>
            <a:solidFill>
              <a:schemeClr val="accent1">
                <a:lumMod val="60000"/>
                <a:lumOff val="40000"/>
              </a:schemeClr>
            </a:solidFill>
          </p:grpSpPr>
          <p:sp>
            <p:nvSpPr>
              <p:cNvPr id="99" name="Rechthoek 98">
                <a:extLst>
                  <a:ext uri="{FF2B5EF4-FFF2-40B4-BE49-F238E27FC236}">
                    <a16:creationId xmlns:a16="http://schemas.microsoft.com/office/drawing/2014/main" id="{4E8BE31C-060A-F32C-6C88-EC86501FD116}"/>
                  </a:ext>
                </a:extLst>
              </p:cNvPr>
              <p:cNvSpPr/>
              <p:nvPr/>
            </p:nvSpPr>
            <p:spPr>
              <a:xfrm>
                <a:off x="10667719" y="4668858"/>
                <a:ext cx="1042951" cy="69342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afnemers</a:t>
                </a:r>
              </a:p>
            </p:txBody>
          </p:sp>
          <p:pic>
            <p:nvPicPr>
              <p:cNvPr id="100" name="Afbeelding 99">
                <a:extLst>
                  <a:ext uri="{FF2B5EF4-FFF2-40B4-BE49-F238E27FC236}">
                    <a16:creationId xmlns:a16="http://schemas.microsoft.com/office/drawing/2014/main" id="{2B60D018-B338-909B-BFCD-D461F64B76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1774" y="4649582"/>
                <a:ext cx="134840" cy="216653"/>
              </a:xfrm>
              <a:prstGeom prst="rect">
                <a:avLst/>
              </a:prstGeom>
              <a:grpFill/>
              <a:ln>
                <a:noFill/>
              </a:ln>
            </p:spPr>
          </p:pic>
        </p:grpSp>
        <p:sp>
          <p:nvSpPr>
            <p:cNvPr id="98" name="Rechthoekige driehoek 97">
              <a:extLst>
                <a:ext uri="{FF2B5EF4-FFF2-40B4-BE49-F238E27FC236}">
                  <a16:creationId xmlns:a16="http://schemas.microsoft.com/office/drawing/2014/main" id="{4A34EB5B-786B-0887-647F-BB995ECCEF68}"/>
                </a:ext>
              </a:extLst>
            </p:cNvPr>
            <p:cNvSpPr/>
            <p:nvPr/>
          </p:nvSpPr>
          <p:spPr>
            <a:xfrm rot="5400000">
              <a:off x="10885928" y="4420594"/>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ea typeface="+mn-ea"/>
                <a:cs typeface="+mn-cs"/>
              </a:endParaRPr>
            </a:p>
          </p:txBody>
        </p:sp>
      </p:grpSp>
      <p:cxnSp>
        <p:nvCxnSpPr>
          <p:cNvPr id="101" name="Rechte verbindingslijn 100">
            <a:extLst>
              <a:ext uri="{FF2B5EF4-FFF2-40B4-BE49-F238E27FC236}">
                <a16:creationId xmlns:a16="http://schemas.microsoft.com/office/drawing/2014/main" id="{42E05B99-9F5E-5537-586F-176342A1A04A}"/>
              </a:ext>
            </a:extLst>
          </p:cNvPr>
          <p:cNvCxnSpPr>
            <a:cxnSpLocks/>
            <a:stCxn id="76" idx="3"/>
            <a:endCxn id="74" idx="1"/>
          </p:cNvCxnSpPr>
          <p:nvPr/>
        </p:nvCxnSpPr>
        <p:spPr>
          <a:xfrm>
            <a:off x="3430411" y="3586202"/>
            <a:ext cx="468853" cy="13356"/>
          </a:xfrm>
          <a:prstGeom prst="line">
            <a:avLst/>
          </a:prstGeom>
          <a:noFill/>
          <a:ln w="57150" cap="flat" cmpd="sng" algn="ctr">
            <a:solidFill>
              <a:srgbClr val="FFFFFF"/>
            </a:solidFill>
            <a:prstDash val="solid"/>
            <a:miter lim="800000"/>
            <a:tailEnd type="triangle"/>
          </a:ln>
          <a:effectLst/>
        </p:spPr>
      </p:cxnSp>
      <p:cxnSp>
        <p:nvCxnSpPr>
          <p:cNvPr id="102" name="Rechte verbindingslijn 101">
            <a:extLst>
              <a:ext uri="{FF2B5EF4-FFF2-40B4-BE49-F238E27FC236}">
                <a16:creationId xmlns:a16="http://schemas.microsoft.com/office/drawing/2014/main" id="{83F793BE-EBEA-291B-D3DC-D3F6B6D20B69}"/>
              </a:ext>
            </a:extLst>
          </p:cNvPr>
          <p:cNvCxnSpPr>
            <a:cxnSpLocks/>
            <a:stCxn id="74" idx="3"/>
          </p:cNvCxnSpPr>
          <p:nvPr/>
        </p:nvCxnSpPr>
        <p:spPr>
          <a:xfrm>
            <a:off x="5041752" y="3599558"/>
            <a:ext cx="380448" cy="9144"/>
          </a:xfrm>
          <a:prstGeom prst="line">
            <a:avLst/>
          </a:prstGeom>
          <a:noFill/>
          <a:ln w="57150" cap="flat" cmpd="sng" algn="ctr">
            <a:solidFill>
              <a:srgbClr val="FFFFFF"/>
            </a:solidFill>
            <a:prstDash val="solid"/>
            <a:miter lim="800000"/>
            <a:tailEnd type="triangle"/>
          </a:ln>
          <a:effectLst/>
        </p:spPr>
      </p:cxnSp>
      <p:cxnSp>
        <p:nvCxnSpPr>
          <p:cNvPr id="103" name="Rechte verbindingslijn 102">
            <a:extLst>
              <a:ext uri="{FF2B5EF4-FFF2-40B4-BE49-F238E27FC236}">
                <a16:creationId xmlns:a16="http://schemas.microsoft.com/office/drawing/2014/main" id="{4395E747-28AD-FF34-2672-85B2535AF6A6}"/>
              </a:ext>
            </a:extLst>
          </p:cNvPr>
          <p:cNvCxnSpPr>
            <a:cxnSpLocks/>
            <a:stCxn id="75" idx="3"/>
            <a:endCxn id="111" idx="1"/>
          </p:cNvCxnSpPr>
          <p:nvPr/>
        </p:nvCxnSpPr>
        <p:spPr>
          <a:xfrm>
            <a:off x="6465151" y="3608702"/>
            <a:ext cx="380448" cy="8869"/>
          </a:xfrm>
          <a:prstGeom prst="line">
            <a:avLst/>
          </a:prstGeom>
          <a:noFill/>
          <a:ln w="57150" cap="flat" cmpd="sng" algn="ctr">
            <a:solidFill>
              <a:srgbClr val="FFFFFF"/>
            </a:solidFill>
            <a:prstDash val="solid"/>
            <a:miter lim="800000"/>
            <a:tailEnd type="triangle"/>
          </a:ln>
          <a:effectLst/>
        </p:spPr>
      </p:cxnSp>
      <p:cxnSp>
        <p:nvCxnSpPr>
          <p:cNvPr id="104" name="Rechte verbindingslijn 103">
            <a:extLst>
              <a:ext uri="{FF2B5EF4-FFF2-40B4-BE49-F238E27FC236}">
                <a16:creationId xmlns:a16="http://schemas.microsoft.com/office/drawing/2014/main" id="{E223C731-4BD4-0EFB-F7B9-2C788C03E26A}"/>
              </a:ext>
            </a:extLst>
          </p:cNvPr>
          <p:cNvCxnSpPr>
            <a:cxnSpLocks/>
            <a:stCxn id="111" idx="3"/>
          </p:cNvCxnSpPr>
          <p:nvPr/>
        </p:nvCxnSpPr>
        <p:spPr>
          <a:xfrm>
            <a:off x="7888550" y="3617571"/>
            <a:ext cx="399944" cy="0"/>
          </a:xfrm>
          <a:prstGeom prst="line">
            <a:avLst/>
          </a:prstGeom>
          <a:noFill/>
          <a:ln w="57150" cap="flat" cmpd="sng" algn="ctr">
            <a:solidFill>
              <a:srgbClr val="FFFFFF"/>
            </a:solidFill>
            <a:prstDash val="solid"/>
            <a:miter lim="800000"/>
            <a:tailEnd type="triangle"/>
          </a:ln>
          <a:effectLst/>
        </p:spPr>
      </p:cxnSp>
      <p:cxnSp>
        <p:nvCxnSpPr>
          <p:cNvPr id="106" name="Rechte verbindingslijn 105">
            <a:extLst>
              <a:ext uri="{FF2B5EF4-FFF2-40B4-BE49-F238E27FC236}">
                <a16:creationId xmlns:a16="http://schemas.microsoft.com/office/drawing/2014/main" id="{BD5B84ED-1BA7-A8A6-1E89-6C2F4CCE21DE}"/>
              </a:ext>
            </a:extLst>
          </p:cNvPr>
          <p:cNvCxnSpPr>
            <a:cxnSpLocks/>
          </p:cNvCxnSpPr>
          <p:nvPr/>
        </p:nvCxnSpPr>
        <p:spPr>
          <a:xfrm>
            <a:off x="10619046" y="3617570"/>
            <a:ext cx="239013" cy="0"/>
          </a:xfrm>
          <a:prstGeom prst="line">
            <a:avLst/>
          </a:prstGeom>
          <a:noFill/>
          <a:ln w="57150" cap="flat" cmpd="sng" algn="ctr">
            <a:solidFill>
              <a:srgbClr val="FFFFFF"/>
            </a:solidFill>
            <a:prstDash val="solid"/>
            <a:miter lim="800000"/>
            <a:tailEnd type="triangle"/>
          </a:ln>
          <a:effectLst/>
        </p:spPr>
      </p:cxnSp>
      <p:cxnSp>
        <p:nvCxnSpPr>
          <p:cNvPr id="109" name="Verbindingslijn: gebogen 108">
            <a:extLst>
              <a:ext uri="{FF2B5EF4-FFF2-40B4-BE49-F238E27FC236}">
                <a16:creationId xmlns:a16="http://schemas.microsoft.com/office/drawing/2014/main" id="{17071150-4BED-AF79-290B-9FCC96F056C0}"/>
              </a:ext>
            </a:extLst>
          </p:cNvPr>
          <p:cNvCxnSpPr>
            <a:cxnSpLocks/>
          </p:cNvCxnSpPr>
          <p:nvPr/>
        </p:nvCxnSpPr>
        <p:spPr>
          <a:xfrm rot="16200000" flipV="1">
            <a:off x="481806" y="2732009"/>
            <a:ext cx="1545514" cy="27094"/>
          </a:xfrm>
          <a:prstGeom prst="bentConnector3">
            <a:avLst>
              <a:gd name="adj1" fmla="val 50000"/>
            </a:avLst>
          </a:prstGeom>
          <a:noFill/>
          <a:ln w="57150" cap="flat" cmpd="sng" algn="ctr">
            <a:solidFill>
              <a:srgbClr val="FFFFFF"/>
            </a:solidFill>
            <a:prstDash val="solid"/>
            <a:miter lim="800000"/>
            <a:headEnd type="triangle"/>
          </a:ln>
          <a:effectLst/>
        </p:spPr>
      </p:cxnSp>
      <p:sp>
        <p:nvSpPr>
          <p:cNvPr id="110" name="Rechthoek 109">
            <a:extLst>
              <a:ext uri="{FF2B5EF4-FFF2-40B4-BE49-F238E27FC236}">
                <a16:creationId xmlns:a16="http://schemas.microsoft.com/office/drawing/2014/main" id="{760E738B-E0D6-CC2F-A02C-578AD0547E1F}"/>
              </a:ext>
            </a:extLst>
          </p:cNvPr>
          <p:cNvSpPr/>
          <p:nvPr/>
        </p:nvSpPr>
        <p:spPr>
          <a:xfrm>
            <a:off x="693853" y="2543415"/>
            <a:ext cx="1147528" cy="69342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financiële administratie</a:t>
            </a:r>
          </a:p>
        </p:txBody>
      </p:sp>
      <p:sp>
        <p:nvSpPr>
          <p:cNvPr id="112" name="Rechthoek 111">
            <a:extLst>
              <a:ext uri="{FF2B5EF4-FFF2-40B4-BE49-F238E27FC236}">
                <a16:creationId xmlns:a16="http://schemas.microsoft.com/office/drawing/2014/main" id="{F63A0AA4-F499-4710-174D-6B47651BC5C1}"/>
              </a:ext>
            </a:extLst>
          </p:cNvPr>
          <p:cNvSpPr/>
          <p:nvPr/>
        </p:nvSpPr>
        <p:spPr>
          <a:xfrm>
            <a:off x="6834096" y="1448863"/>
            <a:ext cx="1042951"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dirty="0">
                <a:ln>
                  <a:noFill/>
                </a:ln>
                <a:solidFill>
                  <a:srgbClr val="FFFFFF"/>
                </a:solidFill>
                <a:effectLst/>
                <a:uLnTx/>
                <a:uFillTx/>
                <a:ea typeface="+mn-ea"/>
                <a:cs typeface="+mn-cs"/>
              </a:rPr>
              <a:t>rapport van bevindingen</a:t>
            </a:r>
          </a:p>
        </p:txBody>
      </p:sp>
      <p:sp>
        <p:nvSpPr>
          <p:cNvPr id="114" name="Tekstvak 113">
            <a:extLst>
              <a:ext uri="{FF2B5EF4-FFF2-40B4-BE49-F238E27FC236}">
                <a16:creationId xmlns:a16="http://schemas.microsoft.com/office/drawing/2014/main" id="{FF1BC5BE-95F5-92B1-1635-1BDB6F00D741}"/>
              </a:ext>
            </a:extLst>
          </p:cNvPr>
          <p:cNvSpPr txBox="1"/>
          <p:nvPr/>
        </p:nvSpPr>
        <p:spPr>
          <a:xfrm>
            <a:off x="3903487" y="5723418"/>
            <a:ext cx="4080376" cy="553998"/>
          </a:xfrm>
          <a:prstGeom prst="rect">
            <a:avLst/>
          </a:prstGeom>
          <a:noFill/>
        </p:spPr>
        <p:txBody>
          <a:bodyPr wrap="square" rtlCol="0">
            <a:spAutoFit/>
          </a:bodyPr>
          <a:lstStyle/>
          <a:p>
            <a:pPr algn="ctr">
              <a:defRPr/>
            </a:pPr>
            <a:r>
              <a:rPr lang="nl-NL" b="1" dirty="0">
                <a:solidFill>
                  <a:srgbClr val="FFFFFF"/>
                </a:solidFill>
              </a:rPr>
              <a:t>PoC 2</a:t>
            </a:r>
            <a:br>
              <a:rPr lang="nl-NL" dirty="0">
                <a:solidFill>
                  <a:srgbClr val="FFFFFF"/>
                </a:solidFill>
              </a:rPr>
            </a:br>
            <a:r>
              <a:rPr lang="nl-NL" sz="1200" b="1" dirty="0">
                <a:solidFill>
                  <a:schemeClr val="bg1"/>
                </a:solidFill>
              </a:rPr>
              <a:t>Hoe kan de accountant digitale assurance afgeven in iXBRL? </a:t>
            </a:r>
          </a:p>
        </p:txBody>
      </p:sp>
      <p:sp>
        <p:nvSpPr>
          <p:cNvPr id="115" name="Tekstvak 114">
            <a:extLst>
              <a:ext uri="{FF2B5EF4-FFF2-40B4-BE49-F238E27FC236}">
                <a16:creationId xmlns:a16="http://schemas.microsoft.com/office/drawing/2014/main" id="{B9C06C5A-D91C-6EF3-CDE1-ADC12EC60D4B}"/>
              </a:ext>
            </a:extLst>
          </p:cNvPr>
          <p:cNvSpPr txBox="1"/>
          <p:nvPr/>
        </p:nvSpPr>
        <p:spPr>
          <a:xfrm>
            <a:off x="7533224" y="162638"/>
            <a:ext cx="2541056" cy="738664"/>
          </a:xfrm>
          <a:prstGeom prst="rect">
            <a:avLst/>
          </a:prstGeom>
          <a:noFill/>
        </p:spPr>
        <p:txBody>
          <a:bodyPr wrap="square" rtlCol="0">
            <a:spAutoFit/>
          </a:bodyPr>
          <a:lstStyle/>
          <a:p>
            <a:pPr algn="ctr">
              <a:defRPr/>
            </a:pPr>
            <a:r>
              <a:rPr lang="nl-NL" b="1" dirty="0">
                <a:solidFill>
                  <a:schemeClr val="bg1"/>
                </a:solidFill>
              </a:rPr>
              <a:t>PoC 3</a:t>
            </a:r>
            <a:br>
              <a:rPr lang="nl-NL" sz="1400" b="1" dirty="0">
                <a:solidFill>
                  <a:schemeClr val="bg1"/>
                </a:solidFill>
              </a:rPr>
            </a:br>
            <a:r>
              <a:rPr lang="nl-NL" sz="1200" b="1" dirty="0">
                <a:solidFill>
                  <a:schemeClr val="bg1"/>
                </a:solidFill>
              </a:rPr>
              <a:t>Hoe kan de bestuurder zijn digitale handtekening plaatsen?</a:t>
            </a:r>
          </a:p>
        </p:txBody>
      </p:sp>
      <p:sp>
        <p:nvSpPr>
          <p:cNvPr id="116" name="Tekstvak 115">
            <a:extLst>
              <a:ext uri="{FF2B5EF4-FFF2-40B4-BE49-F238E27FC236}">
                <a16:creationId xmlns:a16="http://schemas.microsoft.com/office/drawing/2014/main" id="{9A778492-182F-6FAE-C174-24A05686FBB6}"/>
              </a:ext>
            </a:extLst>
          </p:cNvPr>
          <p:cNvSpPr txBox="1"/>
          <p:nvPr/>
        </p:nvSpPr>
        <p:spPr>
          <a:xfrm>
            <a:off x="9537299" y="1380532"/>
            <a:ext cx="2384381" cy="738664"/>
          </a:xfrm>
          <a:prstGeom prst="rect">
            <a:avLst/>
          </a:prstGeom>
          <a:solidFill>
            <a:schemeClr val="accent5"/>
          </a:solidFill>
        </p:spPr>
        <p:txBody>
          <a:bodyPr wrap="square" rtlCol="0">
            <a:spAutoFit/>
          </a:bodyPr>
          <a:lstStyle/>
          <a:p>
            <a:pPr algn="ctr">
              <a:defRPr/>
            </a:pPr>
            <a:r>
              <a:rPr lang="nl-NL" b="1" dirty="0">
                <a:solidFill>
                  <a:srgbClr val="FFFFFF"/>
                </a:solidFill>
              </a:rPr>
              <a:t>PoC  4</a:t>
            </a:r>
            <a:endParaRPr lang="nl-NL" dirty="0">
              <a:solidFill>
                <a:srgbClr val="FFFFFF"/>
              </a:solidFill>
            </a:endParaRPr>
          </a:p>
          <a:p>
            <a:pPr algn="ctr">
              <a:defRPr/>
            </a:pPr>
            <a:r>
              <a:rPr lang="nl-NL" sz="1200" b="1" dirty="0">
                <a:solidFill>
                  <a:schemeClr val="bg1"/>
                </a:solidFill>
              </a:rPr>
              <a:t>Hoe kan DUO een jaarverslag in </a:t>
            </a:r>
            <a:r>
              <a:rPr lang="nl-NL" sz="1200" b="1" dirty="0" err="1">
                <a:solidFill>
                  <a:schemeClr val="bg1"/>
                </a:solidFill>
              </a:rPr>
              <a:t>iXBRL</a:t>
            </a:r>
            <a:r>
              <a:rPr lang="nl-NL" sz="1200" b="1" dirty="0">
                <a:solidFill>
                  <a:schemeClr val="bg1"/>
                </a:solidFill>
              </a:rPr>
              <a:t> verwerken?</a:t>
            </a:r>
          </a:p>
        </p:txBody>
      </p:sp>
      <p:sp>
        <p:nvSpPr>
          <p:cNvPr id="117" name="Tekstvak 116">
            <a:extLst>
              <a:ext uri="{FF2B5EF4-FFF2-40B4-BE49-F238E27FC236}">
                <a16:creationId xmlns:a16="http://schemas.microsoft.com/office/drawing/2014/main" id="{D3F52BBC-F716-9B59-4573-FCC93EFD7561}"/>
              </a:ext>
            </a:extLst>
          </p:cNvPr>
          <p:cNvSpPr txBox="1"/>
          <p:nvPr/>
        </p:nvSpPr>
        <p:spPr>
          <a:xfrm>
            <a:off x="9504188" y="5783364"/>
            <a:ext cx="2417492" cy="738664"/>
          </a:xfrm>
          <a:prstGeom prst="rect">
            <a:avLst/>
          </a:prstGeom>
          <a:noFill/>
        </p:spPr>
        <p:txBody>
          <a:bodyPr wrap="square" rtlCol="0">
            <a:spAutoFit/>
          </a:bodyPr>
          <a:lstStyle/>
          <a:p>
            <a:pPr algn="ctr">
              <a:defRPr/>
            </a:pPr>
            <a:r>
              <a:rPr lang="nl-NL" b="1" dirty="0">
                <a:solidFill>
                  <a:srgbClr val="FFFFFF"/>
                </a:solidFill>
              </a:rPr>
              <a:t>PoC  5</a:t>
            </a:r>
            <a:br>
              <a:rPr lang="nl-NL" sz="1400" b="1" dirty="0">
                <a:solidFill>
                  <a:srgbClr val="663227"/>
                </a:solidFill>
              </a:rPr>
            </a:br>
            <a:r>
              <a:rPr lang="nl-NL" sz="1200" b="1" dirty="0">
                <a:solidFill>
                  <a:schemeClr val="bg1"/>
                </a:solidFill>
              </a:rPr>
              <a:t>Hoe kunnen de afnemers iXBRL gebruiken?</a:t>
            </a:r>
          </a:p>
        </p:txBody>
      </p:sp>
      <p:grpSp>
        <p:nvGrpSpPr>
          <p:cNvPr id="17" name="Groep 16">
            <a:extLst>
              <a:ext uri="{FF2B5EF4-FFF2-40B4-BE49-F238E27FC236}">
                <a16:creationId xmlns:a16="http://schemas.microsoft.com/office/drawing/2014/main" id="{1064F13C-185C-4D0B-6836-6B72170AB049}"/>
              </a:ext>
            </a:extLst>
          </p:cNvPr>
          <p:cNvGrpSpPr/>
          <p:nvPr/>
        </p:nvGrpSpPr>
        <p:grpSpPr>
          <a:xfrm>
            <a:off x="6845599" y="3280547"/>
            <a:ext cx="1042951" cy="669007"/>
            <a:chOff x="6845599" y="3280547"/>
            <a:chExt cx="1042951" cy="669007"/>
          </a:xfrm>
        </p:grpSpPr>
        <p:sp>
          <p:nvSpPr>
            <p:cNvPr id="111" name="Rechthoek 110">
              <a:extLst>
                <a:ext uri="{FF2B5EF4-FFF2-40B4-BE49-F238E27FC236}">
                  <a16:creationId xmlns:a16="http://schemas.microsoft.com/office/drawing/2014/main" id="{65C72261-68AA-50C1-7C39-824359D303D7}"/>
                </a:ext>
              </a:extLst>
            </p:cNvPr>
            <p:cNvSpPr/>
            <p:nvPr/>
          </p:nvSpPr>
          <p:spPr>
            <a:xfrm>
              <a:off x="6845599" y="3285588"/>
              <a:ext cx="1042951" cy="663966"/>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000000"/>
                  </a:solidFill>
                  <a:effectLst/>
                  <a:uLnTx/>
                  <a:uFillTx/>
                  <a:ea typeface="+mn-ea"/>
                  <a:cs typeface="+mn-cs"/>
                </a:rPr>
                <a:t>gecontroleerd</a:t>
              </a:r>
              <a:r>
                <a:rPr kumimoji="0" lang="nl-NL" sz="1100" b="1" i="0" u="none" strike="noStrike" kern="0" cap="none" spc="0" normalizeH="0" baseline="0" noProof="0" dirty="0">
                  <a:ln>
                    <a:noFill/>
                  </a:ln>
                  <a:solidFill>
                    <a:srgbClr val="000000"/>
                  </a:solidFill>
                  <a:effectLst/>
                  <a:uLnTx/>
                  <a:uFillTx/>
                  <a:ea typeface="+mn-ea"/>
                  <a:cs typeface="+mn-cs"/>
                </a:rPr>
                <a:t> </a:t>
              </a:r>
              <a:r>
                <a:rPr kumimoji="0" lang="nl-NL" sz="1100" b="0" i="0" u="none" strike="noStrike" kern="0" cap="none" spc="0" normalizeH="0" baseline="0" noProof="0" dirty="0">
                  <a:ln>
                    <a:noFill/>
                  </a:ln>
                  <a:solidFill>
                    <a:srgbClr val="000000"/>
                  </a:solidFill>
                  <a:effectLst/>
                  <a:uLnTx/>
                  <a:uFillTx/>
                  <a:ea typeface="+mn-ea"/>
                  <a:cs typeface="+mn-cs"/>
                </a:rPr>
                <a:t>jaarverslag</a:t>
              </a:r>
            </a:p>
          </p:txBody>
        </p:sp>
        <p:sp>
          <p:nvSpPr>
            <p:cNvPr id="119" name="Rechthoekige driehoek 118">
              <a:extLst>
                <a:ext uri="{FF2B5EF4-FFF2-40B4-BE49-F238E27FC236}">
                  <a16:creationId xmlns:a16="http://schemas.microsoft.com/office/drawing/2014/main" id="{DF8CD636-5C0F-12AA-2236-1BE3B500D2F0}"/>
                </a:ext>
              </a:extLst>
            </p:cNvPr>
            <p:cNvSpPr/>
            <p:nvPr/>
          </p:nvSpPr>
          <p:spPr>
            <a:xfrm rot="5400000">
              <a:off x="6858144" y="3273347"/>
              <a:ext cx="309600" cy="324000"/>
            </a:xfrm>
            <a:prstGeom prst="rtTriangle">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ea typeface="+mn-ea"/>
                <a:cs typeface="+mn-cs"/>
              </a:endParaRPr>
            </a:p>
          </p:txBody>
        </p:sp>
      </p:grpSp>
      <p:sp>
        <p:nvSpPr>
          <p:cNvPr id="108" name="Rechthoek 107">
            <a:extLst>
              <a:ext uri="{FF2B5EF4-FFF2-40B4-BE49-F238E27FC236}">
                <a16:creationId xmlns:a16="http://schemas.microsoft.com/office/drawing/2014/main" id="{6835646D-C4F2-3FFD-0071-301DF192BAA0}"/>
              </a:ext>
            </a:extLst>
          </p:cNvPr>
          <p:cNvSpPr/>
          <p:nvPr/>
        </p:nvSpPr>
        <p:spPr>
          <a:xfrm>
            <a:off x="680799" y="1597439"/>
            <a:ext cx="1147528" cy="693422"/>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andere - of subadmini-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ea typeface="+mn-ea"/>
                <a:cs typeface="+mn-cs"/>
              </a:rPr>
              <a:t>stratie(s)</a:t>
            </a:r>
          </a:p>
        </p:txBody>
      </p:sp>
      <p:grpSp>
        <p:nvGrpSpPr>
          <p:cNvPr id="7" name="Groep 6">
            <a:extLst>
              <a:ext uri="{FF2B5EF4-FFF2-40B4-BE49-F238E27FC236}">
                <a16:creationId xmlns:a16="http://schemas.microsoft.com/office/drawing/2014/main" id="{EF961660-D79B-50CE-BEFE-56A5AE30B8D6}"/>
              </a:ext>
            </a:extLst>
          </p:cNvPr>
          <p:cNvGrpSpPr/>
          <p:nvPr/>
        </p:nvGrpSpPr>
        <p:grpSpPr>
          <a:xfrm>
            <a:off x="347437" y="329111"/>
            <a:ext cx="3269488" cy="1358612"/>
            <a:chOff x="3615510" y="390815"/>
            <a:chExt cx="3269488" cy="1358612"/>
          </a:xfrm>
        </p:grpSpPr>
        <p:sp>
          <p:nvSpPr>
            <p:cNvPr id="6" name="Bijschrift: pijl-rechts 5">
              <a:extLst>
                <a:ext uri="{FF2B5EF4-FFF2-40B4-BE49-F238E27FC236}">
                  <a16:creationId xmlns:a16="http://schemas.microsoft.com/office/drawing/2014/main" id="{D5D75E1D-221A-B518-E33D-73100F60B55D}"/>
                </a:ext>
              </a:extLst>
            </p:cNvPr>
            <p:cNvSpPr/>
            <p:nvPr/>
          </p:nvSpPr>
          <p:spPr>
            <a:xfrm rot="5400000">
              <a:off x="4570948" y="-564623"/>
              <a:ext cx="1358612" cy="3269488"/>
            </a:xfrm>
            <a:prstGeom prst="rightArrowCallout">
              <a:avLst/>
            </a:prstGeom>
            <a:gradFill flip="none" rotWithShape="1">
              <a:gsLst>
                <a:gs pos="60000">
                  <a:schemeClr val="accent5"/>
                </a:gs>
                <a:gs pos="8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3" name="Tekstvak 112">
              <a:extLst>
                <a:ext uri="{FF2B5EF4-FFF2-40B4-BE49-F238E27FC236}">
                  <a16:creationId xmlns:a16="http://schemas.microsoft.com/office/drawing/2014/main" id="{DEB469BA-26EA-3252-D972-04E47E9EF478}"/>
                </a:ext>
              </a:extLst>
            </p:cNvPr>
            <p:cNvSpPr txBox="1"/>
            <p:nvPr/>
          </p:nvSpPr>
          <p:spPr>
            <a:xfrm>
              <a:off x="3772969" y="413698"/>
              <a:ext cx="2989435" cy="738664"/>
            </a:xfrm>
            <a:prstGeom prst="rect">
              <a:avLst/>
            </a:prstGeom>
            <a:noFill/>
          </p:spPr>
          <p:txBody>
            <a:bodyPr wrap="square" rtlCol="0">
              <a:spAutoFit/>
            </a:bodyPr>
            <a:lstStyle/>
            <a:p>
              <a:pPr algn="ctr">
                <a:defRPr/>
              </a:pPr>
              <a:r>
                <a:rPr lang="nl-NL" b="1" dirty="0">
                  <a:solidFill>
                    <a:srgbClr val="FFFFFF"/>
                  </a:solidFill>
                </a:rPr>
                <a:t>PoC 1</a:t>
              </a:r>
            </a:p>
            <a:p>
              <a:pPr algn="ctr">
                <a:defRPr/>
              </a:pPr>
              <a:r>
                <a:rPr lang="nl-NL" sz="1200" b="1" dirty="0">
                  <a:solidFill>
                    <a:schemeClr val="bg1"/>
                  </a:solidFill>
                </a:rPr>
                <a:t>Hoe kan het jaarverslag in iXBRL worden opgesteld?</a:t>
              </a:r>
            </a:p>
          </p:txBody>
        </p:sp>
      </p:grpSp>
      <p:cxnSp>
        <p:nvCxnSpPr>
          <p:cNvPr id="105" name="Rechte verbindingslijn 104">
            <a:extLst>
              <a:ext uri="{FF2B5EF4-FFF2-40B4-BE49-F238E27FC236}">
                <a16:creationId xmlns:a16="http://schemas.microsoft.com/office/drawing/2014/main" id="{02F4437D-F39C-5A7A-88AC-01E8CF64037A}"/>
              </a:ext>
            </a:extLst>
          </p:cNvPr>
          <p:cNvCxnSpPr>
            <a:cxnSpLocks/>
            <a:endCxn id="89" idx="1"/>
          </p:cNvCxnSpPr>
          <p:nvPr/>
        </p:nvCxnSpPr>
        <p:spPr>
          <a:xfrm flipV="1">
            <a:off x="9327904" y="3601320"/>
            <a:ext cx="248191" cy="5731"/>
          </a:xfrm>
          <a:prstGeom prst="line">
            <a:avLst/>
          </a:prstGeom>
          <a:noFill/>
          <a:ln w="57150" cap="flat" cmpd="sng" algn="ctr">
            <a:solidFill>
              <a:srgbClr val="FFFFFF"/>
            </a:solidFill>
            <a:prstDash val="solid"/>
            <a:miter lim="800000"/>
            <a:tailEnd type="triangle"/>
          </a:ln>
          <a:effectLst/>
        </p:spPr>
      </p:cxnSp>
      <p:cxnSp>
        <p:nvCxnSpPr>
          <p:cNvPr id="11" name="Rechte verbindingslijn met pijl 10">
            <a:extLst>
              <a:ext uri="{FF2B5EF4-FFF2-40B4-BE49-F238E27FC236}">
                <a16:creationId xmlns:a16="http://schemas.microsoft.com/office/drawing/2014/main" id="{04C5C438-9886-23CA-3EA3-CB5307446833}"/>
              </a:ext>
            </a:extLst>
          </p:cNvPr>
          <p:cNvCxnSpPr/>
          <p:nvPr/>
        </p:nvCxnSpPr>
        <p:spPr>
          <a:xfrm flipV="1">
            <a:off x="1263893" y="3640895"/>
            <a:ext cx="0" cy="70418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E56B2DB9-7628-A865-8C76-F1AB00425075}"/>
              </a:ext>
            </a:extLst>
          </p:cNvPr>
          <p:cNvCxnSpPr>
            <a:cxnSpLocks/>
          </p:cNvCxnSpPr>
          <p:nvPr/>
        </p:nvCxnSpPr>
        <p:spPr>
          <a:xfrm flipV="1">
            <a:off x="1251290" y="3590867"/>
            <a:ext cx="1071994" cy="201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D6160A93-D7ED-11BC-69F6-5296358F2948}"/>
              </a:ext>
            </a:extLst>
          </p:cNvPr>
          <p:cNvSpPr txBox="1"/>
          <p:nvPr/>
        </p:nvSpPr>
        <p:spPr>
          <a:xfrm>
            <a:off x="1166813" y="2220876"/>
            <a:ext cx="396934" cy="369332"/>
          </a:xfrm>
          <a:prstGeom prst="rect">
            <a:avLst/>
          </a:prstGeom>
          <a:noFill/>
        </p:spPr>
        <p:txBody>
          <a:bodyPr wrap="square">
            <a:spAutoFit/>
          </a:bodyPr>
          <a:lstStyle/>
          <a:p>
            <a:pPr algn="r">
              <a:defRPr/>
            </a:pPr>
            <a:r>
              <a:rPr lang="nl-NL" dirty="0">
                <a:solidFill>
                  <a:srgbClr val="FFFFFF"/>
                </a:solidFill>
              </a:rPr>
              <a:t>+</a:t>
            </a:r>
          </a:p>
        </p:txBody>
      </p:sp>
      <p:sp>
        <p:nvSpPr>
          <p:cNvPr id="3" name="Tekstvak 2">
            <a:extLst>
              <a:ext uri="{FF2B5EF4-FFF2-40B4-BE49-F238E27FC236}">
                <a16:creationId xmlns:a16="http://schemas.microsoft.com/office/drawing/2014/main" id="{C5014E8F-7B14-7479-B054-60C1A3345E0F}"/>
              </a:ext>
            </a:extLst>
          </p:cNvPr>
          <p:cNvSpPr txBox="1"/>
          <p:nvPr/>
        </p:nvSpPr>
        <p:spPr>
          <a:xfrm>
            <a:off x="1207811" y="3208830"/>
            <a:ext cx="396934" cy="369332"/>
          </a:xfrm>
          <a:prstGeom prst="rect">
            <a:avLst/>
          </a:prstGeom>
          <a:noFill/>
        </p:spPr>
        <p:txBody>
          <a:bodyPr wrap="square">
            <a:spAutoFit/>
          </a:bodyPr>
          <a:lstStyle/>
          <a:p>
            <a:pPr algn="r">
              <a:defRPr/>
            </a:pPr>
            <a:r>
              <a:rPr lang="nl-NL" dirty="0">
                <a:solidFill>
                  <a:srgbClr val="FFFFFF"/>
                </a:solidFill>
              </a:rPr>
              <a:t>+</a:t>
            </a:r>
          </a:p>
        </p:txBody>
      </p:sp>
      <p:sp>
        <p:nvSpPr>
          <p:cNvPr id="4" name="Tekstvak 3">
            <a:extLst>
              <a:ext uri="{FF2B5EF4-FFF2-40B4-BE49-F238E27FC236}">
                <a16:creationId xmlns:a16="http://schemas.microsoft.com/office/drawing/2014/main" id="{873C150F-4013-D502-A686-329D93D11A68}"/>
              </a:ext>
            </a:extLst>
          </p:cNvPr>
          <p:cNvSpPr txBox="1"/>
          <p:nvPr/>
        </p:nvSpPr>
        <p:spPr>
          <a:xfrm>
            <a:off x="1207508" y="3840661"/>
            <a:ext cx="396934" cy="369332"/>
          </a:xfrm>
          <a:prstGeom prst="rect">
            <a:avLst/>
          </a:prstGeom>
          <a:noFill/>
        </p:spPr>
        <p:txBody>
          <a:bodyPr wrap="square">
            <a:spAutoFit/>
          </a:bodyPr>
          <a:lstStyle/>
          <a:p>
            <a:pPr algn="r">
              <a:defRPr/>
            </a:pPr>
            <a:r>
              <a:rPr lang="nl-NL" dirty="0">
                <a:solidFill>
                  <a:srgbClr val="FFFFFF"/>
                </a:solidFill>
              </a:rPr>
              <a:t>+</a:t>
            </a:r>
          </a:p>
        </p:txBody>
      </p:sp>
    </p:spTree>
    <p:extLst>
      <p:ext uri="{BB962C8B-B14F-4D97-AF65-F5344CB8AC3E}">
        <p14:creationId xmlns:p14="http://schemas.microsoft.com/office/powerpoint/2010/main" val="270742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dirty="0"/>
              <a:t>Jaarverantwoording in iXBRL – het kan</a:t>
            </a:r>
          </a:p>
        </p:txBody>
      </p:sp>
      <p:pic>
        <p:nvPicPr>
          <p:cNvPr id="6" name="Afbeelding 5">
            <a:extLst>
              <a:ext uri="{FF2B5EF4-FFF2-40B4-BE49-F238E27FC236}">
                <a16:creationId xmlns:a16="http://schemas.microsoft.com/office/drawing/2014/main" id="{18C687E3-55D2-6553-E8CA-4B85690BF9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5050" y="2583626"/>
            <a:ext cx="2850512" cy="2135333"/>
          </a:xfrm>
          <a:prstGeom prst="rect">
            <a:avLst/>
          </a:prstGeom>
        </p:spPr>
      </p:pic>
      <p:sp>
        <p:nvSpPr>
          <p:cNvPr id="8" name="Tekstvak 7">
            <a:extLst>
              <a:ext uri="{FF2B5EF4-FFF2-40B4-BE49-F238E27FC236}">
                <a16:creationId xmlns:a16="http://schemas.microsoft.com/office/drawing/2014/main" id="{CF99E532-7DA5-1D82-6AB1-82DED6EF9D69}"/>
              </a:ext>
            </a:extLst>
          </p:cNvPr>
          <p:cNvSpPr txBox="1"/>
          <p:nvPr/>
        </p:nvSpPr>
        <p:spPr>
          <a:xfrm>
            <a:off x="8206425" y="4869720"/>
            <a:ext cx="2938367" cy="705258"/>
          </a:xfrm>
          <a:prstGeom prst="rect">
            <a:avLst/>
          </a:prstGeom>
          <a:noFill/>
        </p:spPr>
        <p:txBody>
          <a:bodyPr wrap="square">
            <a:spAutoFit/>
          </a:bodyPr>
          <a:lstStyle/>
          <a:p>
            <a:pPr>
              <a:lnSpc>
                <a:spcPct val="150000"/>
              </a:lnSpc>
            </a:pPr>
            <a:r>
              <a:rPr lang="nl-NL" sz="1400" dirty="0">
                <a:ea typeface="Calibri" panose="020F0502020204030204" pitchFamily="34" charset="0"/>
              </a:rPr>
              <a:t>CVO Rotterdam </a:t>
            </a:r>
            <a:r>
              <a:rPr lang="nl-NL" sz="1400" dirty="0">
                <a:solidFill>
                  <a:schemeClr val="bg1">
                    <a:lumMod val="50000"/>
                  </a:schemeClr>
                </a:solidFill>
                <a:effectLst/>
                <a:ea typeface="Times New Roman" panose="02020603050405020304" pitchFamily="18" charset="0"/>
              </a:rPr>
              <a:t>Mark Somers </a:t>
            </a:r>
            <a:r>
              <a:rPr lang="nl-NL" sz="1400" dirty="0">
                <a:ea typeface="Calibri" panose="020F0502020204030204" pitchFamily="34" charset="0"/>
              </a:rPr>
              <a:t>&amp; Taxxor </a:t>
            </a:r>
            <a:r>
              <a:rPr lang="nl-NL" sz="1400" dirty="0">
                <a:solidFill>
                  <a:schemeClr val="bg1">
                    <a:lumMod val="50000"/>
                  </a:schemeClr>
                </a:solidFill>
                <a:effectLst/>
                <a:ea typeface="Times New Roman" panose="02020603050405020304" pitchFamily="18" charset="0"/>
              </a:rPr>
              <a:t>Bas Groenveld </a:t>
            </a:r>
            <a:endParaRPr lang="nl-NL" sz="1400" dirty="0">
              <a:solidFill>
                <a:schemeClr val="bg1">
                  <a:lumMod val="50000"/>
                </a:schemeClr>
              </a:solidFill>
              <a:ea typeface="Calibri" panose="020F0502020204030204" pitchFamily="34" charset="0"/>
            </a:endParaRPr>
          </a:p>
        </p:txBody>
      </p:sp>
      <p:pic>
        <p:nvPicPr>
          <p:cNvPr id="10" name="Afbeelding 9" descr="Afbeelding met kleding, schoeisel, overdekt, person">
            <a:extLst>
              <a:ext uri="{FF2B5EF4-FFF2-40B4-BE49-F238E27FC236}">
                <a16:creationId xmlns:a16="http://schemas.microsoft.com/office/drawing/2014/main" id="{DC52E4E7-2423-895C-AD66-98758CA493D4}"/>
              </a:ext>
            </a:extLst>
          </p:cNvPr>
          <p:cNvPicPr>
            <a:picLocks noChangeAspect="1"/>
          </p:cNvPicPr>
          <p:nvPr/>
        </p:nvPicPr>
        <p:blipFill>
          <a:blip r:embed="rId4"/>
          <a:stretch>
            <a:fillRect/>
          </a:stretch>
        </p:blipFill>
        <p:spPr>
          <a:xfrm>
            <a:off x="1038200" y="2620129"/>
            <a:ext cx="2850512" cy="2137884"/>
          </a:xfrm>
          <a:prstGeom prst="rect">
            <a:avLst/>
          </a:prstGeom>
        </p:spPr>
      </p:pic>
      <p:pic>
        <p:nvPicPr>
          <p:cNvPr id="12" name="Afbeelding 11" descr="Afbeelding met overdekt, kleding, tekst, muur">
            <a:extLst>
              <a:ext uri="{FF2B5EF4-FFF2-40B4-BE49-F238E27FC236}">
                <a16:creationId xmlns:a16="http://schemas.microsoft.com/office/drawing/2014/main" id="{DF96496C-B58D-A9BD-F1E7-1F0D4E62C7BF}"/>
              </a:ext>
            </a:extLst>
          </p:cNvPr>
          <p:cNvPicPr>
            <a:picLocks noChangeAspect="1"/>
          </p:cNvPicPr>
          <p:nvPr/>
        </p:nvPicPr>
        <p:blipFill>
          <a:blip r:embed="rId5"/>
          <a:stretch>
            <a:fillRect/>
          </a:stretch>
        </p:blipFill>
        <p:spPr>
          <a:xfrm>
            <a:off x="4666625" y="2583626"/>
            <a:ext cx="2850512" cy="2137884"/>
          </a:xfrm>
          <a:prstGeom prst="rect">
            <a:avLst/>
          </a:prstGeom>
        </p:spPr>
      </p:pic>
      <p:sp>
        <p:nvSpPr>
          <p:cNvPr id="13" name="Tekstvak 12">
            <a:extLst>
              <a:ext uri="{FF2B5EF4-FFF2-40B4-BE49-F238E27FC236}">
                <a16:creationId xmlns:a16="http://schemas.microsoft.com/office/drawing/2014/main" id="{3C7B686E-AADF-4A00-7A6C-4647E94AB7CD}"/>
              </a:ext>
            </a:extLst>
          </p:cNvPr>
          <p:cNvSpPr txBox="1"/>
          <p:nvPr/>
        </p:nvSpPr>
        <p:spPr>
          <a:xfrm>
            <a:off x="4578769" y="4869720"/>
            <a:ext cx="2938367" cy="1028423"/>
          </a:xfrm>
          <a:prstGeom prst="rect">
            <a:avLst/>
          </a:prstGeom>
          <a:noFill/>
        </p:spPr>
        <p:txBody>
          <a:bodyPr wrap="square">
            <a:spAutoFit/>
          </a:bodyPr>
          <a:lstStyle/>
          <a:p>
            <a:pPr>
              <a:lnSpc>
                <a:spcPct val="150000"/>
              </a:lnSpc>
            </a:pPr>
            <a:r>
              <a:rPr lang="nl-NL" sz="1400" dirty="0">
                <a:ea typeface="Calibri" panose="020F0502020204030204" pitchFamily="34" charset="0"/>
              </a:rPr>
              <a:t>Universiteit Twente </a:t>
            </a:r>
            <a:r>
              <a:rPr lang="nl-NL" sz="1400" dirty="0">
                <a:solidFill>
                  <a:schemeClr val="bg1">
                    <a:lumMod val="50000"/>
                  </a:schemeClr>
                </a:solidFill>
                <a:ea typeface="Calibri" panose="020F0502020204030204" pitchFamily="34" charset="0"/>
              </a:rPr>
              <a:t>Inge Broekman en Monique Verwers </a:t>
            </a:r>
            <a:r>
              <a:rPr lang="nl-NL" sz="1400" dirty="0">
                <a:ea typeface="Calibri" panose="020F0502020204030204" pitchFamily="34" charset="0"/>
              </a:rPr>
              <a:t>&amp; F19 </a:t>
            </a:r>
            <a:r>
              <a:rPr lang="nl-NL" sz="1400" dirty="0">
                <a:solidFill>
                  <a:schemeClr val="bg1">
                    <a:lumMod val="50000"/>
                  </a:schemeClr>
                </a:solidFill>
                <a:ea typeface="Calibri" panose="020F0502020204030204" pitchFamily="34" charset="0"/>
              </a:rPr>
              <a:t>Marcel Rosenbrand</a:t>
            </a:r>
          </a:p>
        </p:txBody>
      </p:sp>
      <p:sp>
        <p:nvSpPr>
          <p:cNvPr id="14" name="Tekstvak 13">
            <a:extLst>
              <a:ext uri="{FF2B5EF4-FFF2-40B4-BE49-F238E27FC236}">
                <a16:creationId xmlns:a16="http://schemas.microsoft.com/office/drawing/2014/main" id="{DD9C973F-AAC4-9C47-E3E4-9F5F96497CF5}"/>
              </a:ext>
            </a:extLst>
          </p:cNvPr>
          <p:cNvSpPr txBox="1"/>
          <p:nvPr/>
        </p:nvSpPr>
        <p:spPr>
          <a:xfrm>
            <a:off x="951115" y="4872316"/>
            <a:ext cx="2937597" cy="705258"/>
          </a:xfrm>
          <a:prstGeom prst="rect">
            <a:avLst/>
          </a:prstGeom>
          <a:noFill/>
        </p:spPr>
        <p:txBody>
          <a:bodyPr wrap="square">
            <a:spAutoFit/>
          </a:bodyPr>
          <a:lstStyle/>
          <a:p>
            <a:pPr>
              <a:lnSpc>
                <a:spcPct val="150000"/>
              </a:lnSpc>
            </a:pPr>
            <a:r>
              <a:rPr lang="nl-NL" sz="1400" dirty="0">
                <a:effectLst/>
                <a:ea typeface="Calibri" panose="020F0502020204030204" pitchFamily="34" charset="0"/>
              </a:rPr>
              <a:t>Graafschap College </a:t>
            </a:r>
            <a:r>
              <a:rPr lang="nl-NL" sz="1400" dirty="0">
                <a:solidFill>
                  <a:schemeClr val="bg1">
                    <a:lumMod val="50000"/>
                  </a:schemeClr>
                </a:solidFill>
                <a:effectLst/>
                <a:ea typeface="Times New Roman" panose="02020603050405020304" pitchFamily="18" charset="0"/>
              </a:rPr>
              <a:t>Dymph Noë </a:t>
            </a:r>
            <a:r>
              <a:rPr lang="nl-NL" sz="1400" dirty="0">
                <a:effectLst/>
                <a:ea typeface="Calibri" panose="020F0502020204030204" pitchFamily="34" charset="0"/>
              </a:rPr>
              <a:t>&amp;</a:t>
            </a:r>
            <a:br>
              <a:rPr lang="nl-NL" sz="1400" dirty="0">
                <a:effectLst/>
                <a:ea typeface="Calibri" panose="020F0502020204030204" pitchFamily="34" charset="0"/>
              </a:rPr>
            </a:br>
            <a:r>
              <a:rPr lang="nl-NL" sz="1400" dirty="0">
                <a:effectLst/>
                <a:ea typeface="Calibri" panose="020F0502020204030204" pitchFamily="34" charset="0"/>
              </a:rPr>
              <a:t>iWink </a:t>
            </a:r>
            <a:r>
              <a:rPr lang="nl-NL" sz="1400" dirty="0">
                <a:solidFill>
                  <a:schemeClr val="bg1">
                    <a:lumMod val="50000"/>
                  </a:schemeClr>
                </a:solidFill>
                <a:effectLst/>
                <a:ea typeface="Times New Roman" panose="02020603050405020304" pitchFamily="18" charset="0"/>
              </a:rPr>
              <a:t>Jurriaan Wentink </a:t>
            </a:r>
            <a:endParaRPr lang="nl-NL" sz="1400" dirty="0">
              <a:solidFill>
                <a:schemeClr val="bg1">
                  <a:lumMod val="50000"/>
                </a:schemeClr>
              </a:solidFill>
              <a:effectLst/>
              <a:ea typeface="Calibri" panose="020F0502020204030204" pitchFamily="34" charset="0"/>
            </a:endParaRPr>
          </a:p>
        </p:txBody>
      </p:sp>
    </p:spTree>
    <p:extLst>
      <p:ext uri="{BB962C8B-B14F-4D97-AF65-F5344CB8AC3E}">
        <p14:creationId xmlns:p14="http://schemas.microsoft.com/office/powerpoint/2010/main" val="1350460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56CC-43DB-CFD5-2C69-788FE82806C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54E060F-31EA-DB28-7992-C33BD4450FAE}"/>
              </a:ext>
            </a:extLst>
          </p:cNvPr>
          <p:cNvSpPr>
            <a:spLocks noGrp="1"/>
          </p:cNvSpPr>
          <p:nvPr>
            <p:ph type="title"/>
          </p:nvPr>
        </p:nvSpPr>
        <p:spPr/>
        <p:txBody>
          <a:bodyPr/>
          <a:lstStyle/>
          <a:p>
            <a:r>
              <a:rPr lang="nl-NL" dirty="0"/>
              <a:t>Keten in een nieuw model</a:t>
            </a:r>
          </a:p>
        </p:txBody>
      </p:sp>
      <p:sp>
        <p:nvSpPr>
          <p:cNvPr id="2" name="Rechthoek 1">
            <a:extLst>
              <a:ext uri="{FF2B5EF4-FFF2-40B4-BE49-F238E27FC236}">
                <a16:creationId xmlns:a16="http://schemas.microsoft.com/office/drawing/2014/main" id="{4BC1A4DA-717C-D869-2C47-3AEB4B4F132F}"/>
              </a:ext>
            </a:extLst>
          </p:cNvPr>
          <p:cNvSpPr/>
          <p:nvPr/>
        </p:nvSpPr>
        <p:spPr>
          <a:xfrm>
            <a:off x="518984" y="5068239"/>
            <a:ext cx="3339583" cy="72966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 typeface="Arial" panose="020B0604020202020204" pitchFamily="34" charset="0"/>
              <a:buChar char="•"/>
            </a:pPr>
            <a:r>
              <a:rPr lang="nl-NL" sz="1200" u="sng" dirty="0"/>
              <a:t>Buiten</a:t>
            </a:r>
            <a:r>
              <a:rPr lang="nl-NL" sz="1200" dirty="0"/>
              <a:t> de cirkel zijn externe randvoorwaarden</a:t>
            </a:r>
          </a:p>
          <a:p>
            <a:pPr marL="285750" indent="-285750">
              <a:buFont typeface="Arial" panose="020B0604020202020204" pitchFamily="34" charset="0"/>
              <a:buChar char="•"/>
            </a:pPr>
            <a:r>
              <a:rPr lang="nl-NL" sz="1200" u="sng" dirty="0"/>
              <a:t>Buitenste</a:t>
            </a:r>
            <a:r>
              <a:rPr lang="nl-NL" sz="1200" dirty="0"/>
              <a:t> ring zijn opeenvolgende fases</a:t>
            </a:r>
          </a:p>
          <a:p>
            <a:pPr marL="285750" indent="-285750">
              <a:buFont typeface="Arial" panose="020B0604020202020204" pitchFamily="34" charset="0"/>
              <a:buChar char="•"/>
            </a:pPr>
            <a:r>
              <a:rPr lang="nl-NL" sz="1200" u="sng" dirty="0"/>
              <a:t>Binnenste</a:t>
            </a:r>
            <a:r>
              <a:rPr lang="nl-NL" sz="1200" dirty="0"/>
              <a:t> ring zijn op te leveren producten</a:t>
            </a:r>
          </a:p>
        </p:txBody>
      </p:sp>
      <p:grpSp>
        <p:nvGrpSpPr>
          <p:cNvPr id="16" name="Groep 15">
            <a:extLst>
              <a:ext uri="{FF2B5EF4-FFF2-40B4-BE49-F238E27FC236}">
                <a16:creationId xmlns:a16="http://schemas.microsoft.com/office/drawing/2014/main" id="{DB5DC2FF-F58C-272A-6CF8-4741E99A6453}"/>
              </a:ext>
            </a:extLst>
          </p:cNvPr>
          <p:cNvGrpSpPr/>
          <p:nvPr/>
        </p:nvGrpSpPr>
        <p:grpSpPr>
          <a:xfrm>
            <a:off x="5131431" y="1383957"/>
            <a:ext cx="5841369" cy="4785517"/>
            <a:chOff x="5131431" y="1251233"/>
            <a:chExt cx="5928382" cy="4918241"/>
          </a:xfrm>
        </p:grpSpPr>
        <p:pic>
          <p:nvPicPr>
            <p:cNvPr id="3" name="Afbeelding 2">
              <a:extLst>
                <a:ext uri="{FF2B5EF4-FFF2-40B4-BE49-F238E27FC236}">
                  <a16:creationId xmlns:a16="http://schemas.microsoft.com/office/drawing/2014/main" id="{09B8FC16-9194-9A95-2A7C-CC2DC7D92923}"/>
                </a:ext>
              </a:extLst>
            </p:cNvPr>
            <p:cNvPicPr>
              <a:picLocks noChangeAspect="1"/>
            </p:cNvPicPr>
            <p:nvPr/>
          </p:nvPicPr>
          <p:blipFill>
            <a:blip r:embed="rId3"/>
            <a:stretch>
              <a:fillRect/>
            </a:stretch>
          </p:blipFill>
          <p:spPr>
            <a:xfrm>
              <a:off x="5461614" y="1565613"/>
              <a:ext cx="4940432" cy="4603861"/>
            </a:xfrm>
            <a:prstGeom prst="rect">
              <a:avLst/>
            </a:prstGeom>
          </p:spPr>
        </p:pic>
        <p:pic>
          <p:nvPicPr>
            <p:cNvPr id="4" name="Afbeelding 3">
              <a:extLst>
                <a:ext uri="{FF2B5EF4-FFF2-40B4-BE49-F238E27FC236}">
                  <a16:creationId xmlns:a16="http://schemas.microsoft.com/office/drawing/2014/main" id="{00B786DA-4A1B-F2D6-7CF6-367C298A85A2}"/>
                </a:ext>
              </a:extLst>
            </p:cNvPr>
            <p:cNvPicPr>
              <a:picLocks noChangeAspect="1"/>
            </p:cNvPicPr>
            <p:nvPr/>
          </p:nvPicPr>
          <p:blipFill>
            <a:blip r:embed="rId4"/>
            <a:stretch>
              <a:fillRect/>
            </a:stretch>
          </p:blipFill>
          <p:spPr>
            <a:xfrm>
              <a:off x="8021450" y="3313405"/>
              <a:ext cx="1867333" cy="2005793"/>
            </a:xfrm>
            <a:prstGeom prst="rect">
              <a:avLst/>
            </a:prstGeom>
          </p:spPr>
        </p:pic>
        <p:pic>
          <p:nvPicPr>
            <p:cNvPr id="6" name="Afbeelding 5">
              <a:extLst>
                <a:ext uri="{FF2B5EF4-FFF2-40B4-BE49-F238E27FC236}">
                  <a16:creationId xmlns:a16="http://schemas.microsoft.com/office/drawing/2014/main" id="{BAF7D827-8FA4-1FE4-02A4-A929A478164C}"/>
                </a:ext>
              </a:extLst>
            </p:cNvPr>
            <p:cNvPicPr>
              <a:picLocks noChangeAspect="1"/>
            </p:cNvPicPr>
            <p:nvPr/>
          </p:nvPicPr>
          <p:blipFill>
            <a:blip r:embed="rId5"/>
            <a:stretch>
              <a:fillRect/>
            </a:stretch>
          </p:blipFill>
          <p:spPr>
            <a:xfrm>
              <a:off x="8094481" y="2080852"/>
              <a:ext cx="1706421" cy="1990824"/>
            </a:xfrm>
            <a:prstGeom prst="rect">
              <a:avLst/>
            </a:prstGeom>
          </p:spPr>
        </p:pic>
        <p:pic>
          <p:nvPicPr>
            <p:cNvPr id="7" name="Afbeelding 6">
              <a:extLst>
                <a:ext uri="{FF2B5EF4-FFF2-40B4-BE49-F238E27FC236}">
                  <a16:creationId xmlns:a16="http://schemas.microsoft.com/office/drawing/2014/main" id="{44EE24AE-5E76-6793-E6E6-DD356E8B07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93297" y="2082723"/>
              <a:ext cx="2050698" cy="1788747"/>
            </a:xfrm>
            <a:prstGeom prst="rect">
              <a:avLst/>
            </a:prstGeom>
          </p:spPr>
        </p:pic>
        <p:pic>
          <p:nvPicPr>
            <p:cNvPr id="8" name="Afbeelding 7">
              <a:extLst>
                <a:ext uri="{FF2B5EF4-FFF2-40B4-BE49-F238E27FC236}">
                  <a16:creationId xmlns:a16="http://schemas.microsoft.com/office/drawing/2014/main" id="{7CE9975B-E924-563B-54D8-D223E7C3C633}"/>
                </a:ext>
              </a:extLst>
            </p:cNvPr>
            <p:cNvPicPr>
              <a:picLocks noChangeAspect="1"/>
            </p:cNvPicPr>
            <p:nvPr/>
          </p:nvPicPr>
          <p:blipFill>
            <a:blip r:embed="rId7"/>
            <a:stretch>
              <a:fillRect/>
            </a:stretch>
          </p:blipFill>
          <p:spPr>
            <a:xfrm>
              <a:off x="6304595" y="3312028"/>
              <a:ext cx="1792490" cy="2005793"/>
            </a:xfrm>
            <a:prstGeom prst="rect">
              <a:avLst/>
            </a:prstGeom>
          </p:spPr>
        </p:pic>
        <p:pic>
          <p:nvPicPr>
            <p:cNvPr id="9" name="Afbeelding 8">
              <a:extLst>
                <a:ext uri="{FF2B5EF4-FFF2-40B4-BE49-F238E27FC236}">
                  <a16:creationId xmlns:a16="http://schemas.microsoft.com/office/drawing/2014/main" id="{63F136AE-9132-EFFD-3B58-AA97D65678F6}"/>
                </a:ext>
              </a:extLst>
            </p:cNvPr>
            <p:cNvPicPr>
              <a:picLocks noChangeAspect="1"/>
            </p:cNvPicPr>
            <p:nvPr/>
          </p:nvPicPr>
          <p:blipFill>
            <a:blip r:embed="rId8"/>
            <a:stretch>
              <a:fillRect/>
            </a:stretch>
          </p:blipFill>
          <p:spPr>
            <a:xfrm>
              <a:off x="7041860" y="3864972"/>
              <a:ext cx="2106831" cy="1796232"/>
            </a:xfrm>
            <a:prstGeom prst="rect">
              <a:avLst/>
            </a:prstGeom>
          </p:spPr>
        </p:pic>
        <p:pic>
          <p:nvPicPr>
            <p:cNvPr id="10" name="Afbeelding 9">
              <a:extLst>
                <a:ext uri="{FF2B5EF4-FFF2-40B4-BE49-F238E27FC236}">
                  <a16:creationId xmlns:a16="http://schemas.microsoft.com/office/drawing/2014/main" id="{875C4163-0140-511D-6AE7-CF74B33B67B7}"/>
                </a:ext>
              </a:extLst>
            </p:cNvPr>
            <p:cNvPicPr>
              <a:picLocks noChangeAspect="1"/>
            </p:cNvPicPr>
            <p:nvPr/>
          </p:nvPicPr>
          <p:blipFill>
            <a:blip r:embed="rId9"/>
            <a:stretch>
              <a:fillRect/>
            </a:stretch>
          </p:blipFill>
          <p:spPr>
            <a:xfrm>
              <a:off x="10025961" y="2080852"/>
              <a:ext cx="752172" cy="666103"/>
            </a:xfrm>
            <a:prstGeom prst="rect">
              <a:avLst/>
            </a:prstGeom>
          </p:spPr>
        </p:pic>
        <p:pic>
          <p:nvPicPr>
            <p:cNvPr id="11" name="Afbeelding 10">
              <a:extLst>
                <a:ext uri="{FF2B5EF4-FFF2-40B4-BE49-F238E27FC236}">
                  <a16:creationId xmlns:a16="http://schemas.microsoft.com/office/drawing/2014/main" id="{2CDA3753-3887-1EB8-1370-A38DA403EADF}"/>
                </a:ext>
              </a:extLst>
            </p:cNvPr>
            <p:cNvPicPr>
              <a:picLocks noChangeAspect="1"/>
            </p:cNvPicPr>
            <p:nvPr/>
          </p:nvPicPr>
          <p:blipFill>
            <a:blip r:embed="rId10"/>
            <a:stretch>
              <a:fillRect/>
            </a:stretch>
          </p:blipFill>
          <p:spPr>
            <a:xfrm>
              <a:off x="9348632" y="1251233"/>
              <a:ext cx="666103" cy="737204"/>
            </a:xfrm>
            <a:prstGeom prst="rect">
              <a:avLst/>
            </a:prstGeom>
          </p:spPr>
        </p:pic>
        <p:pic>
          <p:nvPicPr>
            <p:cNvPr id="12" name="Afbeelding 11">
              <a:extLst>
                <a:ext uri="{FF2B5EF4-FFF2-40B4-BE49-F238E27FC236}">
                  <a16:creationId xmlns:a16="http://schemas.microsoft.com/office/drawing/2014/main" id="{2B543C20-BC32-13DE-F833-65734143C737}"/>
                </a:ext>
              </a:extLst>
            </p:cNvPr>
            <p:cNvPicPr>
              <a:picLocks noChangeAspect="1"/>
            </p:cNvPicPr>
            <p:nvPr/>
          </p:nvPicPr>
          <p:blipFill>
            <a:blip r:embed="rId11"/>
            <a:stretch>
              <a:fillRect/>
            </a:stretch>
          </p:blipFill>
          <p:spPr>
            <a:xfrm>
              <a:off x="10258993" y="4387495"/>
              <a:ext cx="800820" cy="666103"/>
            </a:xfrm>
            <a:prstGeom prst="rect">
              <a:avLst/>
            </a:prstGeom>
          </p:spPr>
        </p:pic>
        <p:pic>
          <p:nvPicPr>
            <p:cNvPr id="13" name="Afbeelding 12">
              <a:extLst>
                <a:ext uri="{FF2B5EF4-FFF2-40B4-BE49-F238E27FC236}">
                  <a16:creationId xmlns:a16="http://schemas.microsoft.com/office/drawing/2014/main" id="{2BA6D164-FA1F-7E5C-CE56-6263326B9EF3}"/>
                </a:ext>
              </a:extLst>
            </p:cNvPr>
            <p:cNvPicPr>
              <a:picLocks noChangeAspect="1"/>
            </p:cNvPicPr>
            <p:nvPr/>
          </p:nvPicPr>
          <p:blipFill>
            <a:blip r:embed="rId12"/>
            <a:stretch>
              <a:fillRect/>
            </a:stretch>
          </p:blipFill>
          <p:spPr>
            <a:xfrm>
              <a:off x="5131431" y="4430037"/>
              <a:ext cx="797078" cy="666103"/>
            </a:xfrm>
            <a:prstGeom prst="rect">
              <a:avLst/>
            </a:prstGeom>
          </p:spPr>
        </p:pic>
        <p:pic>
          <p:nvPicPr>
            <p:cNvPr id="14" name="Afbeelding 13">
              <a:extLst>
                <a:ext uri="{FF2B5EF4-FFF2-40B4-BE49-F238E27FC236}">
                  <a16:creationId xmlns:a16="http://schemas.microsoft.com/office/drawing/2014/main" id="{C792E0D0-A79F-2B1A-DE80-846827395EA1}"/>
                </a:ext>
              </a:extLst>
            </p:cNvPr>
            <p:cNvPicPr>
              <a:picLocks noChangeAspect="1"/>
            </p:cNvPicPr>
            <p:nvPr/>
          </p:nvPicPr>
          <p:blipFill>
            <a:blip r:embed="rId13"/>
            <a:stretch>
              <a:fillRect/>
            </a:stretch>
          </p:blipFill>
          <p:spPr>
            <a:xfrm>
              <a:off x="8036266" y="4088516"/>
              <a:ext cx="404152" cy="381699"/>
            </a:xfrm>
            <a:prstGeom prst="rect">
              <a:avLst/>
            </a:prstGeom>
          </p:spPr>
        </p:pic>
        <p:pic>
          <p:nvPicPr>
            <p:cNvPr id="15" name="Afbeelding 14">
              <a:extLst>
                <a:ext uri="{FF2B5EF4-FFF2-40B4-BE49-F238E27FC236}">
                  <a16:creationId xmlns:a16="http://schemas.microsoft.com/office/drawing/2014/main" id="{67E67A95-FF1A-7D2E-08FF-7F91BE6F189B}"/>
                </a:ext>
              </a:extLst>
            </p:cNvPr>
            <p:cNvPicPr>
              <a:picLocks noChangeAspect="1"/>
            </p:cNvPicPr>
            <p:nvPr/>
          </p:nvPicPr>
          <p:blipFill>
            <a:blip r:embed="rId14"/>
            <a:stretch>
              <a:fillRect/>
            </a:stretch>
          </p:blipFill>
          <p:spPr>
            <a:xfrm>
              <a:off x="7532854" y="3399076"/>
              <a:ext cx="351762" cy="385441"/>
            </a:xfrm>
            <a:prstGeom prst="rect">
              <a:avLst/>
            </a:prstGeom>
          </p:spPr>
        </p:pic>
      </p:grpSp>
    </p:spTree>
    <p:extLst>
      <p:ext uri="{BB962C8B-B14F-4D97-AF65-F5344CB8AC3E}">
        <p14:creationId xmlns:p14="http://schemas.microsoft.com/office/powerpoint/2010/main" val="1450090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dirty="0"/>
              <a:t>Jaarverantwoording in iXBRL - alle PoC’s</a:t>
            </a:r>
          </a:p>
        </p:txBody>
      </p:sp>
      <p:sp>
        <p:nvSpPr>
          <p:cNvPr id="7" name="Tekstvak 6">
            <a:extLst>
              <a:ext uri="{FF2B5EF4-FFF2-40B4-BE49-F238E27FC236}">
                <a16:creationId xmlns:a16="http://schemas.microsoft.com/office/drawing/2014/main" id="{0FD8F19A-2289-53A6-8846-EDF969D438F3}"/>
              </a:ext>
            </a:extLst>
          </p:cNvPr>
          <p:cNvSpPr txBox="1"/>
          <p:nvPr/>
        </p:nvSpPr>
        <p:spPr>
          <a:xfrm>
            <a:off x="605414" y="2508422"/>
            <a:ext cx="5490586" cy="923330"/>
          </a:xfrm>
          <a:prstGeom prst="rect">
            <a:avLst/>
          </a:prstGeom>
          <a:noFill/>
        </p:spPr>
        <p:txBody>
          <a:bodyPr wrap="square">
            <a:spAutoFit/>
          </a:bodyPr>
          <a:lstStyle/>
          <a:p>
            <a:r>
              <a:rPr lang="nl-NL" b="1" dirty="0"/>
              <a:t>PoC1 - opstellen</a:t>
            </a:r>
            <a:endParaRPr lang="nl-NL" dirty="0"/>
          </a:p>
          <a:p>
            <a:pPr marL="285750" indent="-285750">
              <a:buFont typeface="Arial" panose="020B0604020202020204" pitchFamily="34" charset="0"/>
              <a:buChar char="•"/>
            </a:pPr>
            <a:r>
              <a:rPr lang="nl-NL" dirty="0"/>
              <a:t>Mark Somers, controller CVO</a:t>
            </a:r>
          </a:p>
          <a:p>
            <a:pPr marL="285750" indent="-285750">
              <a:buFont typeface="Arial" panose="020B0604020202020204" pitchFamily="34" charset="0"/>
              <a:buChar char="•"/>
            </a:pPr>
            <a:r>
              <a:rPr lang="nl-NL" dirty="0"/>
              <a:t>Bas Groenveld, softwareleverancier Taxxor</a:t>
            </a:r>
          </a:p>
        </p:txBody>
      </p:sp>
      <p:sp>
        <p:nvSpPr>
          <p:cNvPr id="9" name="Tekstvak 8">
            <a:extLst>
              <a:ext uri="{FF2B5EF4-FFF2-40B4-BE49-F238E27FC236}">
                <a16:creationId xmlns:a16="http://schemas.microsoft.com/office/drawing/2014/main" id="{BDBDDC91-A05A-E621-698C-34A8ABBBD180}"/>
              </a:ext>
            </a:extLst>
          </p:cNvPr>
          <p:cNvSpPr txBox="1"/>
          <p:nvPr/>
        </p:nvSpPr>
        <p:spPr>
          <a:xfrm>
            <a:off x="601295" y="3581394"/>
            <a:ext cx="4744428" cy="646331"/>
          </a:xfrm>
          <a:prstGeom prst="rect">
            <a:avLst/>
          </a:prstGeom>
          <a:noFill/>
        </p:spPr>
        <p:txBody>
          <a:bodyPr wrap="square">
            <a:spAutoFit/>
          </a:bodyPr>
          <a:lstStyle/>
          <a:p>
            <a:r>
              <a:rPr lang="nl-NL" b="1" dirty="0"/>
              <a:t>PoC2 - controleren</a:t>
            </a:r>
            <a:endParaRPr lang="nl-NL" dirty="0"/>
          </a:p>
          <a:p>
            <a:pPr marL="285750" indent="-285750">
              <a:buFont typeface="Arial" panose="020B0604020202020204" pitchFamily="34" charset="0"/>
              <a:buChar char="•"/>
            </a:pPr>
            <a:r>
              <a:rPr lang="nl-NL" dirty="0"/>
              <a:t>Jarry van Sabben, accountant Flynth</a:t>
            </a:r>
          </a:p>
        </p:txBody>
      </p:sp>
      <p:sp>
        <p:nvSpPr>
          <p:cNvPr id="11" name="Tekstvak 10">
            <a:extLst>
              <a:ext uri="{FF2B5EF4-FFF2-40B4-BE49-F238E27FC236}">
                <a16:creationId xmlns:a16="http://schemas.microsoft.com/office/drawing/2014/main" id="{4F24C24F-CA33-EF1F-AF8A-9A28E0C4C494}"/>
              </a:ext>
            </a:extLst>
          </p:cNvPr>
          <p:cNvSpPr txBox="1"/>
          <p:nvPr/>
        </p:nvSpPr>
        <p:spPr>
          <a:xfrm>
            <a:off x="576751" y="4381069"/>
            <a:ext cx="5792151" cy="646331"/>
          </a:xfrm>
          <a:prstGeom prst="rect">
            <a:avLst/>
          </a:prstGeom>
          <a:noFill/>
        </p:spPr>
        <p:txBody>
          <a:bodyPr wrap="square">
            <a:spAutoFit/>
          </a:bodyPr>
          <a:lstStyle/>
          <a:p>
            <a:r>
              <a:rPr lang="nl-NL" b="1" dirty="0"/>
              <a:t>PoC3 - ondertekenen</a:t>
            </a:r>
            <a:endParaRPr lang="nl-NL" dirty="0"/>
          </a:p>
          <a:p>
            <a:pPr marL="285750" indent="-285750">
              <a:buFont typeface="Arial" panose="020B0604020202020204" pitchFamily="34" charset="0"/>
              <a:buChar char="•"/>
            </a:pPr>
            <a:r>
              <a:rPr lang="nl-NL" dirty="0"/>
              <a:t>Mark Somers, controller CVO</a:t>
            </a:r>
          </a:p>
        </p:txBody>
      </p:sp>
      <p:sp>
        <p:nvSpPr>
          <p:cNvPr id="15" name="Tekstvak 14">
            <a:extLst>
              <a:ext uri="{FF2B5EF4-FFF2-40B4-BE49-F238E27FC236}">
                <a16:creationId xmlns:a16="http://schemas.microsoft.com/office/drawing/2014/main" id="{3B545DBD-8182-F808-C2F6-51E3B5CC01DB}"/>
              </a:ext>
            </a:extLst>
          </p:cNvPr>
          <p:cNvSpPr txBox="1"/>
          <p:nvPr/>
        </p:nvSpPr>
        <p:spPr>
          <a:xfrm>
            <a:off x="576751" y="5175529"/>
            <a:ext cx="5490586" cy="923330"/>
          </a:xfrm>
          <a:prstGeom prst="rect">
            <a:avLst/>
          </a:prstGeom>
          <a:noFill/>
        </p:spPr>
        <p:txBody>
          <a:bodyPr wrap="square">
            <a:spAutoFit/>
          </a:bodyPr>
          <a:lstStyle/>
          <a:p>
            <a:r>
              <a:rPr lang="nl-NL" b="1" dirty="0"/>
              <a:t>PoC4 - verwerken</a:t>
            </a:r>
            <a:endParaRPr lang="nl-NL" dirty="0"/>
          </a:p>
          <a:p>
            <a:pPr marL="285750" indent="-285750">
              <a:buFont typeface="Arial" panose="020B0604020202020204" pitchFamily="34" charset="0"/>
              <a:buChar char="•"/>
            </a:pPr>
            <a:r>
              <a:rPr lang="nl-NL" dirty="0"/>
              <a:t>Eddie Plomp, projectmanager Samen Verantwoorden</a:t>
            </a:r>
          </a:p>
          <a:p>
            <a:pPr marL="285750" indent="-285750">
              <a:buFont typeface="Arial" panose="020B0604020202020204" pitchFamily="34" charset="0"/>
              <a:buChar char="•"/>
            </a:pPr>
            <a:r>
              <a:rPr lang="nl-NL" dirty="0"/>
              <a:t>Paul Schonenberg, DUO Informatie Producten (IP)</a:t>
            </a:r>
          </a:p>
        </p:txBody>
      </p:sp>
      <p:sp>
        <p:nvSpPr>
          <p:cNvPr id="16" name="Tekstvak 15">
            <a:extLst>
              <a:ext uri="{FF2B5EF4-FFF2-40B4-BE49-F238E27FC236}">
                <a16:creationId xmlns:a16="http://schemas.microsoft.com/office/drawing/2014/main" id="{C5714A9F-BF0F-36E1-553C-48CEE3E54BA7}"/>
              </a:ext>
            </a:extLst>
          </p:cNvPr>
          <p:cNvSpPr txBox="1"/>
          <p:nvPr/>
        </p:nvSpPr>
        <p:spPr>
          <a:xfrm>
            <a:off x="6182430" y="2516192"/>
            <a:ext cx="5192267" cy="646331"/>
          </a:xfrm>
          <a:prstGeom prst="rect">
            <a:avLst/>
          </a:prstGeom>
          <a:noFill/>
        </p:spPr>
        <p:txBody>
          <a:bodyPr wrap="square">
            <a:spAutoFit/>
          </a:bodyPr>
          <a:lstStyle/>
          <a:p>
            <a:r>
              <a:rPr lang="nl-NL" b="1" dirty="0"/>
              <a:t>PoC5 - leveren</a:t>
            </a:r>
            <a:endParaRPr lang="nl-NL" dirty="0"/>
          </a:p>
          <a:p>
            <a:pPr marL="285750" indent="-285750">
              <a:buFont typeface="Arial" panose="020B0604020202020204" pitchFamily="34" charset="0"/>
              <a:buChar char="•"/>
            </a:pPr>
            <a:r>
              <a:rPr lang="nl-NL" dirty="0"/>
              <a:t>Ber van Zanen, manager Jaarverslaggeving OCW</a:t>
            </a:r>
          </a:p>
        </p:txBody>
      </p:sp>
      <p:pic>
        <p:nvPicPr>
          <p:cNvPr id="4" name="Afbeelding 3">
            <a:extLst>
              <a:ext uri="{FF2B5EF4-FFF2-40B4-BE49-F238E27FC236}">
                <a16:creationId xmlns:a16="http://schemas.microsoft.com/office/drawing/2014/main" id="{D00DB1D9-83A3-F55F-F4C7-53B3F5F96D46}"/>
              </a:ext>
            </a:extLst>
          </p:cNvPr>
          <p:cNvPicPr>
            <a:picLocks noChangeAspect="1"/>
          </p:cNvPicPr>
          <p:nvPr/>
        </p:nvPicPr>
        <p:blipFill>
          <a:blip r:embed="rId3"/>
          <a:stretch>
            <a:fillRect/>
          </a:stretch>
        </p:blipFill>
        <p:spPr>
          <a:xfrm>
            <a:off x="6552684" y="3334491"/>
            <a:ext cx="4289487" cy="2722727"/>
          </a:xfrm>
          <a:prstGeom prst="rect">
            <a:avLst/>
          </a:prstGeom>
        </p:spPr>
      </p:pic>
    </p:spTree>
    <p:extLst>
      <p:ext uri="{BB962C8B-B14F-4D97-AF65-F5344CB8AC3E}">
        <p14:creationId xmlns:p14="http://schemas.microsoft.com/office/powerpoint/2010/main" val="125778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F9F1E40D-6532-FE5C-A32C-2F083013361D}"/>
              </a:ext>
            </a:extLst>
          </p:cNvPr>
          <p:cNvSpPr txBox="1">
            <a:spLocks/>
          </p:cNvSpPr>
          <p:nvPr/>
        </p:nvSpPr>
        <p:spPr>
          <a:xfrm>
            <a:off x="570375" y="1383956"/>
            <a:ext cx="11145794" cy="11244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1. Opstellen</a:t>
            </a:r>
          </a:p>
        </p:txBody>
      </p:sp>
      <p:sp>
        <p:nvSpPr>
          <p:cNvPr id="9" name="Tekstvak 8">
            <a:extLst>
              <a:ext uri="{FF2B5EF4-FFF2-40B4-BE49-F238E27FC236}">
                <a16:creationId xmlns:a16="http://schemas.microsoft.com/office/drawing/2014/main" id="{64913444-5675-5D70-DDD1-189386C66910}"/>
              </a:ext>
            </a:extLst>
          </p:cNvPr>
          <p:cNvSpPr txBox="1"/>
          <p:nvPr/>
        </p:nvSpPr>
        <p:spPr>
          <a:xfrm>
            <a:off x="468124" y="6432148"/>
            <a:ext cx="3122526" cy="261610"/>
          </a:xfrm>
          <a:prstGeom prst="rect">
            <a:avLst/>
          </a:prstGeom>
          <a:noFill/>
        </p:spPr>
        <p:txBody>
          <a:bodyPr wrap="square">
            <a:spAutoFit/>
          </a:bodyPr>
          <a:lstStyle/>
          <a:p>
            <a:r>
              <a:rPr lang="nl-NL" sz="1100" dirty="0"/>
              <a:t>Mark Somers, controller CVO</a:t>
            </a:r>
          </a:p>
        </p:txBody>
      </p:sp>
      <p:pic>
        <p:nvPicPr>
          <p:cNvPr id="2" name="Afbeelding 1">
            <a:extLst>
              <a:ext uri="{FF2B5EF4-FFF2-40B4-BE49-F238E27FC236}">
                <a16:creationId xmlns:a16="http://schemas.microsoft.com/office/drawing/2014/main" id="{5A1BF982-2DC0-DA68-49DE-97805385F027}"/>
              </a:ext>
            </a:extLst>
          </p:cNvPr>
          <p:cNvPicPr>
            <a:picLocks noChangeAspect="1"/>
          </p:cNvPicPr>
          <p:nvPr/>
        </p:nvPicPr>
        <p:blipFill>
          <a:blip r:embed="rId3"/>
          <a:stretch>
            <a:fillRect/>
          </a:stretch>
        </p:blipFill>
        <p:spPr>
          <a:xfrm>
            <a:off x="3633863" y="1848138"/>
            <a:ext cx="4663789" cy="4256256"/>
          </a:xfrm>
          <a:prstGeom prst="rect">
            <a:avLst/>
          </a:prstGeom>
        </p:spPr>
      </p:pic>
      <p:pic>
        <p:nvPicPr>
          <p:cNvPr id="4" name="Afbeelding 3">
            <a:extLst>
              <a:ext uri="{FF2B5EF4-FFF2-40B4-BE49-F238E27FC236}">
                <a16:creationId xmlns:a16="http://schemas.microsoft.com/office/drawing/2014/main" id="{9E774B0C-796B-C06B-CCBE-B385FDC09545}"/>
              </a:ext>
            </a:extLst>
          </p:cNvPr>
          <p:cNvPicPr>
            <a:picLocks noChangeAspect="1"/>
          </p:cNvPicPr>
          <p:nvPr/>
        </p:nvPicPr>
        <p:blipFill>
          <a:blip r:embed="rId4"/>
          <a:stretch>
            <a:fillRect/>
          </a:stretch>
        </p:blipFill>
        <p:spPr>
          <a:xfrm>
            <a:off x="6119301" y="2324475"/>
            <a:ext cx="1610869" cy="1840511"/>
          </a:xfrm>
          <a:prstGeom prst="rect">
            <a:avLst/>
          </a:prstGeom>
        </p:spPr>
      </p:pic>
      <p:pic>
        <p:nvPicPr>
          <p:cNvPr id="10" name="Afbeelding 9">
            <a:extLst>
              <a:ext uri="{FF2B5EF4-FFF2-40B4-BE49-F238E27FC236}">
                <a16:creationId xmlns:a16="http://schemas.microsoft.com/office/drawing/2014/main" id="{F838F9AC-33CA-E921-FB8C-74146F2A4636}"/>
              </a:ext>
            </a:extLst>
          </p:cNvPr>
          <p:cNvPicPr>
            <a:picLocks noChangeAspect="1"/>
          </p:cNvPicPr>
          <p:nvPr/>
        </p:nvPicPr>
        <p:blipFill>
          <a:blip r:embed="rId5"/>
          <a:stretch>
            <a:fillRect/>
          </a:stretch>
        </p:blipFill>
        <p:spPr>
          <a:xfrm>
            <a:off x="7942626" y="2324475"/>
            <a:ext cx="710054" cy="615810"/>
          </a:xfrm>
          <a:prstGeom prst="rect">
            <a:avLst/>
          </a:prstGeom>
        </p:spPr>
      </p:pic>
      <p:pic>
        <p:nvPicPr>
          <p:cNvPr id="11" name="Afbeelding 10">
            <a:extLst>
              <a:ext uri="{FF2B5EF4-FFF2-40B4-BE49-F238E27FC236}">
                <a16:creationId xmlns:a16="http://schemas.microsoft.com/office/drawing/2014/main" id="{7A92EAB9-562A-2EAC-E11F-3F73867903C9}"/>
              </a:ext>
            </a:extLst>
          </p:cNvPr>
          <p:cNvPicPr>
            <a:picLocks noChangeAspect="1"/>
          </p:cNvPicPr>
          <p:nvPr/>
        </p:nvPicPr>
        <p:blipFill>
          <a:blip r:embed="rId6"/>
          <a:stretch>
            <a:fillRect/>
          </a:stretch>
        </p:blipFill>
        <p:spPr>
          <a:xfrm>
            <a:off x="7303225" y="1557495"/>
            <a:ext cx="628804" cy="681543"/>
          </a:xfrm>
          <a:prstGeom prst="rect">
            <a:avLst/>
          </a:prstGeom>
        </p:spPr>
      </p:pic>
    </p:spTree>
    <p:extLst>
      <p:ext uri="{BB962C8B-B14F-4D97-AF65-F5344CB8AC3E}">
        <p14:creationId xmlns:p14="http://schemas.microsoft.com/office/powerpoint/2010/main" val="747724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dirty="0"/>
              <a:t>1. Werkwijze </a:t>
            </a:r>
            <a:r>
              <a:rPr lang="nl-NL" dirty="0">
                <a:solidFill>
                  <a:schemeClr val="accent3"/>
                </a:solidFill>
              </a:rPr>
              <a:t>oud</a:t>
            </a:r>
          </a:p>
        </p:txBody>
      </p:sp>
      <p:graphicFrame>
        <p:nvGraphicFramePr>
          <p:cNvPr id="7" name="Diagram 6">
            <a:extLst>
              <a:ext uri="{FF2B5EF4-FFF2-40B4-BE49-F238E27FC236}">
                <a16:creationId xmlns:a16="http://schemas.microsoft.com/office/drawing/2014/main" id="{A93EE670-7E2F-255C-6F06-E5E1658D0AFA}"/>
              </a:ext>
            </a:extLst>
          </p:cNvPr>
          <p:cNvGraphicFramePr/>
          <p:nvPr>
            <p:extLst>
              <p:ext uri="{D42A27DB-BD31-4B8C-83A1-F6EECF244321}">
                <p14:modId xmlns:p14="http://schemas.microsoft.com/office/powerpoint/2010/main" val="721499102"/>
              </p:ext>
            </p:extLst>
          </p:nvPr>
        </p:nvGraphicFramePr>
        <p:xfrm>
          <a:off x="2833421" y="1891067"/>
          <a:ext cx="6525158" cy="4125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ballon: ovaal 8">
            <a:extLst>
              <a:ext uri="{FF2B5EF4-FFF2-40B4-BE49-F238E27FC236}">
                <a16:creationId xmlns:a16="http://schemas.microsoft.com/office/drawing/2014/main" id="{3A49E230-20C8-3725-B044-B28C61E2F33D}"/>
              </a:ext>
            </a:extLst>
          </p:cNvPr>
          <p:cNvSpPr/>
          <p:nvPr/>
        </p:nvSpPr>
        <p:spPr>
          <a:xfrm>
            <a:off x="8688474" y="3599421"/>
            <a:ext cx="1855596" cy="914399"/>
          </a:xfrm>
          <a:prstGeom prst="wedgeEllipseCallout">
            <a:avLst>
              <a:gd name="adj1" fmla="val -54948"/>
              <a:gd name="adj2" fmla="val -2870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400" dirty="0"/>
              <a:t>geen samenwerking</a:t>
            </a:r>
          </a:p>
        </p:txBody>
      </p:sp>
      <p:sp>
        <p:nvSpPr>
          <p:cNvPr id="10" name="Tekstballon: ovaal 9">
            <a:extLst>
              <a:ext uri="{FF2B5EF4-FFF2-40B4-BE49-F238E27FC236}">
                <a16:creationId xmlns:a16="http://schemas.microsoft.com/office/drawing/2014/main" id="{6B10FA2A-E3A7-7342-C714-C894F4DD8098}"/>
              </a:ext>
            </a:extLst>
          </p:cNvPr>
          <p:cNvSpPr/>
          <p:nvPr/>
        </p:nvSpPr>
        <p:spPr>
          <a:xfrm>
            <a:off x="3686460" y="5235573"/>
            <a:ext cx="1855596" cy="914399"/>
          </a:xfrm>
          <a:prstGeom prst="wedgeEllipseCallout">
            <a:avLst>
              <a:gd name="adj1" fmla="val 60394"/>
              <a:gd name="adj2" fmla="val 1964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400" dirty="0"/>
              <a:t>verstoorde planning</a:t>
            </a:r>
          </a:p>
        </p:txBody>
      </p:sp>
      <p:sp>
        <p:nvSpPr>
          <p:cNvPr id="11" name="Tekstballon: ovaal 10">
            <a:extLst>
              <a:ext uri="{FF2B5EF4-FFF2-40B4-BE49-F238E27FC236}">
                <a16:creationId xmlns:a16="http://schemas.microsoft.com/office/drawing/2014/main" id="{5482DD32-72CF-2205-7FA3-66423FC612AC}"/>
              </a:ext>
            </a:extLst>
          </p:cNvPr>
          <p:cNvSpPr/>
          <p:nvPr/>
        </p:nvSpPr>
        <p:spPr>
          <a:xfrm>
            <a:off x="1971401" y="2512928"/>
            <a:ext cx="1855596" cy="914399"/>
          </a:xfrm>
          <a:prstGeom prst="wedgeEllipseCallout">
            <a:avLst>
              <a:gd name="adj1" fmla="val 57145"/>
              <a:gd name="adj2" fmla="val 2513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400" dirty="0"/>
              <a:t>versie chaos</a:t>
            </a:r>
          </a:p>
        </p:txBody>
      </p:sp>
      <p:sp>
        <p:nvSpPr>
          <p:cNvPr id="12" name="Tekstballon: ovaal 11">
            <a:extLst>
              <a:ext uri="{FF2B5EF4-FFF2-40B4-BE49-F238E27FC236}">
                <a16:creationId xmlns:a16="http://schemas.microsoft.com/office/drawing/2014/main" id="{67C98795-3618-A00D-415E-CEF0E84C5866}"/>
              </a:ext>
            </a:extLst>
          </p:cNvPr>
          <p:cNvSpPr/>
          <p:nvPr/>
        </p:nvSpPr>
        <p:spPr>
          <a:xfrm>
            <a:off x="9023527" y="5016843"/>
            <a:ext cx="1855596" cy="914399"/>
          </a:xfrm>
          <a:prstGeom prst="wedgeEllipseCallout">
            <a:avLst>
              <a:gd name="adj1" fmla="val -60364"/>
              <a:gd name="adj2" fmla="val 53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400" dirty="0"/>
              <a:t>te laat ontvangen</a:t>
            </a:r>
          </a:p>
        </p:txBody>
      </p:sp>
      <p:sp>
        <p:nvSpPr>
          <p:cNvPr id="13" name="Tekstballon: ovaal 12">
            <a:extLst>
              <a:ext uri="{FF2B5EF4-FFF2-40B4-BE49-F238E27FC236}">
                <a16:creationId xmlns:a16="http://schemas.microsoft.com/office/drawing/2014/main" id="{BFA1E4CB-D6CE-75A4-2088-516D3D189FF7}"/>
              </a:ext>
            </a:extLst>
          </p:cNvPr>
          <p:cNvSpPr/>
          <p:nvPr/>
        </p:nvSpPr>
        <p:spPr>
          <a:xfrm>
            <a:off x="7434427" y="2241809"/>
            <a:ext cx="1855596" cy="914399"/>
          </a:xfrm>
          <a:prstGeom prst="wedgeEllipseCallout">
            <a:avLst>
              <a:gd name="adj1" fmla="val -44660"/>
              <a:gd name="adj2" fmla="val 46016"/>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400" dirty="0"/>
              <a:t>terug naar start bij fouten</a:t>
            </a:r>
          </a:p>
        </p:txBody>
      </p:sp>
      <p:sp>
        <p:nvSpPr>
          <p:cNvPr id="14" name="Tekstballon: ovaal 13">
            <a:extLst>
              <a:ext uri="{FF2B5EF4-FFF2-40B4-BE49-F238E27FC236}">
                <a16:creationId xmlns:a16="http://schemas.microsoft.com/office/drawing/2014/main" id="{4B4CEBBD-3B8C-78D9-FDA4-694021E2A92B}"/>
              </a:ext>
            </a:extLst>
          </p:cNvPr>
          <p:cNvSpPr/>
          <p:nvPr/>
        </p:nvSpPr>
        <p:spPr>
          <a:xfrm>
            <a:off x="1919731" y="4247102"/>
            <a:ext cx="1855596" cy="914399"/>
          </a:xfrm>
          <a:prstGeom prst="wedgeEllipseCallout">
            <a:avLst>
              <a:gd name="adj1" fmla="val 57687"/>
              <a:gd name="adj2" fmla="val 961"/>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400" dirty="0"/>
              <a:t>te laat ontvangen</a:t>
            </a:r>
          </a:p>
        </p:txBody>
      </p:sp>
    </p:spTree>
    <p:extLst>
      <p:ext uri="{BB962C8B-B14F-4D97-AF65-F5344CB8AC3E}">
        <p14:creationId xmlns:p14="http://schemas.microsoft.com/office/powerpoint/2010/main" val="204351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dirty="0"/>
              <a:t>1. Werkwijze </a:t>
            </a:r>
            <a:r>
              <a:rPr lang="nl-NL" dirty="0">
                <a:solidFill>
                  <a:schemeClr val="accent3"/>
                </a:solidFill>
              </a:rPr>
              <a:t>nieuw</a:t>
            </a:r>
          </a:p>
        </p:txBody>
      </p:sp>
      <p:graphicFrame>
        <p:nvGraphicFramePr>
          <p:cNvPr id="6" name="Diagram 5">
            <a:extLst>
              <a:ext uri="{FF2B5EF4-FFF2-40B4-BE49-F238E27FC236}">
                <a16:creationId xmlns:a16="http://schemas.microsoft.com/office/drawing/2014/main" id="{A0450B44-C932-2530-29A4-46FBF6EFB7AB}"/>
              </a:ext>
            </a:extLst>
          </p:cNvPr>
          <p:cNvGraphicFramePr/>
          <p:nvPr>
            <p:extLst>
              <p:ext uri="{D42A27DB-BD31-4B8C-83A1-F6EECF244321}">
                <p14:modId xmlns:p14="http://schemas.microsoft.com/office/powerpoint/2010/main" val="568973529"/>
              </p:ext>
            </p:extLst>
          </p:nvPr>
        </p:nvGraphicFramePr>
        <p:xfrm>
          <a:off x="4167568" y="1440711"/>
          <a:ext cx="6777117" cy="4635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579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noProof="0" dirty="0"/>
              <a:t>1. Werkwijze </a:t>
            </a:r>
            <a:r>
              <a:rPr lang="nl-NL" noProof="0" dirty="0">
                <a:solidFill>
                  <a:schemeClr val="accent3"/>
                </a:solidFill>
              </a:rPr>
              <a:t>oud</a:t>
            </a:r>
          </a:p>
        </p:txBody>
      </p:sp>
      <p:sp>
        <p:nvSpPr>
          <p:cNvPr id="2" name="Content Placeholder 1">
            <a:extLst>
              <a:ext uri="{FF2B5EF4-FFF2-40B4-BE49-F238E27FC236}">
                <a16:creationId xmlns:a16="http://schemas.microsoft.com/office/drawing/2014/main" id="{A02D553D-E2E4-C839-3FED-64032DF757F4}"/>
              </a:ext>
            </a:extLst>
          </p:cNvPr>
          <p:cNvSpPr>
            <a:spLocks noGrp="1"/>
          </p:cNvSpPr>
          <p:nvPr>
            <p:ph idx="1"/>
          </p:nvPr>
        </p:nvSpPr>
        <p:spPr>
          <a:xfrm>
            <a:off x="5672988" y="1721030"/>
            <a:ext cx="4960272" cy="784654"/>
          </a:xfrm>
        </p:spPr>
        <p:txBody>
          <a:bodyPr/>
          <a:lstStyle/>
          <a:p>
            <a:pPr marL="0" indent="0">
              <a:buNone/>
            </a:pPr>
            <a:r>
              <a:rPr lang="nl-NL" b="1" noProof="0" dirty="0">
                <a:latin typeface="Calibri" panose="020F0502020204030204" pitchFamily="34" charset="0"/>
                <a:ea typeface="Calibri" panose="020F0502020204030204" pitchFamily="34" charset="0"/>
                <a:cs typeface="Calibri" panose="020F0502020204030204" pitchFamily="34" charset="0"/>
              </a:rPr>
              <a:t>Van handwerk naar integratie</a:t>
            </a:r>
          </a:p>
        </p:txBody>
      </p:sp>
      <p:sp>
        <p:nvSpPr>
          <p:cNvPr id="8" name="Tekstvak 7">
            <a:extLst>
              <a:ext uri="{FF2B5EF4-FFF2-40B4-BE49-F238E27FC236}">
                <a16:creationId xmlns:a16="http://schemas.microsoft.com/office/drawing/2014/main" id="{6E0E14CF-C341-88A7-6A6F-549D4D2E40D2}"/>
              </a:ext>
            </a:extLst>
          </p:cNvPr>
          <p:cNvSpPr txBox="1"/>
          <p:nvPr/>
        </p:nvSpPr>
        <p:spPr>
          <a:xfrm>
            <a:off x="465821" y="6478851"/>
            <a:ext cx="324708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000000"/>
                </a:solidFill>
                <a:effectLst/>
                <a:uLnTx/>
                <a:uFillTx/>
                <a:latin typeface="Calibri" panose="020F0502020204030204"/>
                <a:ea typeface="+mn-ea"/>
                <a:cs typeface="+mn-cs"/>
              </a:rPr>
              <a:t>Bas Groenveld, softwareleverancier Taxxor</a:t>
            </a:r>
          </a:p>
        </p:txBody>
      </p:sp>
      <p:sp>
        <p:nvSpPr>
          <p:cNvPr id="3" name="Rectangle: Rounded Corners 2">
            <a:extLst>
              <a:ext uri="{FF2B5EF4-FFF2-40B4-BE49-F238E27FC236}">
                <a16:creationId xmlns:a16="http://schemas.microsoft.com/office/drawing/2014/main" id="{8D40F1C6-9B2C-6A22-4671-4F852533052C}"/>
              </a:ext>
            </a:extLst>
          </p:cNvPr>
          <p:cNvSpPr/>
          <p:nvPr/>
        </p:nvSpPr>
        <p:spPr>
          <a:xfrm>
            <a:off x="585788" y="3387297"/>
            <a:ext cx="1057275" cy="5929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Bronnen</a:t>
            </a:r>
          </a:p>
        </p:txBody>
      </p:sp>
      <p:sp>
        <p:nvSpPr>
          <p:cNvPr id="4" name="Rectangle: Rounded Corners 3">
            <a:extLst>
              <a:ext uri="{FF2B5EF4-FFF2-40B4-BE49-F238E27FC236}">
                <a16:creationId xmlns:a16="http://schemas.microsoft.com/office/drawing/2014/main" id="{1F8B93DF-62A9-8DB3-572D-050A0AAEF86E}"/>
              </a:ext>
            </a:extLst>
          </p:cNvPr>
          <p:cNvSpPr/>
          <p:nvPr/>
        </p:nvSpPr>
        <p:spPr>
          <a:xfrm>
            <a:off x="678657" y="3523028"/>
            <a:ext cx="1057275" cy="59293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Bronnen</a:t>
            </a:r>
          </a:p>
        </p:txBody>
      </p:sp>
      <p:sp>
        <p:nvSpPr>
          <p:cNvPr id="6" name="Rectangle: Rounded Corners 5">
            <a:extLst>
              <a:ext uri="{FF2B5EF4-FFF2-40B4-BE49-F238E27FC236}">
                <a16:creationId xmlns:a16="http://schemas.microsoft.com/office/drawing/2014/main" id="{8B94156C-B07E-5894-3C9D-3ADCCB5D3964}"/>
              </a:ext>
            </a:extLst>
          </p:cNvPr>
          <p:cNvSpPr/>
          <p:nvPr/>
        </p:nvSpPr>
        <p:spPr>
          <a:xfrm>
            <a:off x="771526" y="3658759"/>
            <a:ext cx="1057275" cy="5929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Bronnen</a:t>
            </a:r>
          </a:p>
        </p:txBody>
      </p:sp>
      <p:sp>
        <p:nvSpPr>
          <p:cNvPr id="7" name="Arrow: Right 6">
            <a:extLst>
              <a:ext uri="{FF2B5EF4-FFF2-40B4-BE49-F238E27FC236}">
                <a16:creationId xmlns:a16="http://schemas.microsoft.com/office/drawing/2014/main" id="{9E0E7753-CFA1-6681-F91B-A98F27B5C5FA}"/>
              </a:ext>
            </a:extLst>
          </p:cNvPr>
          <p:cNvSpPr/>
          <p:nvPr/>
        </p:nvSpPr>
        <p:spPr>
          <a:xfrm>
            <a:off x="2143126" y="3551603"/>
            <a:ext cx="1496615" cy="535781"/>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Handmatig</a:t>
            </a:r>
          </a:p>
        </p:txBody>
      </p:sp>
      <p:sp>
        <p:nvSpPr>
          <p:cNvPr id="9" name="Rectangle: Rounded Corners 8">
            <a:extLst>
              <a:ext uri="{FF2B5EF4-FFF2-40B4-BE49-F238E27FC236}">
                <a16:creationId xmlns:a16="http://schemas.microsoft.com/office/drawing/2014/main" id="{6935063D-8134-52EE-E821-79B78C57839C}"/>
              </a:ext>
            </a:extLst>
          </p:cNvPr>
          <p:cNvSpPr/>
          <p:nvPr/>
        </p:nvSpPr>
        <p:spPr>
          <a:xfrm>
            <a:off x="3954066" y="3530172"/>
            <a:ext cx="1057275" cy="5929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srgbClr val="FFFFFF"/>
                </a:solidFill>
                <a:effectLst/>
                <a:uLnTx/>
                <a:uFillTx/>
                <a:latin typeface="Calibri" panose="020F0502020204030204"/>
                <a:ea typeface="+mn-ea"/>
                <a:cs typeface="+mn-cs"/>
              </a:rPr>
              <a:t>Tekst-verwerker</a:t>
            </a:r>
            <a:endPar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7F77597-F5C0-33A6-696D-59A55D7BA3D7}"/>
              </a:ext>
            </a:extLst>
          </p:cNvPr>
          <p:cNvSpPr/>
          <p:nvPr/>
        </p:nvSpPr>
        <p:spPr>
          <a:xfrm>
            <a:off x="5337444" y="3558747"/>
            <a:ext cx="1496615" cy="535781"/>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Handmatig</a:t>
            </a:r>
          </a:p>
        </p:txBody>
      </p:sp>
      <p:sp>
        <p:nvSpPr>
          <p:cNvPr id="11" name="Rectangle: Rounded Corners 10">
            <a:extLst>
              <a:ext uri="{FF2B5EF4-FFF2-40B4-BE49-F238E27FC236}">
                <a16:creationId xmlns:a16="http://schemas.microsoft.com/office/drawing/2014/main" id="{03097EDF-61EA-73BD-C539-F04EA0BF734A}"/>
              </a:ext>
            </a:extLst>
          </p:cNvPr>
          <p:cNvSpPr/>
          <p:nvPr/>
        </p:nvSpPr>
        <p:spPr>
          <a:xfrm>
            <a:off x="7047309" y="3494452"/>
            <a:ext cx="1057275" cy="5929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rPr>
              <a:t>Opmaak</a:t>
            </a:r>
          </a:p>
        </p:txBody>
      </p:sp>
      <p:sp>
        <p:nvSpPr>
          <p:cNvPr id="12" name="Arrow: Right 11">
            <a:extLst>
              <a:ext uri="{FF2B5EF4-FFF2-40B4-BE49-F238E27FC236}">
                <a16:creationId xmlns:a16="http://schemas.microsoft.com/office/drawing/2014/main" id="{FC445A50-D97A-542C-072C-F920F8EEBBD8}"/>
              </a:ext>
            </a:extLst>
          </p:cNvPr>
          <p:cNvSpPr/>
          <p:nvPr/>
        </p:nvSpPr>
        <p:spPr>
          <a:xfrm>
            <a:off x="8317834" y="3558747"/>
            <a:ext cx="1496615" cy="53578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Folded Corner 12">
            <a:extLst>
              <a:ext uri="{FF2B5EF4-FFF2-40B4-BE49-F238E27FC236}">
                <a16:creationId xmlns:a16="http://schemas.microsoft.com/office/drawing/2014/main" id="{9DA557A1-9D86-7886-A09C-AFE91895EB39}"/>
              </a:ext>
            </a:extLst>
          </p:cNvPr>
          <p:cNvSpPr/>
          <p:nvPr/>
        </p:nvSpPr>
        <p:spPr>
          <a:xfrm>
            <a:off x="10140552" y="3220867"/>
            <a:ext cx="811212" cy="112871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rPr>
              <a:t>Rapport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rPr>
              <a:t>(pdf)</a:t>
            </a:r>
          </a:p>
        </p:txBody>
      </p:sp>
      <p:sp>
        <p:nvSpPr>
          <p:cNvPr id="21" name="Arrow: Curved Up 20">
            <a:extLst>
              <a:ext uri="{FF2B5EF4-FFF2-40B4-BE49-F238E27FC236}">
                <a16:creationId xmlns:a16="http://schemas.microsoft.com/office/drawing/2014/main" id="{9262B0B7-08F7-A570-E0E9-3206BE1DB4F3}"/>
              </a:ext>
            </a:extLst>
          </p:cNvPr>
          <p:cNvSpPr/>
          <p:nvPr/>
        </p:nvSpPr>
        <p:spPr>
          <a:xfrm flipH="1">
            <a:off x="999241" y="4467765"/>
            <a:ext cx="9719034" cy="129201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B8DDD18-5B86-1F1B-3B09-AD6B3701CCCA}"/>
              </a:ext>
            </a:extLst>
          </p:cNvPr>
          <p:cNvSpPr txBox="1"/>
          <p:nvPr/>
        </p:nvSpPr>
        <p:spPr>
          <a:xfrm>
            <a:off x="4646449" y="4631318"/>
            <a:ext cx="1863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a:ea typeface="+mn-ea"/>
                <a:cs typeface="+mn-cs"/>
              </a:rPr>
              <a:t>Rapportagecyclus</a:t>
            </a:r>
          </a:p>
        </p:txBody>
      </p:sp>
    </p:spTree>
    <p:extLst>
      <p:ext uri="{BB962C8B-B14F-4D97-AF65-F5344CB8AC3E}">
        <p14:creationId xmlns:p14="http://schemas.microsoft.com/office/powerpoint/2010/main" val="10416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p:nvPr>
        </p:nvSpPr>
        <p:spPr/>
        <p:txBody>
          <a:bodyPr>
            <a:normAutofit/>
          </a:bodyPr>
          <a:lstStyle/>
          <a:p>
            <a:r>
              <a:rPr lang="nl-NL" dirty="0">
                <a:solidFill>
                  <a:schemeClr val="accent3"/>
                </a:solidFill>
              </a:rPr>
              <a:t>Samenvatting</a:t>
            </a:r>
          </a:p>
        </p:txBody>
      </p:sp>
      <p:sp>
        <p:nvSpPr>
          <p:cNvPr id="4" name="Tekstvak 3">
            <a:extLst>
              <a:ext uri="{FF2B5EF4-FFF2-40B4-BE49-F238E27FC236}">
                <a16:creationId xmlns:a16="http://schemas.microsoft.com/office/drawing/2014/main" id="{E6548DED-8DB0-DB4C-1743-630951275636}"/>
              </a:ext>
            </a:extLst>
          </p:cNvPr>
          <p:cNvSpPr txBox="1"/>
          <p:nvPr/>
        </p:nvSpPr>
        <p:spPr>
          <a:xfrm>
            <a:off x="560972" y="2541079"/>
            <a:ext cx="10980996" cy="3554819"/>
          </a:xfrm>
          <a:prstGeom prst="rect">
            <a:avLst/>
          </a:prstGeom>
          <a:noFill/>
        </p:spPr>
        <p:txBody>
          <a:bodyPr wrap="square">
            <a:spAutoFit/>
          </a:bodyPr>
          <a:lstStyle/>
          <a:p>
            <a:pPr>
              <a:buNone/>
            </a:pPr>
            <a:r>
              <a:rPr lang="nl-NL" sz="1500" b="1" kern="100" dirty="0">
                <a:effectLst/>
                <a:ea typeface="Times New Roman" panose="02020603050405020304" pitchFamily="18" charset="0"/>
                <a:cs typeface="Times New Roman" panose="02020603050405020304" pitchFamily="18" charset="0"/>
              </a:rPr>
              <a:t>Werken met iXBRL, het kan. Samen met partners uit de hele keten bewijzen we het. We doorlopen alle PoC’s.</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1500" kern="100" dirty="0">
                <a:effectLst/>
                <a:ea typeface="Times New Roman" panose="02020603050405020304" pitchFamily="18" charset="0"/>
                <a:cs typeface="Times New Roman" panose="02020603050405020304" pitchFamily="18" charset="0"/>
              </a:rPr>
              <a:t>Alle stappen van de verantwoordingsketen van opstellen, controleren, ondertekenen, verwerken en leveren zijn met dit jaarverslag in een aantal Proof of Concepts (PoC’s) doorlopen door CVO Rotterdam, onderwijsinstelling (1. opstellen en 3. ondertekenen), Taxxor softwareleverancier (1. opstellen), Flynth, accountant (2. controleren), DUO Onderwijsinstellingen en Informatie Producten (4. verwerken) en OCW, Financieel Economische Zaken (5. leveren).</a:t>
            </a:r>
          </a:p>
          <a:p>
            <a:pPr marL="342900" lvl="0" indent="-342900">
              <a:buFont typeface="Symbol" panose="05050102010706020507" pitchFamily="18" charset="2"/>
              <a:buChar char=""/>
            </a:pPr>
            <a:r>
              <a:rPr lang="nl-NL" sz="1500" kern="100" dirty="0">
                <a:effectLst/>
                <a:ea typeface="Times New Roman" panose="02020603050405020304" pitchFamily="18" charset="0"/>
                <a:cs typeface="Times New Roman" panose="02020603050405020304" pitchFamily="18" charset="0"/>
              </a:rPr>
              <a:t>Aan alle randvoorwaarden is nog niet voldaan, waardoor er nog gebruik is gemaakt van bypasses (omwegen).</a:t>
            </a:r>
          </a:p>
          <a:p>
            <a:pPr marL="342900" lvl="0" indent="-342900">
              <a:buFont typeface="Symbol" panose="05050102010706020507" pitchFamily="18" charset="2"/>
              <a:buChar char=""/>
            </a:pPr>
            <a:r>
              <a:rPr lang="nl-NL" sz="1500" kern="100" dirty="0">
                <a:effectLst/>
                <a:ea typeface="Times New Roman" panose="02020603050405020304" pitchFamily="18" charset="0"/>
                <a:cs typeface="Times New Roman" panose="02020603050405020304" pitchFamily="18" charset="0"/>
              </a:rPr>
              <a:t>Oproep: Start op tijd en wacht niet tot het laatste moment!</a:t>
            </a:r>
          </a:p>
          <a:p>
            <a:pPr marL="342900" lvl="0" indent="-342900">
              <a:buFont typeface="Symbol" panose="05050102010706020507" pitchFamily="18" charset="2"/>
              <a:buChar char=""/>
            </a:pPr>
            <a:r>
              <a:rPr lang="nl-NL" sz="1500" kern="100" dirty="0">
                <a:effectLst/>
                <a:ea typeface="Times New Roman" panose="02020603050405020304" pitchFamily="18" charset="0"/>
                <a:cs typeface="Times New Roman" panose="02020603050405020304" pitchFamily="18" charset="0"/>
              </a:rPr>
              <a:t>Uitreiking Innovators-certificaat aan CVO Rotterdam, Graafschap College, Universiteit Twente. </a:t>
            </a:r>
          </a:p>
          <a:p>
            <a:pPr>
              <a:buNone/>
            </a:pPr>
            <a:r>
              <a:rPr lang="nl-NL" sz="1500" kern="100" dirty="0">
                <a:effectLst/>
                <a:ea typeface="Times New Roman" panose="02020603050405020304" pitchFamily="18" charset="0"/>
                <a:cs typeface="Times New Roman" panose="02020603050405020304" pitchFamily="18" charset="0"/>
              </a:rPr>
              <a:t> </a:t>
            </a:r>
          </a:p>
          <a:p>
            <a:pPr>
              <a:buNone/>
            </a:pPr>
            <a:r>
              <a:rPr lang="nl-NL" sz="1500" b="1" kern="100" dirty="0">
                <a:effectLst/>
                <a:ea typeface="Times New Roman" panose="02020603050405020304" pitchFamily="18" charset="0"/>
                <a:cs typeface="Times New Roman" panose="02020603050405020304" pitchFamily="18" charset="0"/>
              </a:rPr>
              <a:t>Update Handreiking Vrijwillige Duurzaamheidsverantwoording</a:t>
            </a:r>
            <a:br>
              <a:rPr lang="nl-NL" sz="1500" kern="100" dirty="0">
                <a:effectLst/>
                <a:ea typeface="Times New Roman" panose="02020603050405020304" pitchFamily="18" charset="0"/>
                <a:cs typeface="Times New Roman" panose="02020603050405020304" pitchFamily="18" charset="0"/>
              </a:rPr>
            </a:br>
            <a:r>
              <a:rPr lang="nl-NL" sz="1500" kern="100" dirty="0">
                <a:effectLst/>
                <a:ea typeface="Times New Roman" panose="02020603050405020304" pitchFamily="18" charset="0"/>
                <a:cs typeface="Times New Roman" panose="02020603050405020304" pitchFamily="18" charset="0"/>
              </a:rPr>
              <a:t>Wie kent deze handreiking en wil hem gaan gebruiken? Op 2 oktober is er een online sessie om mee te praten over de update. Meld </a:t>
            </a:r>
            <a:r>
              <a:rPr lang="nl-NL" sz="1500" kern="100" dirty="0">
                <a:ea typeface="Times New Roman" panose="02020603050405020304" pitchFamily="18" charset="0"/>
                <a:cs typeface="Times New Roman" panose="02020603050405020304" pitchFamily="18" charset="0"/>
              </a:rPr>
              <a:t>u</a:t>
            </a:r>
            <a:r>
              <a:rPr lang="nl-NL" sz="1500" kern="100" dirty="0">
                <a:effectLst/>
                <a:ea typeface="Times New Roman" panose="02020603050405020304" pitchFamily="18" charset="0"/>
                <a:cs typeface="Times New Roman" panose="02020603050405020304" pitchFamily="18" charset="0"/>
              </a:rPr>
              <a:t> aan via het platform! De link vindt u </a:t>
            </a:r>
            <a:r>
              <a:rPr lang="nl-NL" sz="1500" u="sng" kern="100" dirty="0">
                <a:solidFill>
                  <a:srgbClr val="467886"/>
                </a:solidFill>
                <a:effectLst/>
                <a:ea typeface="Times New Roman" panose="02020603050405020304" pitchFamily="18" charset="0"/>
                <a:cs typeface="Times New Roman" panose="02020603050405020304" pitchFamily="18" charset="0"/>
                <a:hlinkClick r:id="rId2"/>
              </a:rPr>
              <a:t>hier</a:t>
            </a:r>
            <a:r>
              <a:rPr lang="nl-NL" sz="1500" kern="100" dirty="0">
                <a:effectLst/>
                <a:ea typeface="Times New Roman" panose="02020603050405020304" pitchFamily="18" charset="0"/>
                <a:cs typeface="Times New Roman" panose="02020603050405020304" pitchFamily="18" charset="0"/>
              </a:rPr>
              <a:t>.</a:t>
            </a:r>
          </a:p>
          <a:p>
            <a:pPr>
              <a:buNone/>
            </a:pPr>
            <a:br>
              <a:rPr lang="nl-NL" sz="1500" b="1" kern="100" dirty="0">
                <a:effectLst/>
                <a:ea typeface="Times New Roman" panose="02020603050405020304" pitchFamily="18" charset="0"/>
                <a:cs typeface="Times New Roman" panose="02020603050405020304" pitchFamily="18" charset="0"/>
              </a:rPr>
            </a:br>
            <a:r>
              <a:rPr lang="nl-NL" sz="1500" b="1" kern="100" dirty="0">
                <a:effectLst/>
                <a:ea typeface="Times New Roman" panose="02020603050405020304" pitchFamily="18" charset="0"/>
                <a:cs typeface="Times New Roman" panose="02020603050405020304" pitchFamily="18" charset="0"/>
              </a:rPr>
              <a:t>Platform Samen Verantwoorden Onderwijs is live met 185+ leden. </a:t>
            </a:r>
            <a:br>
              <a:rPr lang="nl-NL" sz="1500" b="1" kern="100" dirty="0">
                <a:effectLst/>
                <a:ea typeface="Times New Roman" panose="02020603050405020304" pitchFamily="18" charset="0"/>
                <a:cs typeface="Times New Roman" panose="02020603050405020304" pitchFamily="18" charset="0"/>
              </a:rPr>
            </a:br>
            <a:r>
              <a:rPr lang="nl-NL" sz="1500" kern="100" dirty="0">
                <a:effectLst/>
                <a:ea typeface="Times New Roman" panose="02020603050405020304" pitchFamily="18" charset="0"/>
                <a:cs typeface="Times New Roman" panose="02020603050405020304" pitchFamily="18" charset="0"/>
              </a:rPr>
              <a:t>Hier vind u alles over het programma, documenten, netwerk en inspiratie. Verken </a:t>
            </a:r>
            <a:r>
              <a:rPr lang="nl-NL" sz="1500" u="sng" kern="100" dirty="0">
                <a:solidFill>
                  <a:srgbClr val="467886"/>
                </a:solidFill>
                <a:effectLst/>
                <a:ea typeface="Times New Roman" panose="02020603050405020304" pitchFamily="18" charset="0"/>
                <a:cs typeface="Times New Roman" panose="02020603050405020304" pitchFamily="18" charset="0"/>
                <a:hlinkClick r:id="rId3"/>
              </a:rPr>
              <a:t>hier</a:t>
            </a:r>
            <a:r>
              <a:rPr lang="nl-NL" sz="1500" kern="100" dirty="0">
                <a:effectLst/>
                <a:ea typeface="Times New Roman" panose="02020603050405020304" pitchFamily="18" charset="0"/>
                <a:cs typeface="Times New Roman" panose="02020603050405020304" pitchFamily="18" charset="0"/>
              </a:rPr>
              <a:t> het platform, word lid en doe mee!</a:t>
            </a:r>
          </a:p>
        </p:txBody>
      </p:sp>
    </p:spTree>
    <p:extLst>
      <p:ext uri="{BB962C8B-B14F-4D97-AF65-F5344CB8AC3E}">
        <p14:creationId xmlns:p14="http://schemas.microsoft.com/office/powerpoint/2010/main" val="1725321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noProof="0" dirty="0"/>
              <a:t>1. Werkwijze </a:t>
            </a:r>
            <a:r>
              <a:rPr lang="nl-NL" noProof="0" dirty="0">
                <a:solidFill>
                  <a:schemeClr val="accent3"/>
                </a:solidFill>
              </a:rPr>
              <a:t>nieuw</a:t>
            </a:r>
          </a:p>
        </p:txBody>
      </p:sp>
      <p:sp>
        <p:nvSpPr>
          <p:cNvPr id="2" name="Content Placeholder 1">
            <a:extLst>
              <a:ext uri="{FF2B5EF4-FFF2-40B4-BE49-F238E27FC236}">
                <a16:creationId xmlns:a16="http://schemas.microsoft.com/office/drawing/2014/main" id="{A02D553D-E2E4-C839-3FED-64032DF757F4}"/>
              </a:ext>
            </a:extLst>
          </p:cNvPr>
          <p:cNvSpPr>
            <a:spLocks noGrp="1"/>
          </p:cNvSpPr>
          <p:nvPr>
            <p:ph idx="1"/>
          </p:nvPr>
        </p:nvSpPr>
        <p:spPr>
          <a:xfrm>
            <a:off x="5672988" y="1721030"/>
            <a:ext cx="4960272" cy="784654"/>
          </a:xfrm>
        </p:spPr>
        <p:txBody>
          <a:bodyPr/>
          <a:lstStyle/>
          <a:p>
            <a:pPr marL="0" indent="0">
              <a:buNone/>
            </a:pPr>
            <a:r>
              <a:rPr lang="nl-NL" b="1" noProof="0" dirty="0">
                <a:latin typeface="Calibri" panose="020F0502020204030204" pitchFamily="34" charset="0"/>
                <a:ea typeface="Calibri" panose="020F0502020204030204" pitchFamily="34" charset="0"/>
                <a:cs typeface="Calibri" panose="020F0502020204030204" pitchFamily="34" charset="0"/>
              </a:rPr>
              <a:t>Van handwerk naar integratie</a:t>
            </a:r>
          </a:p>
        </p:txBody>
      </p:sp>
      <p:sp>
        <p:nvSpPr>
          <p:cNvPr id="14" name="Rectangle: Rounded Corners 13">
            <a:extLst>
              <a:ext uri="{FF2B5EF4-FFF2-40B4-BE49-F238E27FC236}">
                <a16:creationId xmlns:a16="http://schemas.microsoft.com/office/drawing/2014/main" id="{9D9B807A-98DA-3A96-112C-DA0BDA239847}"/>
              </a:ext>
            </a:extLst>
          </p:cNvPr>
          <p:cNvSpPr/>
          <p:nvPr/>
        </p:nvSpPr>
        <p:spPr>
          <a:xfrm>
            <a:off x="4740151" y="3485768"/>
            <a:ext cx="1057275" cy="5929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rPr>
              <a:t>Taxxor</a:t>
            </a:r>
          </a:p>
        </p:txBody>
      </p:sp>
      <p:sp>
        <p:nvSpPr>
          <p:cNvPr id="18" name="Rectangle: Rounded Corners 17">
            <a:extLst>
              <a:ext uri="{FF2B5EF4-FFF2-40B4-BE49-F238E27FC236}">
                <a16:creationId xmlns:a16="http://schemas.microsoft.com/office/drawing/2014/main" id="{C37AF05D-D7CE-5B22-28C2-E7B225DB6CB3}"/>
              </a:ext>
            </a:extLst>
          </p:cNvPr>
          <p:cNvSpPr/>
          <p:nvPr/>
        </p:nvSpPr>
        <p:spPr>
          <a:xfrm>
            <a:off x="677739" y="3082751"/>
            <a:ext cx="1057275" cy="59293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Opmaak</a:t>
            </a:r>
          </a:p>
        </p:txBody>
      </p:sp>
      <p:sp>
        <p:nvSpPr>
          <p:cNvPr id="20" name="Rectangle: Rounded Corners 19">
            <a:extLst>
              <a:ext uri="{FF2B5EF4-FFF2-40B4-BE49-F238E27FC236}">
                <a16:creationId xmlns:a16="http://schemas.microsoft.com/office/drawing/2014/main" id="{11D29708-A9F5-C997-6040-726980E6D3A1}"/>
              </a:ext>
            </a:extLst>
          </p:cNvPr>
          <p:cNvSpPr/>
          <p:nvPr/>
        </p:nvSpPr>
        <p:spPr>
          <a:xfrm>
            <a:off x="686770" y="3782234"/>
            <a:ext cx="1057275" cy="59293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Cijfers</a:t>
            </a:r>
          </a:p>
        </p:txBody>
      </p:sp>
      <p:sp>
        <p:nvSpPr>
          <p:cNvPr id="22" name="Arrow: Right 21">
            <a:extLst>
              <a:ext uri="{FF2B5EF4-FFF2-40B4-BE49-F238E27FC236}">
                <a16:creationId xmlns:a16="http://schemas.microsoft.com/office/drawing/2014/main" id="{94C810EC-6F4E-2FDC-AE71-0D05A5B3DAC0}"/>
              </a:ext>
            </a:extLst>
          </p:cNvPr>
          <p:cNvSpPr/>
          <p:nvPr/>
        </p:nvSpPr>
        <p:spPr>
          <a:xfrm>
            <a:off x="2501614" y="3525376"/>
            <a:ext cx="1496615" cy="53578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Systeem</a:t>
            </a:r>
          </a:p>
        </p:txBody>
      </p:sp>
      <p:sp>
        <p:nvSpPr>
          <p:cNvPr id="23" name="Arrow: Curved Up 22">
            <a:extLst>
              <a:ext uri="{FF2B5EF4-FFF2-40B4-BE49-F238E27FC236}">
                <a16:creationId xmlns:a16="http://schemas.microsoft.com/office/drawing/2014/main" id="{D14B08B5-8349-50D3-39CC-E420468ACBAC}"/>
              </a:ext>
            </a:extLst>
          </p:cNvPr>
          <p:cNvSpPr/>
          <p:nvPr/>
        </p:nvSpPr>
        <p:spPr>
          <a:xfrm flipH="1">
            <a:off x="4700753" y="4213469"/>
            <a:ext cx="1136069" cy="695569"/>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1BE2981-071E-2BF3-FFAF-5FDAB37D4259}"/>
              </a:ext>
            </a:extLst>
          </p:cNvPr>
          <p:cNvSpPr txBox="1"/>
          <p:nvPr/>
        </p:nvSpPr>
        <p:spPr>
          <a:xfrm>
            <a:off x="4553695" y="5137640"/>
            <a:ext cx="15909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Tekst, </a:t>
            </a:r>
            <a:r>
              <a:rPr kumimoji="0" lang="nl-NL" sz="1800" b="0" i="0" u="none" strike="noStrike" kern="1200" cap="none" spc="0" normalizeH="0" baseline="0" noProof="0" dirty="0" err="1">
                <a:ln>
                  <a:noFill/>
                </a:ln>
                <a:solidFill>
                  <a:srgbClr val="000000"/>
                </a:solidFill>
                <a:effectLst/>
                <a:uLnTx/>
                <a:uFillTx/>
                <a:latin typeface="Calibri" panose="020F0502020204030204"/>
                <a:ea typeface="+mn-ea"/>
                <a:cs typeface="+mn-cs"/>
              </a:rPr>
              <a:t>mapping</a:t>
            </a: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Rectangle: Folded Corner 24">
            <a:extLst>
              <a:ext uri="{FF2B5EF4-FFF2-40B4-BE49-F238E27FC236}">
                <a16:creationId xmlns:a16="http://schemas.microsoft.com/office/drawing/2014/main" id="{F08B50D4-9389-AC3D-354E-C6AA26C308C7}"/>
              </a:ext>
            </a:extLst>
          </p:cNvPr>
          <p:cNvSpPr/>
          <p:nvPr/>
        </p:nvSpPr>
        <p:spPr>
          <a:xfrm>
            <a:off x="9135119" y="3259969"/>
            <a:ext cx="811212" cy="1128712"/>
          </a:xfrm>
          <a:prstGeom prst="foldedCorne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Folded Corner 25">
            <a:extLst>
              <a:ext uri="{FF2B5EF4-FFF2-40B4-BE49-F238E27FC236}">
                <a16:creationId xmlns:a16="http://schemas.microsoft.com/office/drawing/2014/main" id="{3F191047-1F02-912F-7A92-5E27C85E9241}"/>
              </a:ext>
            </a:extLst>
          </p:cNvPr>
          <p:cNvSpPr/>
          <p:nvPr/>
        </p:nvSpPr>
        <p:spPr>
          <a:xfrm>
            <a:off x="8972356" y="3447083"/>
            <a:ext cx="811212" cy="1128712"/>
          </a:xfrm>
          <a:prstGeom prst="foldedCorne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rPr>
              <a:t>Rapport (</a:t>
            </a:r>
            <a:r>
              <a:rPr kumimoji="0" lang="nl-NL" sz="1400" b="0" i="0" u="none" strike="noStrike" kern="1200" cap="none" spc="0" normalizeH="0" baseline="0" noProof="0" dirty="0" err="1">
                <a:ln>
                  <a:noFill/>
                </a:ln>
                <a:solidFill>
                  <a:srgbClr val="FFFFFF"/>
                </a:solidFill>
                <a:effectLst/>
                <a:uLnTx/>
                <a:uFillTx/>
                <a:latin typeface="Calibri" panose="020F0502020204030204"/>
                <a:ea typeface="+mn-ea"/>
                <a:cs typeface="+mn-cs"/>
              </a:rPr>
              <a:t>Inline</a:t>
            </a:r>
            <a:r>
              <a:rPr kumimoji="0" lang="nl-NL" sz="1400" b="0" i="0" u="none" strike="noStrike" kern="1200" cap="none" spc="0" normalizeH="0" baseline="0" noProof="0" dirty="0">
                <a:ln>
                  <a:noFill/>
                </a:ln>
                <a:solidFill>
                  <a:srgbClr val="FFFFFF"/>
                </a:solidFill>
                <a:effectLst/>
                <a:uLnTx/>
                <a:uFillTx/>
                <a:latin typeface="Calibri" panose="020F0502020204030204"/>
                <a:ea typeface="+mn-ea"/>
                <a:cs typeface="+mn-cs"/>
              </a:rPr>
              <a:t> XBRL)</a:t>
            </a:r>
          </a:p>
        </p:txBody>
      </p:sp>
      <p:sp>
        <p:nvSpPr>
          <p:cNvPr id="27" name="TextBox 26">
            <a:extLst>
              <a:ext uri="{FF2B5EF4-FFF2-40B4-BE49-F238E27FC236}">
                <a16:creationId xmlns:a16="http://schemas.microsoft.com/office/drawing/2014/main" id="{459D3042-3423-63BD-7DC0-35D74BDF3E75}"/>
              </a:ext>
            </a:extLst>
          </p:cNvPr>
          <p:cNvSpPr txBox="1"/>
          <p:nvPr/>
        </p:nvSpPr>
        <p:spPr>
          <a:xfrm>
            <a:off x="10186654" y="3237446"/>
            <a:ext cx="705642"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Web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00000"/>
                </a:solidFill>
                <a:effectLst/>
                <a:uLnTx/>
                <a:uFillTx/>
                <a:latin typeface="Calibri" panose="020F0502020204030204"/>
                <a:ea typeface="+mn-ea"/>
                <a:cs typeface="+mn-cs"/>
              </a:rPr>
              <a:t>iXBRL</a:t>
            </a: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XBRL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etc.</a:t>
            </a:r>
          </a:p>
        </p:txBody>
      </p:sp>
      <p:sp>
        <p:nvSpPr>
          <p:cNvPr id="28" name="Arrow: Right 27">
            <a:extLst>
              <a:ext uri="{FF2B5EF4-FFF2-40B4-BE49-F238E27FC236}">
                <a16:creationId xmlns:a16="http://schemas.microsoft.com/office/drawing/2014/main" id="{1185E055-B189-E124-4C6F-E59B278D8ADF}"/>
              </a:ext>
            </a:extLst>
          </p:cNvPr>
          <p:cNvSpPr/>
          <p:nvPr/>
        </p:nvSpPr>
        <p:spPr>
          <a:xfrm>
            <a:off x="6688654" y="3514343"/>
            <a:ext cx="1496615" cy="53578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Explosion: 14 Points 14">
            <a:extLst>
              <a:ext uri="{FF2B5EF4-FFF2-40B4-BE49-F238E27FC236}">
                <a16:creationId xmlns:a16="http://schemas.microsoft.com/office/drawing/2014/main" id="{82C81980-ED52-571B-BE6C-6A6423CA0297}"/>
              </a:ext>
            </a:extLst>
          </p:cNvPr>
          <p:cNvSpPr/>
          <p:nvPr/>
        </p:nvSpPr>
        <p:spPr>
          <a:xfrm>
            <a:off x="545881" y="4002995"/>
            <a:ext cx="2337291" cy="1640153"/>
          </a:xfrm>
          <a:prstGeom prst="irregularSeal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RGS</a:t>
            </a:r>
          </a:p>
        </p:txBody>
      </p:sp>
      <p:sp>
        <p:nvSpPr>
          <p:cNvPr id="16" name="Multiplication Sign 15">
            <a:extLst>
              <a:ext uri="{FF2B5EF4-FFF2-40B4-BE49-F238E27FC236}">
                <a16:creationId xmlns:a16="http://schemas.microsoft.com/office/drawing/2014/main" id="{BED77F31-A65C-774B-A4A9-729840A76DEA}"/>
              </a:ext>
            </a:extLst>
          </p:cNvPr>
          <p:cNvSpPr/>
          <p:nvPr/>
        </p:nvSpPr>
        <p:spPr>
          <a:xfrm>
            <a:off x="5086251" y="4701458"/>
            <a:ext cx="1173473" cy="1241696"/>
          </a:xfrm>
          <a:prstGeom prst="mathMultiply">
            <a:avLst>
              <a:gd name="adj1" fmla="val 70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24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noProof="0" dirty="0"/>
              <a:t>1. Werkwijze </a:t>
            </a:r>
            <a:r>
              <a:rPr lang="nl-NL" noProof="0" dirty="0">
                <a:solidFill>
                  <a:schemeClr val="accent3"/>
                </a:solidFill>
              </a:rPr>
              <a:t>nieuw</a:t>
            </a:r>
          </a:p>
        </p:txBody>
      </p:sp>
      <p:sp>
        <p:nvSpPr>
          <p:cNvPr id="2" name="Content Placeholder 1">
            <a:extLst>
              <a:ext uri="{FF2B5EF4-FFF2-40B4-BE49-F238E27FC236}">
                <a16:creationId xmlns:a16="http://schemas.microsoft.com/office/drawing/2014/main" id="{A02D553D-E2E4-C839-3FED-64032DF757F4}"/>
              </a:ext>
            </a:extLst>
          </p:cNvPr>
          <p:cNvSpPr>
            <a:spLocks noGrp="1"/>
          </p:cNvSpPr>
          <p:nvPr>
            <p:ph idx="1"/>
          </p:nvPr>
        </p:nvSpPr>
        <p:spPr>
          <a:xfrm>
            <a:off x="518984" y="2712211"/>
            <a:ext cx="11145794" cy="1637368"/>
          </a:xfrm>
        </p:spPr>
        <p:txBody>
          <a:bodyPr>
            <a:normAutofit/>
          </a:bodyPr>
          <a:lstStyle/>
          <a:p>
            <a:pPr marL="0" indent="0">
              <a:buNone/>
            </a:pPr>
            <a:r>
              <a:rPr lang="nl-NL" sz="1800" noProof="0" dirty="0">
                <a:latin typeface="Calibri" panose="020F0502020204030204" pitchFamily="34" charset="0"/>
                <a:ea typeface="Calibri" panose="020F0502020204030204" pitchFamily="34" charset="0"/>
                <a:cs typeface="Calibri" panose="020F0502020204030204" pitchFamily="34" charset="0"/>
              </a:rPr>
              <a:t>Aanpak Taxxor, dankzij gestructureerde data</a:t>
            </a:r>
          </a:p>
          <a:p>
            <a:pPr lvl="1"/>
            <a:r>
              <a:rPr lang="nl-NL" sz="1800" noProof="0" dirty="0">
                <a:latin typeface="Calibri" panose="020F0502020204030204" pitchFamily="34" charset="0"/>
                <a:ea typeface="Calibri" panose="020F0502020204030204" pitchFamily="34" charset="0"/>
                <a:cs typeface="Calibri" panose="020F0502020204030204" pitchFamily="34" charset="0"/>
              </a:rPr>
              <a:t>Voldoen aan verplichte rapportage + formaat (</a:t>
            </a:r>
            <a:r>
              <a:rPr lang="nl-NL" sz="1800" i="1" noProof="0" dirty="0">
                <a:latin typeface="Calibri" panose="020F0502020204030204" pitchFamily="34" charset="0"/>
                <a:ea typeface="Calibri" panose="020F0502020204030204" pitchFamily="34" charset="0"/>
                <a:cs typeface="Calibri" panose="020F0502020204030204" pitchFamily="34" charset="0"/>
              </a:rPr>
              <a:t>comply</a:t>
            </a:r>
            <a:r>
              <a:rPr lang="nl-NL" sz="1800" noProof="0" dirty="0">
                <a:latin typeface="Calibri" panose="020F0502020204030204" pitchFamily="34" charset="0"/>
                <a:ea typeface="Calibri" panose="020F0502020204030204" pitchFamily="34" charset="0"/>
                <a:cs typeface="Calibri" panose="020F0502020204030204" pitchFamily="34" charset="0"/>
              </a:rPr>
              <a:t>)</a:t>
            </a:r>
          </a:p>
          <a:p>
            <a:pPr lvl="1"/>
            <a:r>
              <a:rPr lang="nl-NL" sz="1800" noProof="0" dirty="0">
                <a:latin typeface="Calibri" panose="020F0502020204030204" pitchFamily="34" charset="0"/>
                <a:ea typeface="Calibri" panose="020F0502020204030204" pitchFamily="34" charset="0"/>
                <a:cs typeface="Calibri" panose="020F0502020204030204" pitchFamily="34" charset="0"/>
              </a:rPr>
              <a:t>Beheersing over proces (</a:t>
            </a:r>
            <a:r>
              <a:rPr lang="nl-NL" sz="1800" i="1" noProof="0" dirty="0">
                <a:latin typeface="Calibri" panose="020F0502020204030204" pitchFamily="34" charset="0"/>
                <a:ea typeface="Calibri" panose="020F0502020204030204" pitchFamily="34" charset="0"/>
                <a:cs typeface="Calibri" panose="020F0502020204030204" pitchFamily="34" charset="0"/>
              </a:rPr>
              <a:t>control</a:t>
            </a:r>
            <a:r>
              <a:rPr lang="nl-NL" sz="1800" noProof="0" dirty="0">
                <a:latin typeface="Calibri" panose="020F0502020204030204" pitchFamily="34" charset="0"/>
                <a:ea typeface="Calibri" panose="020F0502020204030204" pitchFamily="34" charset="0"/>
                <a:cs typeface="Calibri" panose="020F0502020204030204" pitchFamily="34" charset="0"/>
              </a:rPr>
              <a:t>)</a:t>
            </a:r>
          </a:p>
          <a:p>
            <a:pPr lvl="1"/>
            <a:r>
              <a:rPr lang="nl-NL" sz="1800" noProof="0" dirty="0">
                <a:latin typeface="Calibri" panose="020F0502020204030204" pitchFamily="34" charset="0"/>
                <a:ea typeface="Calibri" panose="020F0502020204030204" pitchFamily="34" charset="0"/>
                <a:cs typeface="Calibri" panose="020F0502020204030204" pitchFamily="34" charset="0"/>
              </a:rPr>
              <a:t>Proces efficiënter inrichten (</a:t>
            </a:r>
            <a:r>
              <a:rPr lang="nl-NL" sz="1800" i="1" noProof="0" dirty="0">
                <a:latin typeface="Calibri" panose="020F0502020204030204" pitchFamily="34" charset="0"/>
                <a:ea typeface="Calibri" panose="020F0502020204030204" pitchFamily="34" charset="0"/>
                <a:cs typeface="Calibri" panose="020F0502020204030204" pitchFamily="34" charset="0"/>
              </a:rPr>
              <a:t>consolidate</a:t>
            </a:r>
            <a:r>
              <a:rPr lang="nl-NL" sz="1800" noProof="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4405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dirty="0"/>
              <a:t>1. Aandachtspunten</a:t>
            </a:r>
          </a:p>
        </p:txBody>
      </p:sp>
      <p:sp>
        <p:nvSpPr>
          <p:cNvPr id="4" name="Tekstvak 3">
            <a:extLst>
              <a:ext uri="{FF2B5EF4-FFF2-40B4-BE49-F238E27FC236}">
                <a16:creationId xmlns:a16="http://schemas.microsoft.com/office/drawing/2014/main" id="{EB4CD910-E8B9-13E1-7953-FC92770FF8E1}"/>
              </a:ext>
            </a:extLst>
          </p:cNvPr>
          <p:cNvSpPr txBox="1"/>
          <p:nvPr/>
        </p:nvSpPr>
        <p:spPr>
          <a:xfrm>
            <a:off x="518984" y="2508422"/>
            <a:ext cx="7085465" cy="3139321"/>
          </a:xfrm>
          <a:prstGeom prst="rect">
            <a:avLst/>
          </a:prstGeom>
          <a:noFill/>
        </p:spPr>
        <p:txBody>
          <a:bodyPr wrap="square">
            <a:spAutoFit/>
          </a:bodyPr>
          <a:lstStyle/>
          <a:p>
            <a:pPr marL="285750" indent="-285750">
              <a:buFont typeface="Arial" panose="020B0604020202020204" pitchFamily="34" charset="0"/>
              <a:buChar char="•"/>
            </a:pPr>
            <a:r>
              <a:rPr lang="nl-NL" dirty="0"/>
              <a:t>Digitale werkwijze binnen bestuur</a:t>
            </a:r>
          </a:p>
          <a:p>
            <a:pPr marL="742950" lvl="1" indent="-285750">
              <a:buFont typeface="Arial" panose="020B0604020202020204" pitchFamily="34" charset="0"/>
              <a:buChar char="•"/>
            </a:pPr>
            <a:r>
              <a:rPr lang="nl-NL" dirty="0"/>
              <a:t>Bestuur bepaalt in welke mate processen volledig digitaal verlopen</a:t>
            </a:r>
            <a:br>
              <a:rPr lang="nl-NL" dirty="0"/>
            </a:br>
            <a:endParaRPr lang="nl-NL" dirty="0"/>
          </a:p>
          <a:p>
            <a:pPr marL="285750" indent="-285750">
              <a:buFont typeface="Arial" panose="020B0604020202020204" pitchFamily="34" charset="0"/>
              <a:buChar char="•"/>
            </a:pPr>
            <a:r>
              <a:rPr lang="nl-NL" dirty="0"/>
              <a:t>XBRL-inrichting</a:t>
            </a:r>
          </a:p>
          <a:p>
            <a:pPr marL="742950" lvl="1" indent="-285750">
              <a:buFont typeface="Arial" panose="020B0604020202020204" pitchFamily="34" charset="0"/>
              <a:buChar char="•"/>
            </a:pPr>
            <a:r>
              <a:rPr lang="nl-NL" dirty="0"/>
              <a:t>Technisch mogelijk vanuit systeem</a:t>
            </a:r>
          </a:p>
          <a:p>
            <a:pPr marL="742950" lvl="1" indent="-285750">
              <a:buFont typeface="Arial" panose="020B0604020202020204" pitchFamily="34" charset="0"/>
              <a:buChar char="•"/>
            </a:pPr>
            <a:r>
              <a:rPr lang="nl-NL" dirty="0"/>
              <a:t>Functioneel (getagged) niet in te lezen in portal &gt; voorkomt handmatig inkloppen</a:t>
            </a:r>
            <a:br>
              <a:rPr lang="nl-NL" dirty="0"/>
            </a:br>
            <a:endParaRPr lang="nl-NL" dirty="0"/>
          </a:p>
          <a:p>
            <a:pPr marL="285750" indent="-285750">
              <a:buFont typeface="Arial" panose="020B0604020202020204" pitchFamily="34" charset="0"/>
              <a:buChar char="•"/>
            </a:pPr>
            <a:r>
              <a:rPr lang="nl-NL" dirty="0"/>
              <a:t>Dataconsistentie</a:t>
            </a:r>
          </a:p>
          <a:p>
            <a:pPr marL="742950" lvl="1" indent="-285750">
              <a:buFont typeface="Arial" panose="020B0604020202020204" pitchFamily="34" charset="0"/>
              <a:buChar char="•"/>
            </a:pPr>
            <a:r>
              <a:rPr lang="nl-NL" dirty="0"/>
              <a:t>Gegevens afgestemd en kloppend gemaakt tussen Taxxor en CVO</a:t>
            </a:r>
          </a:p>
        </p:txBody>
      </p:sp>
      <p:pic>
        <p:nvPicPr>
          <p:cNvPr id="2" name="Afbeelding 1">
            <a:extLst>
              <a:ext uri="{FF2B5EF4-FFF2-40B4-BE49-F238E27FC236}">
                <a16:creationId xmlns:a16="http://schemas.microsoft.com/office/drawing/2014/main" id="{22E42EA2-7B4B-5689-1951-FBEC1533DEC4}"/>
              </a:ext>
            </a:extLst>
          </p:cNvPr>
          <p:cNvPicPr>
            <a:picLocks noChangeAspect="1"/>
          </p:cNvPicPr>
          <p:nvPr/>
        </p:nvPicPr>
        <p:blipFill>
          <a:blip r:embed="rId3"/>
          <a:stretch>
            <a:fillRect/>
          </a:stretch>
        </p:blipFill>
        <p:spPr>
          <a:xfrm>
            <a:off x="8291185" y="2930953"/>
            <a:ext cx="3373593" cy="2060923"/>
          </a:xfrm>
          <a:prstGeom prst="rect">
            <a:avLst/>
          </a:prstGeom>
        </p:spPr>
      </p:pic>
    </p:spTree>
    <p:extLst>
      <p:ext uri="{BB962C8B-B14F-4D97-AF65-F5344CB8AC3E}">
        <p14:creationId xmlns:p14="http://schemas.microsoft.com/office/powerpoint/2010/main" val="3799954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lstStyle/>
          <a:p>
            <a:r>
              <a:rPr lang="nl-NL" dirty="0"/>
              <a:t>1. Toekomstplannen</a:t>
            </a:r>
          </a:p>
        </p:txBody>
      </p:sp>
      <p:pic>
        <p:nvPicPr>
          <p:cNvPr id="8" name="Afbeelding 7">
            <a:hlinkClick r:id="rId3"/>
            <a:extLst>
              <a:ext uri="{FF2B5EF4-FFF2-40B4-BE49-F238E27FC236}">
                <a16:creationId xmlns:a16="http://schemas.microsoft.com/office/drawing/2014/main" id="{9CB5AF7A-384E-C97C-9085-99DFC5200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441" y="2719845"/>
            <a:ext cx="4725594" cy="2824276"/>
          </a:xfrm>
          <a:prstGeom prst="rect">
            <a:avLst/>
          </a:prstGeom>
          <a:ln>
            <a:solidFill>
              <a:schemeClr val="accent1"/>
            </a:solidFill>
          </a:ln>
        </p:spPr>
      </p:pic>
    </p:spTree>
    <p:extLst>
      <p:ext uri="{BB962C8B-B14F-4D97-AF65-F5344CB8AC3E}">
        <p14:creationId xmlns:p14="http://schemas.microsoft.com/office/powerpoint/2010/main" val="1565904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F9F1E40D-6532-FE5C-A32C-2F083013361D}"/>
              </a:ext>
            </a:extLst>
          </p:cNvPr>
          <p:cNvSpPr txBox="1">
            <a:spLocks/>
          </p:cNvSpPr>
          <p:nvPr/>
        </p:nvSpPr>
        <p:spPr>
          <a:xfrm>
            <a:off x="570375" y="1383956"/>
            <a:ext cx="11145794" cy="11244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2. Controleren</a:t>
            </a:r>
          </a:p>
        </p:txBody>
      </p:sp>
      <p:sp>
        <p:nvSpPr>
          <p:cNvPr id="3" name="Tekstvak 2">
            <a:extLst>
              <a:ext uri="{FF2B5EF4-FFF2-40B4-BE49-F238E27FC236}">
                <a16:creationId xmlns:a16="http://schemas.microsoft.com/office/drawing/2014/main" id="{DE02FEC9-ADD8-8718-7D70-15AF9192543A}"/>
              </a:ext>
            </a:extLst>
          </p:cNvPr>
          <p:cNvSpPr txBox="1"/>
          <p:nvPr/>
        </p:nvSpPr>
        <p:spPr>
          <a:xfrm>
            <a:off x="490558" y="6442222"/>
            <a:ext cx="2439237" cy="261610"/>
          </a:xfrm>
          <a:prstGeom prst="rect">
            <a:avLst/>
          </a:prstGeom>
          <a:noFill/>
        </p:spPr>
        <p:txBody>
          <a:bodyPr wrap="square">
            <a:spAutoFit/>
          </a:bodyPr>
          <a:lstStyle/>
          <a:p>
            <a:r>
              <a:rPr lang="nl-NL" sz="1100" dirty="0"/>
              <a:t>Jarry van Sabben, accountant Flynth</a:t>
            </a:r>
          </a:p>
        </p:txBody>
      </p:sp>
      <p:pic>
        <p:nvPicPr>
          <p:cNvPr id="4" name="Afbeelding 3">
            <a:extLst>
              <a:ext uri="{FF2B5EF4-FFF2-40B4-BE49-F238E27FC236}">
                <a16:creationId xmlns:a16="http://schemas.microsoft.com/office/drawing/2014/main" id="{67750F25-88F1-3B53-BF62-8CA042712B89}"/>
              </a:ext>
            </a:extLst>
          </p:cNvPr>
          <p:cNvPicPr>
            <a:picLocks noChangeAspect="1"/>
          </p:cNvPicPr>
          <p:nvPr/>
        </p:nvPicPr>
        <p:blipFill>
          <a:blip r:embed="rId3"/>
          <a:stretch>
            <a:fillRect/>
          </a:stretch>
        </p:blipFill>
        <p:spPr>
          <a:xfrm>
            <a:off x="3395615" y="1790764"/>
            <a:ext cx="4766199" cy="4378534"/>
          </a:xfrm>
          <a:prstGeom prst="rect">
            <a:avLst/>
          </a:prstGeom>
        </p:spPr>
      </p:pic>
      <p:pic>
        <p:nvPicPr>
          <p:cNvPr id="5" name="Afbeelding 4">
            <a:extLst>
              <a:ext uri="{FF2B5EF4-FFF2-40B4-BE49-F238E27FC236}">
                <a16:creationId xmlns:a16="http://schemas.microsoft.com/office/drawing/2014/main" id="{4F8ECDC5-0B9F-9E0A-B6AE-DC9D632B2DBB}"/>
              </a:ext>
            </a:extLst>
          </p:cNvPr>
          <p:cNvPicPr>
            <a:picLocks noChangeAspect="1"/>
          </p:cNvPicPr>
          <p:nvPr/>
        </p:nvPicPr>
        <p:blipFill>
          <a:blip r:embed="rId4"/>
          <a:stretch>
            <a:fillRect/>
          </a:stretch>
        </p:blipFill>
        <p:spPr>
          <a:xfrm>
            <a:off x="5865174" y="3453014"/>
            <a:ext cx="1801478" cy="1907623"/>
          </a:xfrm>
          <a:prstGeom prst="rect">
            <a:avLst/>
          </a:prstGeom>
        </p:spPr>
      </p:pic>
      <p:pic>
        <p:nvPicPr>
          <p:cNvPr id="7" name="Afbeelding 6">
            <a:extLst>
              <a:ext uri="{FF2B5EF4-FFF2-40B4-BE49-F238E27FC236}">
                <a16:creationId xmlns:a16="http://schemas.microsoft.com/office/drawing/2014/main" id="{91D25C76-8C2A-19C7-05DC-4EB1A5B97E95}"/>
              </a:ext>
            </a:extLst>
          </p:cNvPr>
          <p:cNvPicPr>
            <a:picLocks noChangeAspect="1"/>
          </p:cNvPicPr>
          <p:nvPr/>
        </p:nvPicPr>
        <p:blipFill>
          <a:blip r:embed="rId5"/>
          <a:stretch>
            <a:fillRect/>
          </a:stretch>
        </p:blipFill>
        <p:spPr>
          <a:xfrm>
            <a:off x="5935629" y="2280786"/>
            <a:ext cx="1646241" cy="1893387"/>
          </a:xfrm>
          <a:prstGeom prst="rect">
            <a:avLst/>
          </a:prstGeom>
        </p:spPr>
      </p:pic>
      <p:pic>
        <p:nvPicPr>
          <p:cNvPr id="11" name="Afbeelding 10">
            <a:extLst>
              <a:ext uri="{FF2B5EF4-FFF2-40B4-BE49-F238E27FC236}">
                <a16:creationId xmlns:a16="http://schemas.microsoft.com/office/drawing/2014/main" id="{C9B25F6C-370F-BC5E-7280-A40DB5C3AB89}"/>
              </a:ext>
            </a:extLst>
          </p:cNvPr>
          <p:cNvPicPr>
            <a:picLocks noChangeAspect="1"/>
          </p:cNvPicPr>
          <p:nvPr/>
        </p:nvPicPr>
        <p:blipFill>
          <a:blip r:embed="rId6"/>
          <a:stretch>
            <a:fillRect/>
          </a:stretch>
        </p:blipFill>
        <p:spPr>
          <a:xfrm>
            <a:off x="7798993" y="2280786"/>
            <a:ext cx="725645" cy="633502"/>
          </a:xfrm>
          <a:prstGeom prst="rect">
            <a:avLst/>
          </a:prstGeom>
        </p:spPr>
      </p:pic>
      <p:pic>
        <p:nvPicPr>
          <p:cNvPr id="12" name="Afbeelding 11">
            <a:extLst>
              <a:ext uri="{FF2B5EF4-FFF2-40B4-BE49-F238E27FC236}">
                <a16:creationId xmlns:a16="http://schemas.microsoft.com/office/drawing/2014/main" id="{20DB7E9A-A299-9599-09DA-06EDE7F291B0}"/>
              </a:ext>
            </a:extLst>
          </p:cNvPr>
          <p:cNvPicPr>
            <a:picLocks noChangeAspect="1"/>
          </p:cNvPicPr>
          <p:nvPr/>
        </p:nvPicPr>
        <p:blipFill>
          <a:blip r:embed="rId7"/>
          <a:stretch>
            <a:fillRect/>
          </a:stretch>
        </p:blipFill>
        <p:spPr>
          <a:xfrm>
            <a:off x="7145551" y="1491771"/>
            <a:ext cx="642612" cy="701123"/>
          </a:xfrm>
          <a:prstGeom prst="rect">
            <a:avLst/>
          </a:prstGeom>
        </p:spPr>
      </p:pic>
      <p:pic>
        <p:nvPicPr>
          <p:cNvPr id="13" name="Afbeelding 12">
            <a:extLst>
              <a:ext uri="{FF2B5EF4-FFF2-40B4-BE49-F238E27FC236}">
                <a16:creationId xmlns:a16="http://schemas.microsoft.com/office/drawing/2014/main" id="{6B8F653A-2CB6-998C-35E6-E08A0B20825A}"/>
              </a:ext>
            </a:extLst>
          </p:cNvPr>
          <p:cNvPicPr>
            <a:picLocks noChangeAspect="1"/>
          </p:cNvPicPr>
          <p:nvPr/>
        </p:nvPicPr>
        <p:blipFill>
          <a:blip r:embed="rId8"/>
          <a:stretch>
            <a:fillRect/>
          </a:stretch>
        </p:blipFill>
        <p:spPr>
          <a:xfrm>
            <a:off x="8023806" y="4474535"/>
            <a:ext cx="772578" cy="633502"/>
          </a:xfrm>
          <a:prstGeom prst="rect">
            <a:avLst/>
          </a:prstGeom>
        </p:spPr>
      </p:pic>
    </p:spTree>
    <p:extLst>
      <p:ext uri="{BB962C8B-B14F-4D97-AF65-F5344CB8AC3E}">
        <p14:creationId xmlns:p14="http://schemas.microsoft.com/office/powerpoint/2010/main" val="687810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2. Verbinding en aanbeveling</a:t>
            </a:r>
          </a:p>
        </p:txBody>
      </p:sp>
      <p:sp>
        <p:nvSpPr>
          <p:cNvPr id="3" name="Tekstvak 2">
            <a:extLst>
              <a:ext uri="{FF2B5EF4-FFF2-40B4-BE49-F238E27FC236}">
                <a16:creationId xmlns:a16="http://schemas.microsoft.com/office/drawing/2014/main" id="{F0BC6E27-3F33-E510-F8EF-D8ABC2E60DA0}"/>
              </a:ext>
            </a:extLst>
          </p:cNvPr>
          <p:cNvSpPr txBox="1"/>
          <p:nvPr/>
        </p:nvSpPr>
        <p:spPr>
          <a:xfrm>
            <a:off x="527222" y="2505670"/>
            <a:ext cx="8222955" cy="1200329"/>
          </a:xfrm>
          <a:prstGeom prst="rect">
            <a:avLst/>
          </a:prstGeom>
          <a:noFill/>
        </p:spPr>
        <p:txBody>
          <a:bodyPr wrap="square">
            <a:spAutoFit/>
          </a:bodyPr>
          <a:lstStyle/>
          <a:p>
            <a:pPr>
              <a:buFont typeface="Arial" panose="020B0604020202020204" pitchFamily="34" charset="0"/>
              <a:buChar char="•"/>
            </a:pPr>
            <a:r>
              <a:rPr lang="nl-NL" dirty="0"/>
              <a:t> Mooie verbinding tussen afdelingen van CVO zichtbaar</a:t>
            </a:r>
          </a:p>
          <a:p>
            <a:pPr>
              <a:buFont typeface="Arial" panose="020B0604020202020204" pitchFamily="34" charset="0"/>
              <a:buChar char="•"/>
            </a:pPr>
            <a:r>
              <a:rPr lang="nl-NL" dirty="0"/>
              <a:t> Begrip voor verschillende inzichten en zienswijzen groeide tijdens het proces</a:t>
            </a:r>
          </a:p>
          <a:p>
            <a:endParaRPr lang="nl-NL" dirty="0"/>
          </a:p>
          <a:p>
            <a:r>
              <a:rPr lang="nl-NL" b="1" dirty="0"/>
              <a:t>Aanbeveling: start dit proces ook binnen andere teams/organisaties!</a:t>
            </a:r>
          </a:p>
        </p:txBody>
      </p:sp>
    </p:spTree>
    <p:extLst>
      <p:ext uri="{BB962C8B-B14F-4D97-AF65-F5344CB8AC3E}">
        <p14:creationId xmlns:p14="http://schemas.microsoft.com/office/powerpoint/2010/main" val="88174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2. Hoe werkt het</a:t>
            </a:r>
          </a:p>
        </p:txBody>
      </p:sp>
      <p:sp>
        <p:nvSpPr>
          <p:cNvPr id="3" name="Tekstvak 2">
            <a:extLst>
              <a:ext uri="{FF2B5EF4-FFF2-40B4-BE49-F238E27FC236}">
                <a16:creationId xmlns:a16="http://schemas.microsoft.com/office/drawing/2014/main" id="{F0BC6E27-3F33-E510-F8EF-D8ABC2E60DA0}"/>
              </a:ext>
            </a:extLst>
          </p:cNvPr>
          <p:cNvSpPr txBox="1"/>
          <p:nvPr/>
        </p:nvSpPr>
        <p:spPr>
          <a:xfrm>
            <a:off x="518984" y="2508422"/>
            <a:ext cx="8222955" cy="2585323"/>
          </a:xfrm>
          <a:prstGeom prst="rect">
            <a:avLst/>
          </a:prstGeom>
          <a:noFill/>
        </p:spPr>
        <p:txBody>
          <a:bodyPr wrap="square">
            <a:spAutoFit/>
          </a:bodyPr>
          <a:lstStyle/>
          <a:p>
            <a:pPr>
              <a:buFont typeface="Arial" panose="020B0604020202020204" pitchFamily="34" charset="0"/>
              <a:buChar char="•"/>
            </a:pPr>
            <a:r>
              <a:rPr lang="nl-NL" dirty="0"/>
              <a:t> Goed overleg met CVO en Taxxor bij totstandkoming jaarrekening iXBRL</a:t>
            </a:r>
          </a:p>
          <a:p>
            <a:pPr>
              <a:buFont typeface="Arial" panose="020B0604020202020204" pitchFamily="34" charset="0"/>
              <a:buChar char="•"/>
            </a:pPr>
            <a:r>
              <a:rPr lang="nl-NL" dirty="0"/>
              <a:t> Ontvangst jaarverslag in PDF (Taxxor-applicatie) &gt; leesbare vorm van iXBRL</a:t>
            </a:r>
          </a:p>
          <a:p>
            <a:pPr>
              <a:buFont typeface="Arial" panose="020B0604020202020204" pitchFamily="34" charset="0"/>
              <a:buChar char="•"/>
            </a:pPr>
            <a:r>
              <a:rPr lang="nl-NL" dirty="0"/>
              <a:t> PDF gebruikt als basis voor controle:</a:t>
            </a:r>
          </a:p>
          <a:p>
            <a:pPr marL="742950" lvl="1" indent="-285750">
              <a:buFont typeface="Arial" panose="020B0604020202020204" pitchFamily="34" charset="0"/>
              <a:buChar char="•"/>
            </a:pPr>
            <a:r>
              <a:rPr lang="nl-NL" dirty="0"/>
              <a:t>Aansluiting op financiële administratie en specificaties</a:t>
            </a:r>
          </a:p>
          <a:p>
            <a:pPr marL="742950" lvl="1" indent="-285750">
              <a:buFont typeface="Arial" panose="020B0604020202020204" pitchFamily="34" charset="0"/>
              <a:buChar char="•"/>
            </a:pPr>
            <a:r>
              <a:rPr lang="nl-NL" dirty="0"/>
              <a:t>Volledige lezing jaarverslag en checklists</a:t>
            </a:r>
          </a:p>
          <a:p>
            <a:pPr>
              <a:buFont typeface="Arial" panose="020B0604020202020204" pitchFamily="34" charset="0"/>
              <a:buChar char="•"/>
            </a:pPr>
            <a:r>
              <a:rPr lang="nl-NL" dirty="0"/>
              <a:t> Extra verkenning:</a:t>
            </a:r>
          </a:p>
          <a:p>
            <a:pPr marL="742950" lvl="1" indent="-285750">
              <a:buFont typeface="Arial" panose="020B0604020202020204" pitchFamily="34" charset="0"/>
              <a:buChar char="•"/>
            </a:pPr>
            <a:r>
              <a:rPr lang="nl-NL" dirty="0"/>
              <a:t>Tagging en werking vertaaltabel Exact &gt; Taxxor</a:t>
            </a:r>
          </a:p>
          <a:p>
            <a:pPr marL="742950" lvl="1" indent="-285750">
              <a:buFont typeface="Arial" panose="020B0604020202020204" pitchFamily="34" charset="0"/>
              <a:buChar char="•"/>
            </a:pPr>
            <a:r>
              <a:rPr lang="nl-NL" dirty="0"/>
              <a:t>Wijzigingen op één plek werken automatisch door op andere plekken</a:t>
            </a:r>
          </a:p>
          <a:p>
            <a:pPr marL="1143000" lvl="2" indent="-228600">
              <a:buFont typeface="Arial" panose="020B0604020202020204" pitchFamily="34" charset="0"/>
              <a:buChar char="•"/>
            </a:pPr>
            <a:r>
              <a:rPr lang="nl-NL" dirty="0"/>
              <a:t>Voorbeeld: investeringen in verloopstaat &lt; - &gt; balanspost</a:t>
            </a:r>
          </a:p>
        </p:txBody>
      </p:sp>
      <p:pic>
        <p:nvPicPr>
          <p:cNvPr id="4" name="Afbeelding 3">
            <a:extLst>
              <a:ext uri="{FF2B5EF4-FFF2-40B4-BE49-F238E27FC236}">
                <a16:creationId xmlns:a16="http://schemas.microsoft.com/office/drawing/2014/main" id="{943491DD-5D9C-AF4C-CED2-E1ECDB237CCB}"/>
              </a:ext>
            </a:extLst>
          </p:cNvPr>
          <p:cNvPicPr>
            <a:picLocks noChangeAspect="1"/>
          </p:cNvPicPr>
          <p:nvPr/>
        </p:nvPicPr>
        <p:blipFill>
          <a:blip r:embed="rId3"/>
          <a:stretch>
            <a:fillRect/>
          </a:stretch>
        </p:blipFill>
        <p:spPr>
          <a:xfrm>
            <a:off x="8437315" y="2508422"/>
            <a:ext cx="3235701" cy="2581796"/>
          </a:xfrm>
          <a:prstGeom prst="rect">
            <a:avLst/>
          </a:prstGeom>
        </p:spPr>
      </p:pic>
    </p:spTree>
    <p:extLst>
      <p:ext uri="{BB962C8B-B14F-4D97-AF65-F5344CB8AC3E}">
        <p14:creationId xmlns:p14="http://schemas.microsoft.com/office/powerpoint/2010/main" val="4139734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2. Aandachtspunten</a:t>
            </a:r>
          </a:p>
        </p:txBody>
      </p:sp>
      <p:sp>
        <p:nvSpPr>
          <p:cNvPr id="6" name="Tekstvak 5">
            <a:extLst>
              <a:ext uri="{FF2B5EF4-FFF2-40B4-BE49-F238E27FC236}">
                <a16:creationId xmlns:a16="http://schemas.microsoft.com/office/drawing/2014/main" id="{AF79C6E9-7529-AC8D-4A4A-91CEFD733494}"/>
              </a:ext>
            </a:extLst>
          </p:cNvPr>
          <p:cNvSpPr txBox="1"/>
          <p:nvPr/>
        </p:nvSpPr>
        <p:spPr>
          <a:xfrm>
            <a:off x="527222" y="2508422"/>
            <a:ext cx="10419906" cy="3139321"/>
          </a:xfrm>
          <a:prstGeom prst="rect">
            <a:avLst/>
          </a:prstGeom>
          <a:noFill/>
        </p:spPr>
        <p:txBody>
          <a:bodyPr wrap="square" rtlCol="0">
            <a:spAutoFit/>
          </a:bodyPr>
          <a:lstStyle/>
          <a:p>
            <a:pPr>
              <a:buFont typeface="Arial" panose="020B0604020202020204" pitchFamily="34" charset="0"/>
              <a:buChar char="•"/>
            </a:pPr>
            <a:r>
              <a:rPr lang="nl-NL" dirty="0"/>
              <a:t> Taxonomie bestuursverslag moet gereed zijn (wat wel/niet taggen en controleren)</a:t>
            </a:r>
          </a:p>
          <a:p>
            <a:pPr>
              <a:buFont typeface="Arial" panose="020B0604020202020204" pitchFamily="34" charset="0"/>
              <a:buChar char="•"/>
            </a:pPr>
            <a:r>
              <a:rPr lang="nl-NL" dirty="0"/>
              <a:t> OAP definitief vóór 1 december en ‘bevriezen’ RJO &gt; stabiliteit per boekjaar</a:t>
            </a:r>
          </a:p>
          <a:p>
            <a:pPr>
              <a:buFont typeface="Arial" panose="020B0604020202020204" pitchFamily="34" charset="0"/>
              <a:buChar char="•"/>
            </a:pPr>
            <a:r>
              <a:rPr lang="nl-NL" dirty="0"/>
              <a:t> Integratie beleidsinformatie in taxonomie bestuursverslag &gt; geen aparte stromen meer</a:t>
            </a:r>
          </a:p>
          <a:p>
            <a:pPr>
              <a:buFont typeface="Arial" panose="020B0604020202020204" pitchFamily="34" charset="0"/>
              <a:buChar char="•"/>
            </a:pPr>
            <a:r>
              <a:rPr lang="nl-NL" dirty="0"/>
              <a:t> AFAS-portal nodig voor:</a:t>
            </a:r>
          </a:p>
          <a:p>
            <a:pPr marL="742950" lvl="1" indent="-285750">
              <a:buFont typeface="Arial" panose="020B0604020202020204" pitchFamily="34" charset="0"/>
              <a:buChar char="•"/>
            </a:pPr>
            <a:r>
              <a:rPr lang="nl-NL" dirty="0"/>
              <a:t>iXBRL inlezen</a:t>
            </a:r>
          </a:p>
          <a:p>
            <a:pPr marL="742950" lvl="1" indent="-285750">
              <a:buFont typeface="Arial" panose="020B0604020202020204" pitchFamily="34" charset="0"/>
              <a:buChar char="•"/>
            </a:pPr>
            <a:r>
              <a:rPr lang="nl-NL" dirty="0"/>
              <a:t>Controleverklaring toevoegen</a:t>
            </a:r>
          </a:p>
          <a:p>
            <a:pPr marL="742950" lvl="1" indent="-285750">
              <a:buFont typeface="Arial" panose="020B0604020202020204" pitchFamily="34" charset="0"/>
              <a:buChar char="•"/>
            </a:pPr>
            <a:r>
              <a:rPr lang="nl-NL" dirty="0"/>
              <a:t>Doorgifte aan besturen (zoals bij groot/middelgroot)</a:t>
            </a:r>
          </a:p>
          <a:p>
            <a:pPr>
              <a:buFont typeface="Arial" panose="020B0604020202020204" pitchFamily="34" charset="0"/>
              <a:buChar char="•"/>
            </a:pPr>
            <a:r>
              <a:rPr lang="nl-NL" dirty="0"/>
              <a:t> Koppeling met DUO-portal voor automatische doorsturing</a:t>
            </a:r>
          </a:p>
          <a:p>
            <a:pPr>
              <a:buFont typeface="Arial" panose="020B0604020202020204" pitchFamily="34" charset="0"/>
              <a:buChar char="•"/>
            </a:pPr>
            <a:r>
              <a:rPr lang="nl-NL" dirty="0"/>
              <a:t> Huidige work around:</a:t>
            </a:r>
          </a:p>
          <a:p>
            <a:pPr marL="742950" lvl="1" indent="-285750">
              <a:buFont typeface="Arial" panose="020B0604020202020204" pitchFamily="34" charset="0"/>
              <a:buChar char="•"/>
            </a:pPr>
            <a:r>
              <a:rPr lang="nl-NL" dirty="0"/>
              <a:t>PDF via </a:t>
            </a:r>
            <a:r>
              <a:rPr lang="nl-NL" i="1" dirty="0"/>
              <a:t>Validsign</a:t>
            </a:r>
            <a:r>
              <a:rPr lang="nl-NL" dirty="0"/>
              <a:t> ondertekend (formulier, controleverklaring, accountantsverslag)</a:t>
            </a:r>
          </a:p>
          <a:p>
            <a:pPr marL="742950" lvl="1" indent="-285750">
              <a:buFont typeface="Arial" panose="020B0604020202020204" pitchFamily="34" charset="0"/>
              <a:buChar char="•"/>
            </a:pPr>
            <a:r>
              <a:rPr lang="nl-NL" dirty="0"/>
              <a:t>Via mail naar CVO &gt; ondertekening bestuur &gt; verzending aan DUO</a:t>
            </a:r>
          </a:p>
        </p:txBody>
      </p:sp>
    </p:spTree>
    <p:extLst>
      <p:ext uri="{BB962C8B-B14F-4D97-AF65-F5344CB8AC3E}">
        <p14:creationId xmlns:p14="http://schemas.microsoft.com/office/powerpoint/2010/main" val="396265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2. Digitale handtekening </a:t>
            </a:r>
            <a:r>
              <a:rPr lang="nl-NL" dirty="0">
                <a:solidFill>
                  <a:schemeClr val="accent3"/>
                </a:solidFill>
              </a:rPr>
              <a:t>accountant</a:t>
            </a:r>
          </a:p>
        </p:txBody>
      </p:sp>
      <p:pic>
        <p:nvPicPr>
          <p:cNvPr id="3" name="Afbeelding 2">
            <a:extLst>
              <a:ext uri="{FF2B5EF4-FFF2-40B4-BE49-F238E27FC236}">
                <a16:creationId xmlns:a16="http://schemas.microsoft.com/office/drawing/2014/main" id="{908E9F0F-06FC-A169-DF98-F9F78EFDC814}"/>
              </a:ext>
            </a:extLst>
          </p:cNvPr>
          <p:cNvPicPr>
            <a:picLocks noChangeAspect="1"/>
          </p:cNvPicPr>
          <p:nvPr/>
        </p:nvPicPr>
        <p:blipFill>
          <a:blip r:embed="rId3"/>
          <a:stretch>
            <a:fillRect/>
          </a:stretch>
        </p:blipFill>
        <p:spPr>
          <a:xfrm>
            <a:off x="4522260" y="2682051"/>
            <a:ext cx="3139242" cy="2486932"/>
          </a:xfrm>
          <a:prstGeom prst="rect">
            <a:avLst/>
          </a:prstGeom>
        </p:spPr>
      </p:pic>
    </p:spTree>
    <p:extLst>
      <p:ext uri="{BB962C8B-B14F-4D97-AF65-F5344CB8AC3E}">
        <p14:creationId xmlns:p14="http://schemas.microsoft.com/office/powerpoint/2010/main" val="1734592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F9F1E40D-6532-FE5C-A32C-2F083013361D}"/>
              </a:ext>
            </a:extLst>
          </p:cNvPr>
          <p:cNvSpPr txBox="1">
            <a:spLocks/>
          </p:cNvSpPr>
          <p:nvPr/>
        </p:nvSpPr>
        <p:spPr>
          <a:xfrm>
            <a:off x="570375" y="1383956"/>
            <a:ext cx="11145794" cy="11244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3. Ondertekenen</a:t>
            </a:r>
          </a:p>
        </p:txBody>
      </p:sp>
      <p:sp>
        <p:nvSpPr>
          <p:cNvPr id="7" name="Tekstvak 6">
            <a:extLst>
              <a:ext uri="{FF2B5EF4-FFF2-40B4-BE49-F238E27FC236}">
                <a16:creationId xmlns:a16="http://schemas.microsoft.com/office/drawing/2014/main" id="{0C248B6F-83F2-9D91-9D03-5EE585A25DEB}"/>
              </a:ext>
            </a:extLst>
          </p:cNvPr>
          <p:cNvSpPr txBox="1"/>
          <p:nvPr/>
        </p:nvSpPr>
        <p:spPr>
          <a:xfrm>
            <a:off x="468124" y="6432148"/>
            <a:ext cx="3122526" cy="261610"/>
          </a:xfrm>
          <a:prstGeom prst="rect">
            <a:avLst/>
          </a:prstGeom>
          <a:noFill/>
        </p:spPr>
        <p:txBody>
          <a:bodyPr wrap="square">
            <a:spAutoFit/>
          </a:bodyPr>
          <a:lstStyle/>
          <a:p>
            <a:r>
              <a:rPr lang="nl-NL" sz="1100" dirty="0"/>
              <a:t>Mark Somers, controller CVO</a:t>
            </a:r>
          </a:p>
        </p:txBody>
      </p:sp>
      <p:pic>
        <p:nvPicPr>
          <p:cNvPr id="4" name="Afbeelding 3">
            <a:extLst>
              <a:ext uri="{FF2B5EF4-FFF2-40B4-BE49-F238E27FC236}">
                <a16:creationId xmlns:a16="http://schemas.microsoft.com/office/drawing/2014/main" id="{1623E6C7-5E90-5E36-CD58-64F3BF5B5ED2}"/>
              </a:ext>
            </a:extLst>
          </p:cNvPr>
          <p:cNvPicPr>
            <a:picLocks noChangeAspect="1"/>
          </p:cNvPicPr>
          <p:nvPr/>
        </p:nvPicPr>
        <p:blipFill>
          <a:blip r:embed="rId3"/>
          <a:stretch>
            <a:fillRect/>
          </a:stretch>
        </p:blipFill>
        <p:spPr>
          <a:xfrm>
            <a:off x="3305908" y="1741808"/>
            <a:ext cx="4831161" cy="4397345"/>
          </a:xfrm>
          <a:prstGeom prst="rect">
            <a:avLst/>
          </a:prstGeom>
        </p:spPr>
      </p:pic>
      <p:pic>
        <p:nvPicPr>
          <p:cNvPr id="5" name="Afbeelding 4">
            <a:extLst>
              <a:ext uri="{FF2B5EF4-FFF2-40B4-BE49-F238E27FC236}">
                <a16:creationId xmlns:a16="http://schemas.microsoft.com/office/drawing/2014/main" id="{A4CC5EE1-C5C5-846F-0E89-2076D71E5CA2}"/>
              </a:ext>
            </a:extLst>
          </p:cNvPr>
          <p:cNvPicPr>
            <a:picLocks noChangeAspect="1"/>
          </p:cNvPicPr>
          <p:nvPr/>
        </p:nvPicPr>
        <p:blipFill>
          <a:blip r:embed="rId4"/>
          <a:stretch>
            <a:fillRect/>
          </a:stretch>
        </p:blipFill>
        <p:spPr>
          <a:xfrm>
            <a:off x="5809126" y="3411199"/>
            <a:ext cx="1826032" cy="1915819"/>
          </a:xfrm>
          <a:prstGeom prst="rect">
            <a:avLst/>
          </a:prstGeom>
        </p:spPr>
      </p:pic>
      <p:pic>
        <p:nvPicPr>
          <p:cNvPr id="8" name="Afbeelding 7">
            <a:extLst>
              <a:ext uri="{FF2B5EF4-FFF2-40B4-BE49-F238E27FC236}">
                <a16:creationId xmlns:a16="http://schemas.microsoft.com/office/drawing/2014/main" id="{2FF9F8AC-E0CA-6315-33A3-52E0D7F0B6AA}"/>
              </a:ext>
            </a:extLst>
          </p:cNvPr>
          <p:cNvPicPr>
            <a:picLocks noChangeAspect="1"/>
          </p:cNvPicPr>
          <p:nvPr/>
        </p:nvPicPr>
        <p:blipFill>
          <a:blip r:embed="rId5"/>
          <a:stretch>
            <a:fillRect/>
          </a:stretch>
        </p:blipFill>
        <p:spPr>
          <a:xfrm>
            <a:off x="5880542" y="2233935"/>
            <a:ext cx="1668679" cy="1901521"/>
          </a:xfrm>
          <a:prstGeom prst="rect">
            <a:avLst/>
          </a:prstGeom>
        </p:spPr>
      </p:pic>
      <p:pic>
        <p:nvPicPr>
          <p:cNvPr id="11" name="Afbeelding 10">
            <a:extLst>
              <a:ext uri="{FF2B5EF4-FFF2-40B4-BE49-F238E27FC236}">
                <a16:creationId xmlns:a16="http://schemas.microsoft.com/office/drawing/2014/main" id="{528F6D32-8183-98E8-A0B9-2A241D4FAF7A}"/>
              </a:ext>
            </a:extLst>
          </p:cNvPr>
          <p:cNvPicPr>
            <a:picLocks noChangeAspect="1"/>
          </p:cNvPicPr>
          <p:nvPr/>
        </p:nvPicPr>
        <p:blipFill>
          <a:blip r:embed="rId6"/>
          <a:stretch>
            <a:fillRect/>
          </a:stretch>
        </p:blipFill>
        <p:spPr>
          <a:xfrm>
            <a:off x="4850425" y="3940480"/>
            <a:ext cx="2060233" cy="1715658"/>
          </a:xfrm>
          <a:prstGeom prst="rect">
            <a:avLst/>
          </a:prstGeom>
        </p:spPr>
      </p:pic>
      <p:pic>
        <p:nvPicPr>
          <p:cNvPr id="12" name="Afbeelding 11">
            <a:extLst>
              <a:ext uri="{FF2B5EF4-FFF2-40B4-BE49-F238E27FC236}">
                <a16:creationId xmlns:a16="http://schemas.microsoft.com/office/drawing/2014/main" id="{212CCE54-6170-CC7E-9D85-08D7B69EAC72}"/>
              </a:ext>
            </a:extLst>
          </p:cNvPr>
          <p:cNvPicPr>
            <a:picLocks noChangeAspect="1"/>
          </p:cNvPicPr>
          <p:nvPr/>
        </p:nvPicPr>
        <p:blipFill>
          <a:blip r:embed="rId7"/>
          <a:stretch>
            <a:fillRect/>
          </a:stretch>
        </p:blipFill>
        <p:spPr>
          <a:xfrm>
            <a:off x="7769302" y="2233935"/>
            <a:ext cx="735536" cy="636224"/>
          </a:xfrm>
          <a:prstGeom prst="rect">
            <a:avLst/>
          </a:prstGeom>
        </p:spPr>
      </p:pic>
      <p:pic>
        <p:nvPicPr>
          <p:cNvPr id="13" name="Afbeelding 12">
            <a:extLst>
              <a:ext uri="{FF2B5EF4-FFF2-40B4-BE49-F238E27FC236}">
                <a16:creationId xmlns:a16="http://schemas.microsoft.com/office/drawing/2014/main" id="{E388FDB2-AD6F-B21D-9A59-0B2AA104EB7D}"/>
              </a:ext>
            </a:extLst>
          </p:cNvPr>
          <p:cNvPicPr>
            <a:picLocks noChangeAspect="1"/>
          </p:cNvPicPr>
          <p:nvPr/>
        </p:nvPicPr>
        <p:blipFill>
          <a:blip r:embed="rId8"/>
          <a:stretch>
            <a:fillRect/>
          </a:stretch>
        </p:blipFill>
        <p:spPr>
          <a:xfrm>
            <a:off x="7106954" y="1441530"/>
            <a:ext cx="651370" cy="704135"/>
          </a:xfrm>
          <a:prstGeom prst="rect">
            <a:avLst/>
          </a:prstGeom>
        </p:spPr>
      </p:pic>
      <p:pic>
        <p:nvPicPr>
          <p:cNvPr id="14" name="Afbeelding 13">
            <a:extLst>
              <a:ext uri="{FF2B5EF4-FFF2-40B4-BE49-F238E27FC236}">
                <a16:creationId xmlns:a16="http://schemas.microsoft.com/office/drawing/2014/main" id="{0065F83C-6B6A-4102-DBF1-C577F900B4E4}"/>
              </a:ext>
            </a:extLst>
          </p:cNvPr>
          <p:cNvPicPr>
            <a:picLocks noChangeAspect="1"/>
          </p:cNvPicPr>
          <p:nvPr/>
        </p:nvPicPr>
        <p:blipFill>
          <a:blip r:embed="rId9"/>
          <a:stretch>
            <a:fillRect/>
          </a:stretch>
        </p:blipFill>
        <p:spPr>
          <a:xfrm>
            <a:off x="7997180" y="4437108"/>
            <a:ext cx="783108" cy="636224"/>
          </a:xfrm>
          <a:prstGeom prst="rect">
            <a:avLst/>
          </a:prstGeom>
        </p:spPr>
      </p:pic>
      <p:pic>
        <p:nvPicPr>
          <p:cNvPr id="16" name="Afbeelding 15">
            <a:extLst>
              <a:ext uri="{FF2B5EF4-FFF2-40B4-BE49-F238E27FC236}">
                <a16:creationId xmlns:a16="http://schemas.microsoft.com/office/drawing/2014/main" id="{BF1D306A-ADFA-21E8-3ED8-209B2BE8E7AB}"/>
              </a:ext>
            </a:extLst>
          </p:cNvPr>
          <p:cNvPicPr>
            <a:picLocks noChangeAspect="1"/>
          </p:cNvPicPr>
          <p:nvPr/>
        </p:nvPicPr>
        <p:blipFill>
          <a:blip r:embed="rId10"/>
          <a:stretch>
            <a:fillRect/>
          </a:stretch>
        </p:blipFill>
        <p:spPr>
          <a:xfrm>
            <a:off x="5823615" y="4151541"/>
            <a:ext cx="395213" cy="364577"/>
          </a:xfrm>
          <a:prstGeom prst="rect">
            <a:avLst/>
          </a:prstGeom>
        </p:spPr>
      </p:pic>
    </p:spTree>
    <p:extLst>
      <p:ext uri="{BB962C8B-B14F-4D97-AF65-F5344CB8AC3E}">
        <p14:creationId xmlns:p14="http://schemas.microsoft.com/office/powerpoint/2010/main" val="3567902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6D38E-522E-0F24-BC77-D0BD16616B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94B24C-DA42-DC3E-AFBD-4C3031C95872}"/>
              </a:ext>
            </a:extLst>
          </p:cNvPr>
          <p:cNvSpPr>
            <a:spLocks noGrp="1"/>
          </p:cNvSpPr>
          <p:nvPr>
            <p:ph type="title"/>
          </p:nvPr>
        </p:nvSpPr>
        <p:spPr/>
        <p:txBody>
          <a:bodyPr>
            <a:normAutofit/>
          </a:bodyPr>
          <a:lstStyle/>
          <a:p>
            <a:r>
              <a:rPr lang="nl-NL" dirty="0">
                <a:solidFill>
                  <a:schemeClr val="accent3"/>
                </a:solidFill>
              </a:rPr>
              <a:t>Samenvatting</a:t>
            </a:r>
          </a:p>
        </p:txBody>
      </p:sp>
      <p:sp>
        <p:nvSpPr>
          <p:cNvPr id="4" name="Tekstvak 3">
            <a:extLst>
              <a:ext uri="{FF2B5EF4-FFF2-40B4-BE49-F238E27FC236}">
                <a16:creationId xmlns:a16="http://schemas.microsoft.com/office/drawing/2014/main" id="{009BA9F7-A422-49C6-7499-05FCF5911AD8}"/>
              </a:ext>
            </a:extLst>
          </p:cNvPr>
          <p:cNvSpPr txBox="1"/>
          <p:nvPr/>
        </p:nvSpPr>
        <p:spPr>
          <a:xfrm>
            <a:off x="518985" y="2508422"/>
            <a:ext cx="10948338" cy="3554819"/>
          </a:xfrm>
          <a:prstGeom prst="rect">
            <a:avLst/>
          </a:prstGeom>
          <a:noFill/>
        </p:spPr>
        <p:txBody>
          <a:bodyPr wrap="square">
            <a:spAutoFit/>
          </a:bodyPr>
          <a:lstStyle/>
          <a:p>
            <a:pPr>
              <a:buNone/>
            </a:pPr>
            <a:r>
              <a:rPr lang="nl-NL" sz="1500" kern="100" dirty="0">
                <a:effectLst/>
                <a:ea typeface="Times New Roman" panose="02020603050405020304" pitchFamily="18" charset="0"/>
                <a:cs typeface="Times New Roman" panose="02020603050405020304" pitchFamily="18" charset="0"/>
              </a:rPr>
              <a:t> </a:t>
            </a:r>
            <a:r>
              <a:rPr lang="nl-NL" sz="1500" b="1" u="none" strike="noStrike" kern="100" spc="25" dirty="0">
                <a:effectLst/>
                <a:ea typeface="Times New Roman" panose="02020603050405020304" pitchFamily="18" charset="0"/>
                <a:cs typeface="Times New Roman" panose="02020603050405020304" pitchFamily="18" charset="0"/>
              </a:rPr>
              <a:t>Discussie: Jaarverslag, standaard of vrijheid</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mj-lt"/>
              <a:buAutoNum type="arabicPeriod"/>
            </a:pPr>
            <a:r>
              <a:rPr lang="nl-NL" sz="1500" kern="100" dirty="0">
                <a:effectLst/>
                <a:ea typeface="Times New Roman" panose="02020603050405020304" pitchFamily="18" charset="0"/>
                <a:cs typeface="Times New Roman" panose="02020603050405020304" pitchFamily="18" charset="0"/>
              </a:rPr>
              <a:t>Wanneer regelgeving en richtlijnen niet tijdig beschikbaar zijn, zijn de resultaten onbetrouwbaar.</a:t>
            </a:r>
          </a:p>
          <a:p>
            <a:pPr marL="342900" lvl="0" indent="-342900">
              <a:buFont typeface="+mj-lt"/>
              <a:buAutoNum type="arabicPeriod"/>
            </a:pPr>
            <a:r>
              <a:rPr lang="nl-NL" sz="1500" kern="100" dirty="0">
                <a:effectLst/>
                <a:ea typeface="Times New Roman" panose="02020603050405020304" pitchFamily="18" charset="0"/>
                <a:cs typeface="Times New Roman" panose="02020603050405020304" pitchFamily="18" charset="0"/>
              </a:rPr>
              <a:t>Het gebruik van checklists voor de jaarverantwoording in het onderwijs moet verplicht worden.</a:t>
            </a:r>
          </a:p>
          <a:p>
            <a:pPr marL="342900" lvl="0" indent="-342900">
              <a:buFont typeface="+mj-lt"/>
              <a:buAutoNum type="arabicPeriod"/>
            </a:pPr>
            <a:r>
              <a:rPr lang="nl-NL" sz="1500" kern="100" dirty="0">
                <a:effectLst/>
                <a:ea typeface="Times New Roman" panose="02020603050405020304" pitchFamily="18" charset="0"/>
                <a:cs typeface="Times New Roman" panose="02020603050405020304" pitchFamily="18" charset="0"/>
              </a:rPr>
              <a:t>Onderwijsbesturen moeten verplicht worden om het Referentie Grootboek Schema (RGS) in te voeren.</a:t>
            </a:r>
          </a:p>
          <a:p>
            <a:pPr marL="342900" lvl="0" indent="-342900">
              <a:buFont typeface="+mj-lt"/>
              <a:buAutoNum type="arabicPeriod"/>
            </a:pPr>
            <a:r>
              <a:rPr lang="nl-NL" sz="1500" kern="100" dirty="0">
                <a:effectLst/>
                <a:ea typeface="Times New Roman" panose="02020603050405020304" pitchFamily="18" charset="0"/>
                <a:cs typeface="Times New Roman" panose="02020603050405020304" pitchFamily="18" charset="0"/>
              </a:rPr>
              <a:t>Om iXBRL mogelijk te maken, moeten besturen bereid zijn het jaarverslag aan te passen.</a:t>
            </a:r>
          </a:p>
          <a:p>
            <a:pPr>
              <a:buNone/>
            </a:pPr>
            <a:r>
              <a:rPr lang="nl-NL" sz="1500" kern="100" dirty="0">
                <a:effectLst/>
                <a:ea typeface="Times New Roman" panose="02020603050405020304" pitchFamily="18" charset="0"/>
                <a:cs typeface="Times New Roman" panose="02020603050405020304" pitchFamily="18" charset="0"/>
              </a:rPr>
              <a:t>Discussieer mee op het platform via </a:t>
            </a:r>
            <a:r>
              <a:rPr lang="nl-NL" sz="1500" u="sng" kern="100" dirty="0">
                <a:solidFill>
                  <a:srgbClr val="467886"/>
                </a:solidFill>
                <a:effectLst/>
                <a:ea typeface="Times New Roman" panose="02020603050405020304" pitchFamily="18" charset="0"/>
                <a:cs typeface="Times New Roman" panose="02020603050405020304" pitchFamily="18" charset="0"/>
                <a:hlinkClick r:id="rId2"/>
              </a:rPr>
              <a:t>deze</a:t>
            </a:r>
            <a:r>
              <a:rPr lang="nl-NL" sz="1500" kern="100" dirty="0">
                <a:effectLst/>
                <a:ea typeface="Times New Roman" panose="02020603050405020304" pitchFamily="18" charset="0"/>
                <a:cs typeface="Times New Roman" panose="02020603050405020304" pitchFamily="18" charset="0"/>
              </a:rPr>
              <a:t> link. </a:t>
            </a:r>
          </a:p>
          <a:p>
            <a:pPr>
              <a:buNone/>
            </a:pPr>
            <a:r>
              <a:rPr lang="nl-NL" sz="1500" b="1" u="none" strike="noStrike" kern="100" spc="25" dirty="0">
                <a:effectLst/>
                <a:ea typeface="Times New Roman" panose="02020603050405020304" pitchFamily="18" charset="0"/>
                <a:cs typeface="Times New Roman" panose="02020603050405020304" pitchFamily="18" charset="0"/>
              </a:rPr>
              <a:t> </a:t>
            </a:r>
            <a:endParaRPr lang="nl-NL" sz="1500" kern="100" dirty="0">
              <a:effectLst/>
              <a:ea typeface="Times New Roman" panose="02020603050405020304" pitchFamily="18" charset="0"/>
              <a:cs typeface="Times New Roman" panose="02020603050405020304" pitchFamily="18" charset="0"/>
            </a:endParaRPr>
          </a:p>
          <a:p>
            <a:pPr>
              <a:buNone/>
            </a:pPr>
            <a:r>
              <a:rPr lang="nl-NL" sz="1500" b="1" kern="100" dirty="0">
                <a:effectLst/>
                <a:ea typeface="Times New Roman" panose="02020603050405020304" pitchFamily="18" charset="0"/>
                <a:cs typeface="Times New Roman" panose="02020603050405020304" pitchFamily="18" charset="0"/>
              </a:rPr>
              <a:t>Met een digitaal kanaal is niet alle pijn opgelost. We delen de uitkomst van de gevoerde gesprekken en geven een visie op de toekomst.</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1500" b="0" u="none" strike="noStrike" kern="100" spc="0" dirty="0">
                <a:effectLst/>
                <a:ea typeface="Times New Roman" panose="02020603050405020304" pitchFamily="18" charset="0"/>
                <a:cs typeface="Times New Roman" panose="02020603050405020304" pitchFamily="18" charset="0"/>
              </a:rPr>
              <a:t>Terugblik op eerdere prestaties en behaalde resultaten.</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1500" b="0" u="none" strike="noStrike" kern="100" spc="0" dirty="0">
                <a:effectLst/>
                <a:ea typeface="Times New Roman" panose="02020603050405020304" pitchFamily="18" charset="0"/>
                <a:cs typeface="Times New Roman" panose="02020603050405020304" pitchFamily="18" charset="0"/>
              </a:rPr>
              <a:t>Input over samenwerking verzameld vanuit verschillende perspectieven (van buiten naar binnen).</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1500" b="0" u="none" strike="noStrike" kern="100" spc="0" dirty="0">
                <a:effectLst/>
                <a:ea typeface="Times New Roman" panose="02020603050405020304" pitchFamily="18" charset="0"/>
                <a:cs typeface="Times New Roman" panose="02020603050405020304" pitchFamily="18" charset="0"/>
              </a:rPr>
              <a:t>Uitkomsten geclusterd en ideale situaties per cluster beschreven, inclusief concrete verbeterpunten.</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1500" b="0" u="none" strike="noStrike" kern="100" spc="0" dirty="0">
                <a:effectLst/>
                <a:ea typeface="Times New Roman" panose="02020603050405020304" pitchFamily="18" charset="0"/>
                <a:cs typeface="Times New Roman" panose="02020603050405020304" pitchFamily="18" charset="0"/>
              </a:rPr>
              <a:t>Niet alle punten vallen binnen de scope van het programma; sommige worden intern verder besproken door OCW en DUO.</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1500" b="0" u="none" strike="noStrike" kern="100" spc="0" dirty="0">
                <a:effectLst/>
                <a:ea typeface="Times New Roman" panose="02020603050405020304" pitchFamily="18" charset="0"/>
                <a:cs typeface="Times New Roman" panose="02020603050405020304" pitchFamily="18" charset="0"/>
              </a:rPr>
              <a:t>Vernieuwde en aangescherpte planning voor de invoering van iXBRL toegelicht (voorbereidingsjaar, proefjaar, startjaar, verplicht).</a:t>
            </a:r>
            <a:endParaRPr lang="nl-NL" sz="1500" kern="100" dirty="0">
              <a:effectLst/>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1500" b="0" u="none" strike="noStrike" kern="100" spc="0" dirty="0">
                <a:effectLst/>
                <a:ea typeface="Times New Roman" panose="02020603050405020304" pitchFamily="18" charset="0"/>
                <a:cs typeface="Times New Roman" panose="02020603050405020304" pitchFamily="18" charset="0"/>
              </a:rPr>
              <a:t>Toekomstvisie gedeeld, met nadruk op nieuwe technieken zoals AI en iXBRL die mogelijkheden voor verbetering van beleidsinformatie bieden.</a:t>
            </a:r>
            <a:endParaRPr lang="nl-NL" sz="1500" kern="1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871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3. Digitale handtekening </a:t>
            </a:r>
            <a:r>
              <a:rPr lang="nl-NL" dirty="0">
                <a:solidFill>
                  <a:schemeClr val="accent3"/>
                </a:solidFill>
              </a:rPr>
              <a:t>bestuur</a:t>
            </a:r>
          </a:p>
        </p:txBody>
      </p:sp>
      <p:pic>
        <p:nvPicPr>
          <p:cNvPr id="6" name="Afbeelding 5">
            <a:extLst>
              <a:ext uri="{FF2B5EF4-FFF2-40B4-BE49-F238E27FC236}">
                <a16:creationId xmlns:a16="http://schemas.microsoft.com/office/drawing/2014/main" id="{3F67D486-C035-2E99-EC59-373516B91ABE}"/>
              </a:ext>
            </a:extLst>
          </p:cNvPr>
          <p:cNvPicPr>
            <a:picLocks noChangeAspect="1"/>
          </p:cNvPicPr>
          <p:nvPr/>
        </p:nvPicPr>
        <p:blipFill>
          <a:blip r:embed="rId3"/>
          <a:stretch>
            <a:fillRect/>
          </a:stretch>
        </p:blipFill>
        <p:spPr>
          <a:xfrm>
            <a:off x="4445993" y="2877994"/>
            <a:ext cx="3139242" cy="2486932"/>
          </a:xfrm>
          <a:prstGeom prst="rect">
            <a:avLst/>
          </a:prstGeom>
        </p:spPr>
      </p:pic>
    </p:spTree>
    <p:extLst>
      <p:ext uri="{BB962C8B-B14F-4D97-AF65-F5344CB8AC3E}">
        <p14:creationId xmlns:p14="http://schemas.microsoft.com/office/powerpoint/2010/main" val="711387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F9F1E40D-6532-FE5C-A32C-2F083013361D}"/>
              </a:ext>
            </a:extLst>
          </p:cNvPr>
          <p:cNvSpPr txBox="1">
            <a:spLocks/>
          </p:cNvSpPr>
          <p:nvPr/>
        </p:nvSpPr>
        <p:spPr>
          <a:xfrm>
            <a:off x="570375" y="1383956"/>
            <a:ext cx="11145794" cy="11244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4. Verwerken</a:t>
            </a:r>
          </a:p>
        </p:txBody>
      </p:sp>
      <p:sp>
        <p:nvSpPr>
          <p:cNvPr id="7" name="Tekstvak 6">
            <a:extLst>
              <a:ext uri="{FF2B5EF4-FFF2-40B4-BE49-F238E27FC236}">
                <a16:creationId xmlns:a16="http://schemas.microsoft.com/office/drawing/2014/main" id="{8182A9E9-13E1-90BD-3A42-55AF61F21C2D}"/>
              </a:ext>
            </a:extLst>
          </p:cNvPr>
          <p:cNvSpPr txBox="1"/>
          <p:nvPr/>
        </p:nvSpPr>
        <p:spPr>
          <a:xfrm>
            <a:off x="3270972" y="6431815"/>
            <a:ext cx="3048837" cy="261610"/>
          </a:xfrm>
          <a:prstGeom prst="rect">
            <a:avLst/>
          </a:prstGeom>
          <a:noFill/>
        </p:spPr>
        <p:txBody>
          <a:bodyPr wrap="square">
            <a:spAutoFit/>
          </a:bodyPr>
          <a:lstStyle/>
          <a:p>
            <a:r>
              <a:rPr lang="nl-NL" sz="1100" dirty="0"/>
              <a:t>Paul Schonenberg, DUO, Informatie Producten [IP]</a:t>
            </a:r>
          </a:p>
        </p:txBody>
      </p:sp>
      <p:sp>
        <p:nvSpPr>
          <p:cNvPr id="8" name="Tekstvak 7">
            <a:extLst>
              <a:ext uri="{FF2B5EF4-FFF2-40B4-BE49-F238E27FC236}">
                <a16:creationId xmlns:a16="http://schemas.microsoft.com/office/drawing/2014/main" id="{5A3B9343-77BE-1AE5-5526-E736885C68C3}"/>
              </a:ext>
            </a:extLst>
          </p:cNvPr>
          <p:cNvSpPr txBox="1"/>
          <p:nvPr/>
        </p:nvSpPr>
        <p:spPr>
          <a:xfrm>
            <a:off x="570375" y="6457145"/>
            <a:ext cx="3122526" cy="261610"/>
          </a:xfrm>
          <a:prstGeom prst="rect">
            <a:avLst/>
          </a:prstGeom>
          <a:noFill/>
        </p:spPr>
        <p:txBody>
          <a:bodyPr wrap="square">
            <a:spAutoFit/>
          </a:bodyPr>
          <a:lstStyle/>
          <a:p>
            <a:r>
              <a:rPr lang="nl-NL" sz="1100" dirty="0"/>
              <a:t>Eddie Plomp, Samen Verantwoorden DUO</a:t>
            </a:r>
          </a:p>
        </p:txBody>
      </p:sp>
      <p:pic>
        <p:nvPicPr>
          <p:cNvPr id="4" name="Afbeelding 3">
            <a:extLst>
              <a:ext uri="{FF2B5EF4-FFF2-40B4-BE49-F238E27FC236}">
                <a16:creationId xmlns:a16="http://schemas.microsoft.com/office/drawing/2014/main" id="{55ED8F34-1B41-8147-1C54-D83AD99EE0A4}"/>
              </a:ext>
            </a:extLst>
          </p:cNvPr>
          <p:cNvPicPr>
            <a:picLocks noChangeAspect="1"/>
          </p:cNvPicPr>
          <p:nvPr/>
        </p:nvPicPr>
        <p:blipFill>
          <a:blip r:embed="rId3"/>
          <a:stretch>
            <a:fillRect/>
          </a:stretch>
        </p:blipFill>
        <p:spPr>
          <a:xfrm>
            <a:off x="3457528" y="1760577"/>
            <a:ext cx="4712866" cy="4326583"/>
          </a:xfrm>
          <a:prstGeom prst="rect">
            <a:avLst/>
          </a:prstGeom>
        </p:spPr>
      </p:pic>
      <p:pic>
        <p:nvPicPr>
          <p:cNvPr id="9" name="Afbeelding 8">
            <a:extLst>
              <a:ext uri="{FF2B5EF4-FFF2-40B4-BE49-F238E27FC236}">
                <a16:creationId xmlns:a16="http://schemas.microsoft.com/office/drawing/2014/main" id="{527D4068-FBB1-F2FF-E50E-3620E1AC2618}"/>
              </a:ext>
            </a:extLst>
          </p:cNvPr>
          <p:cNvPicPr>
            <a:picLocks noChangeAspect="1"/>
          </p:cNvPicPr>
          <p:nvPr/>
        </p:nvPicPr>
        <p:blipFill>
          <a:blip r:embed="rId4"/>
          <a:stretch>
            <a:fillRect/>
          </a:stretch>
        </p:blipFill>
        <p:spPr>
          <a:xfrm>
            <a:off x="5899453" y="3403104"/>
            <a:ext cx="1781320" cy="1884990"/>
          </a:xfrm>
          <a:prstGeom prst="rect">
            <a:avLst/>
          </a:prstGeom>
        </p:spPr>
      </p:pic>
      <p:pic>
        <p:nvPicPr>
          <p:cNvPr id="10" name="Afbeelding 9">
            <a:extLst>
              <a:ext uri="{FF2B5EF4-FFF2-40B4-BE49-F238E27FC236}">
                <a16:creationId xmlns:a16="http://schemas.microsoft.com/office/drawing/2014/main" id="{BA35627E-B15B-37AA-E7D3-4729509BF217}"/>
              </a:ext>
            </a:extLst>
          </p:cNvPr>
          <p:cNvPicPr>
            <a:picLocks noChangeAspect="1"/>
          </p:cNvPicPr>
          <p:nvPr/>
        </p:nvPicPr>
        <p:blipFill>
          <a:blip r:embed="rId5"/>
          <a:stretch>
            <a:fillRect/>
          </a:stretch>
        </p:blipFill>
        <p:spPr>
          <a:xfrm>
            <a:off x="5969120" y="2244784"/>
            <a:ext cx="1627820" cy="1870922"/>
          </a:xfrm>
          <a:prstGeom prst="rect">
            <a:avLst/>
          </a:prstGeom>
        </p:spPr>
      </p:pic>
      <p:pic>
        <p:nvPicPr>
          <p:cNvPr id="13" name="Afbeelding 12">
            <a:extLst>
              <a:ext uri="{FF2B5EF4-FFF2-40B4-BE49-F238E27FC236}">
                <a16:creationId xmlns:a16="http://schemas.microsoft.com/office/drawing/2014/main" id="{1C8C2BAC-3542-ED82-657C-B573CC3720A0}"/>
              </a:ext>
            </a:extLst>
          </p:cNvPr>
          <p:cNvPicPr>
            <a:picLocks noChangeAspect="1"/>
          </p:cNvPicPr>
          <p:nvPr/>
        </p:nvPicPr>
        <p:blipFill>
          <a:blip r:embed="rId6"/>
          <a:stretch>
            <a:fillRect/>
          </a:stretch>
        </p:blipFill>
        <p:spPr>
          <a:xfrm>
            <a:off x="4964985" y="3921452"/>
            <a:ext cx="2009786" cy="1688050"/>
          </a:xfrm>
          <a:prstGeom prst="rect">
            <a:avLst/>
          </a:prstGeom>
        </p:spPr>
      </p:pic>
      <p:pic>
        <p:nvPicPr>
          <p:cNvPr id="14" name="Afbeelding 13">
            <a:extLst>
              <a:ext uri="{FF2B5EF4-FFF2-40B4-BE49-F238E27FC236}">
                <a16:creationId xmlns:a16="http://schemas.microsoft.com/office/drawing/2014/main" id="{649185E7-D0D6-2A91-836E-ED226F4896E2}"/>
              </a:ext>
            </a:extLst>
          </p:cNvPr>
          <p:cNvPicPr>
            <a:picLocks noChangeAspect="1"/>
          </p:cNvPicPr>
          <p:nvPr/>
        </p:nvPicPr>
        <p:blipFill>
          <a:blip r:embed="rId7"/>
          <a:stretch>
            <a:fillRect/>
          </a:stretch>
        </p:blipFill>
        <p:spPr>
          <a:xfrm>
            <a:off x="7811632" y="2244784"/>
            <a:ext cx="717525" cy="625985"/>
          </a:xfrm>
          <a:prstGeom prst="rect">
            <a:avLst/>
          </a:prstGeom>
        </p:spPr>
      </p:pic>
      <p:pic>
        <p:nvPicPr>
          <p:cNvPr id="15" name="Afbeelding 14">
            <a:extLst>
              <a:ext uri="{FF2B5EF4-FFF2-40B4-BE49-F238E27FC236}">
                <a16:creationId xmlns:a16="http://schemas.microsoft.com/office/drawing/2014/main" id="{02936896-0B6A-D8F7-CFF8-2BBAB9FA5CD0}"/>
              </a:ext>
            </a:extLst>
          </p:cNvPr>
          <p:cNvPicPr>
            <a:picLocks noChangeAspect="1"/>
          </p:cNvPicPr>
          <p:nvPr/>
        </p:nvPicPr>
        <p:blipFill>
          <a:blip r:embed="rId8"/>
          <a:stretch>
            <a:fillRect/>
          </a:stretch>
        </p:blipFill>
        <p:spPr>
          <a:xfrm>
            <a:off x="7165502" y="1465131"/>
            <a:ext cx="635421" cy="692804"/>
          </a:xfrm>
          <a:prstGeom prst="rect">
            <a:avLst/>
          </a:prstGeom>
        </p:spPr>
      </p:pic>
      <p:pic>
        <p:nvPicPr>
          <p:cNvPr id="16" name="Afbeelding 15">
            <a:extLst>
              <a:ext uri="{FF2B5EF4-FFF2-40B4-BE49-F238E27FC236}">
                <a16:creationId xmlns:a16="http://schemas.microsoft.com/office/drawing/2014/main" id="{0494BA2D-A03E-6DE6-CB59-1F222166997B}"/>
              </a:ext>
            </a:extLst>
          </p:cNvPr>
          <p:cNvPicPr>
            <a:picLocks noChangeAspect="1"/>
          </p:cNvPicPr>
          <p:nvPr/>
        </p:nvPicPr>
        <p:blipFill>
          <a:blip r:embed="rId9"/>
          <a:stretch>
            <a:fillRect/>
          </a:stretch>
        </p:blipFill>
        <p:spPr>
          <a:xfrm>
            <a:off x="8033930" y="4412505"/>
            <a:ext cx="763933" cy="625985"/>
          </a:xfrm>
          <a:prstGeom prst="rect">
            <a:avLst/>
          </a:prstGeom>
        </p:spPr>
      </p:pic>
      <p:pic>
        <p:nvPicPr>
          <p:cNvPr id="17" name="Afbeelding 16">
            <a:extLst>
              <a:ext uri="{FF2B5EF4-FFF2-40B4-BE49-F238E27FC236}">
                <a16:creationId xmlns:a16="http://schemas.microsoft.com/office/drawing/2014/main" id="{9CBDC3D7-FE3C-AE8B-4750-72E2EACF0FB3}"/>
              </a:ext>
            </a:extLst>
          </p:cNvPr>
          <p:cNvPicPr>
            <a:picLocks noChangeAspect="1"/>
          </p:cNvPicPr>
          <p:nvPr/>
        </p:nvPicPr>
        <p:blipFill>
          <a:blip r:embed="rId10"/>
          <a:stretch>
            <a:fillRect/>
          </a:stretch>
        </p:blipFill>
        <p:spPr>
          <a:xfrm>
            <a:off x="3142554" y="4452484"/>
            <a:ext cx="760363" cy="625985"/>
          </a:xfrm>
          <a:prstGeom prst="rect">
            <a:avLst/>
          </a:prstGeom>
        </p:spPr>
      </p:pic>
      <p:pic>
        <p:nvPicPr>
          <p:cNvPr id="18" name="Afbeelding 17">
            <a:extLst>
              <a:ext uri="{FF2B5EF4-FFF2-40B4-BE49-F238E27FC236}">
                <a16:creationId xmlns:a16="http://schemas.microsoft.com/office/drawing/2014/main" id="{DB9BCB7C-9C08-C01E-5FD3-1AF899C87737}"/>
              </a:ext>
            </a:extLst>
          </p:cNvPr>
          <p:cNvPicPr>
            <a:picLocks noChangeAspect="1"/>
          </p:cNvPicPr>
          <p:nvPr/>
        </p:nvPicPr>
        <p:blipFill>
          <a:blip r:embed="rId11"/>
          <a:stretch>
            <a:fillRect/>
          </a:stretch>
        </p:blipFill>
        <p:spPr>
          <a:xfrm>
            <a:off x="5913587" y="4131532"/>
            <a:ext cx="385536" cy="358710"/>
          </a:xfrm>
          <a:prstGeom prst="rect">
            <a:avLst/>
          </a:prstGeom>
        </p:spPr>
      </p:pic>
      <p:grpSp>
        <p:nvGrpSpPr>
          <p:cNvPr id="23" name="Groep 22">
            <a:extLst>
              <a:ext uri="{FF2B5EF4-FFF2-40B4-BE49-F238E27FC236}">
                <a16:creationId xmlns:a16="http://schemas.microsoft.com/office/drawing/2014/main" id="{27088D67-570F-ABE6-C4FA-5A5A7BAF13A3}"/>
              </a:ext>
            </a:extLst>
          </p:cNvPr>
          <p:cNvGrpSpPr/>
          <p:nvPr/>
        </p:nvGrpSpPr>
        <p:grpSpPr>
          <a:xfrm>
            <a:off x="4261680" y="3401810"/>
            <a:ext cx="1709924" cy="1884990"/>
            <a:chOff x="4261680" y="3401810"/>
            <a:chExt cx="1709924" cy="1884990"/>
          </a:xfrm>
        </p:grpSpPr>
        <p:pic>
          <p:nvPicPr>
            <p:cNvPr id="12" name="Afbeelding 11">
              <a:extLst>
                <a:ext uri="{FF2B5EF4-FFF2-40B4-BE49-F238E27FC236}">
                  <a16:creationId xmlns:a16="http://schemas.microsoft.com/office/drawing/2014/main" id="{31F7CB3B-C819-CF4A-F972-CF467E927C2D}"/>
                </a:ext>
              </a:extLst>
            </p:cNvPr>
            <p:cNvPicPr>
              <a:picLocks noChangeAspect="1"/>
            </p:cNvPicPr>
            <p:nvPr/>
          </p:nvPicPr>
          <p:blipFill>
            <a:blip r:embed="rId12"/>
            <a:stretch>
              <a:fillRect/>
            </a:stretch>
          </p:blipFill>
          <p:spPr>
            <a:xfrm>
              <a:off x="4261680" y="3401810"/>
              <a:ext cx="1709924" cy="1884990"/>
            </a:xfrm>
            <a:prstGeom prst="rect">
              <a:avLst/>
            </a:prstGeom>
          </p:spPr>
        </p:pic>
        <p:pic>
          <p:nvPicPr>
            <p:cNvPr id="20" name="Afbeelding 19">
              <a:extLst>
                <a:ext uri="{FF2B5EF4-FFF2-40B4-BE49-F238E27FC236}">
                  <a16:creationId xmlns:a16="http://schemas.microsoft.com/office/drawing/2014/main" id="{FBFC3D20-A6E9-DF18-255D-BE8B9B5B1F02}"/>
                </a:ext>
              </a:extLst>
            </p:cNvPr>
            <p:cNvPicPr>
              <a:picLocks noChangeAspect="1"/>
            </p:cNvPicPr>
            <p:nvPr/>
          </p:nvPicPr>
          <p:blipFill>
            <a:blip r:embed="rId13"/>
            <a:stretch>
              <a:fillRect/>
            </a:stretch>
          </p:blipFill>
          <p:spPr>
            <a:xfrm>
              <a:off x="5433366" y="3483615"/>
              <a:ext cx="335559" cy="362227"/>
            </a:xfrm>
            <a:prstGeom prst="rect">
              <a:avLst/>
            </a:prstGeom>
          </p:spPr>
        </p:pic>
      </p:grpSp>
    </p:spTree>
    <p:extLst>
      <p:ext uri="{BB962C8B-B14F-4D97-AF65-F5344CB8AC3E}">
        <p14:creationId xmlns:p14="http://schemas.microsoft.com/office/powerpoint/2010/main" val="1835716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4. Report package</a:t>
            </a:r>
          </a:p>
        </p:txBody>
      </p:sp>
      <p:sp>
        <p:nvSpPr>
          <p:cNvPr id="9" name="Tekstvak 8">
            <a:extLst>
              <a:ext uri="{FF2B5EF4-FFF2-40B4-BE49-F238E27FC236}">
                <a16:creationId xmlns:a16="http://schemas.microsoft.com/office/drawing/2014/main" id="{0382A3C9-7EAE-7ED6-0967-59314681F4DC}"/>
              </a:ext>
            </a:extLst>
          </p:cNvPr>
          <p:cNvSpPr txBox="1"/>
          <p:nvPr/>
        </p:nvSpPr>
        <p:spPr>
          <a:xfrm>
            <a:off x="527222" y="2348628"/>
            <a:ext cx="10881007" cy="1200329"/>
          </a:xfrm>
          <a:prstGeom prst="rect">
            <a:avLst/>
          </a:prstGeom>
          <a:noFill/>
        </p:spPr>
        <p:txBody>
          <a:bodyPr wrap="square">
            <a:spAutoFit/>
          </a:bodyPr>
          <a:lstStyle/>
          <a:p>
            <a:r>
              <a:rPr lang="nl-NL" dirty="0"/>
              <a:t>Een report package is een soort .zip bestand met daarin een aantal (verplichte) bestanden dat door Digipoort technisch wordt gecontroleerd en doorgestuurd naar DUO. DUO slaat de bestanden op en de data uit het iXBRL bestand wordt in een database van DUO opgeslagen. Met de opgeslagen data gaat de afdeling Informatie Producten (IP) aan de slag.</a:t>
            </a:r>
          </a:p>
        </p:txBody>
      </p:sp>
      <p:sp>
        <p:nvSpPr>
          <p:cNvPr id="3" name="Tekstvak 2">
            <a:extLst>
              <a:ext uri="{FF2B5EF4-FFF2-40B4-BE49-F238E27FC236}">
                <a16:creationId xmlns:a16="http://schemas.microsoft.com/office/drawing/2014/main" id="{6B0E4A15-BB93-93B0-47ED-DDE92BB22ECD}"/>
              </a:ext>
            </a:extLst>
          </p:cNvPr>
          <p:cNvSpPr txBox="1"/>
          <p:nvPr/>
        </p:nvSpPr>
        <p:spPr>
          <a:xfrm>
            <a:off x="5918458" y="3859060"/>
            <a:ext cx="552747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Wat doet DUO: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Slaat de report package 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Pakt het report package uit en plaatst de bijlages op de fileshare t.b.v. beherende partijen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De data uit het iXBRL jaarverslag wordt in onze database geplaatst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Afdeling Informatie Producten (IP) maakt leveringen voor verschillende afnemers</a:t>
            </a:r>
          </a:p>
        </p:txBody>
      </p:sp>
      <p:sp>
        <p:nvSpPr>
          <p:cNvPr id="6" name="Tekstvak 5">
            <a:extLst>
              <a:ext uri="{FF2B5EF4-FFF2-40B4-BE49-F238E27FC236}">
                <a16:creationId xmlns:a16="http://schemas.microsoft.com/office/drawing/2014/main" id="{6D9A0B60-5820-F193-2D00-69D03CA775D4}"/>
              </a:ext>
            </a:extLst>
          </p:cNvPr>
          <p:cNvSpPr txBox="1"/>
          <p:nvPr/>
        </p:nvSpPr>
        <p:spPr>
          <a:xfrm>
            <a:off x="518984" y="3859060"/>
            <a:ext cx="528440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Wat doet Digipoort: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Berichtensoort definiëren: formaat / mappenstructuur / soort documenten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Controle of aangeleverde report package aan berichtensoort voldoet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srgbClr val="000000"/>
                </a:solidFill>
                <a:effectLst/>
                <a:uLnTx/>
                <a:uFillTx/>
                <a:latin typeface="Calibri" panose="020F0502020204030204"/>
                <a:ea typeface="+mn-ea"/>
                <a:cs typeface="+mn-cs"/>
              </a:rPr>
              <a:t>Controle of iXBRL jaarverslag technisch aan OCW taxonomie voldoet</a:t>
            </a:r>
          </a:p>
        </p:txBody>
      </p:sp>
    </p:spTree>
    <p:extLst>
      <p:ext uri="{BB962C8B-B14F-4D97-AF65-F5344CB8AC3E}">
        <p14:creationId xmlns:p14="http://schemas.microsoft.com/office/powerpoint/2010/main" val="3748252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4. Wat doet Informatie Producten hiermee</a:t>
            </a:r>
            <a:endParaRPr lang="nl-NL" dirty="0">
              <a:solidFill>
                <a:schemeClr val="accent3"/>
              </a:solidFill>
            </a:endParaRPr>
          </a:p>
        </p:txBody>
      </p:sp>
      <p:sp>
        <p:nvSpPr>
          <p:cNvPr id="2" name="Tekstvak 1">
            <a:extLst>
              <a:ext uri="{FF2B5EF4-FFF2-40B4-BE49-F238E27FC236}">
                <a16:creationId xmlns:a16="http://schemas.microsoft.com/office/drawing/2014/main" id="{3EC8EF57-6AAA-F9C6-3401-55D6D8E8F920}"/>
              </a:ext>
            </a:extLst>
          </p:cNvPr>
          <p:cNvSpPr txBox="1"/>
          <p:nvPr/>
        </p:nvSpPr>
        <p:spPr>
          <a:xfrm>
            <a:off x="573874" y="3866026"/>
            <a:ext cx="8132781" cy="1754326"/>
          </a:xfrm>
          <a:prstGeom prst="rect">
            <a:avLst/>
          </a:prstGeom>
          <a:noFill/>
        </p:spPr>
        <p:txBody>
          <a:bodyPr wrap="square" rtlCol="0">
            <a:spAutoFit/>
          </a:bodyPr>
          <a:lstStyle/>
          <a:p>
            <a:r>
              <a:rPr lang="nl-NL" dirty="0"/>
              <a:t>IP levert daarmee informatie producten, zoals rapporten en datasets:</a:t>
            </a:r>
          </a:p>
          <a:p>
            <a:pPr marL="742950" lvl="1" indent="-285750">
              <a:buFont typeface="Arial" panose="020B0604020202020204" pitchFamily="34" charset="0"/>
              <a:buChar char="•"/>
            </a:pPr>
            <a:r>
              <a:rPr lang="nl-NL" dirty="0"/>
              <a:t>Gegevensboek per sector en financiële gegevens per sector en bestuur</a:t>
            </a:r>
          </a:p>
          <a:p>
            <a:pPr marL="742950" lvl="1" indent="-285750">
              <a:buFont typeface="Arial" panose="020B0604020202020204" pitchFamily="34" charset="0"/>
              <a:buChar char="•"/>
            </a:pPr>
            <a:r>
              <a:rPr lang="nl-NL" dirty="0"/>
              <a:t>Specifieke rapporten voor FEZ van OCW en de Inspectie van het Onderwijs</a:t>
            </a:r>
          </a:p>
          <a:p>
            <a:pPr marL="742950" lvl="1" indent="-285750">
              <a:buFont typeface="Arial" panose="020B0604020202020204" pitchFamily="34" charset="0"/>
              <a:buChar char="•"/>
            </a:pPr>
            <a:r>
              <a:rPr lang="nl-NL" dirty="0">
                <a:hlinkClick r:id="rId3"/>
              </a:rPr>
              <a:t>Geaggregeerde jaarrekeninggegevens </a:t>
            </a:r>
            <a:r>
              <a:rPr lang="nl-NL" dirty="0"/>
              <a:t>in Excel</a:t>
            </a:r>
          </a:p>
          <a:p>
            <a:pPr marL="742950" lvl="1" indent="-285750">
              <a:buFont typeface="Arial" panose="020B0604020202020204" pitchFamily="34" charset="0"/>
              <a:buChar char="•"/>
            </a:pPr>
            <a:r>
              <a:rPr lang="nl-NL" dirty="0"/>
              <a:t>Input voor het OCW </a:t>
            </a:r>
            <a:r>
              <a:rPr lang="nl-NL" dirty="0">
                <a:hlinkClick r:id="rId4"/>
              </a:rPr>
              <a:t>dashboard Jaarrekeninggegevens</a:t>
            </a:r>
            <a:endParaRPr lang="nl-NL" dirty="0"/>
          </a:p>
          <a:p>
            <a:pPr marL="742950" lvl="1" indent="-285750">
              <a:buFont typeface="Arial" panose="020B0604020202020204" pitchFamily="34" charset="0"/>
              <a:buChar char="•"/>
            </a:pPr>
            <a:r>
              <a:rPr lang="nl-NL" dirty="0"/>
              <a:t>Input voor het FPO dashboard van FEZ (Financiële Positie van het Onderwijs)</a:t>
            </a:r>
          </a:p>
        </p:txBody>
      </p:sp>
      <p:sp>
        <p:nvSpPr>
          <p:cNvPr id="4" name="Tekstvak 3">
            <a:extLst>
              <a:ext uri="{FF2B5EF4-FFF2-40B4-BE49-F238E27FC236}">
                <a16:creationId xmlns:a16="http://schemas.microsoft.com/office/drawing/2014/main" id="{3EC8EF57-6AAA-F9C6-3401-55D6D8E8F920}"/>
              </a:ext>
            </a:extLst>
          </p:cNvPr>
          <p:cNvSpPr txBox="1"/>
          <p:nvPr/>
        </p:nvSpPr>
        <p:spPr>
          <a:xfrm>
            <a:off x="573875" y="2508422"/>
            <a:ext cx="8132781" cy="1200329"/>
          </a:xfrm>
          <a:prstGeom prst="rect">
            <a:avLst/>
          </a:prstGeom>
          <a:noFill/>
        </p:spPr>
        <p:txBody>
          <a:bodyPr wrap="square" rtlCol="0">
            <a:spAutoFit/>
          </a:bodyPr>
          <a:lstStyle/>
          <a:p>
            <a:r>
              <a:rPr lang="nl-NL" dirty="0"/>
              <a:t>Bewerken van de gegevens:</a:t>
            </a:r>
          </a:p>
          <a:p>
            <a:pPr marL="742950" lvl="1" indent="-285750">
              <a:buFont typeface="Arial" panose="020B0604020202020204" pitchFamily="34" charset="0"/>
              <a:buChar char="•"/>
            </a:pPr>
            <a:r>
              <a:rPr lang="nl-NL" dirty="0"/>
              <a:t>IP voegt gegevens toe</a:t>
            </a:r>
          </a:p>
          <a:p>
            <a:pPr marL="742950" lvl="1" indent="-285750">
              <a:buFont typeface="Arial" panose="020B0604020202020204" pitchFamily="34" charset="0"/>
              <a:buChar char="•"/>
            </a:pPr>
            <a:r>
              <a:rPr lang="nl-NL" dirty="0"/>
              <a:t>Splitsen en aggregeren</a:t>
            </a:r>
          </a:p>
          <a:p>
            <a:pPr marL="742950" lvl="1" indent="-285750">
              <a:buFont typeface="Arial" panose="020B0604020202020204" pitchFamily="34" charset="0"/>
              <a:buChar char="•"/>
            </a:pPr>
            <a:r>
              <a:rPr lang="nl-NL" dirty="0"/>
              <a:t>Sluiten voorgaande jaren aan op laatste verslagjaar</a:t>
            </a:r>
          </a:p>
        </p:txBody>
      </p:sp>
    </p:spTree>
    <p:extLst>
      <p:ext uri="{BB962C8B-B14F-4D97-AF65-F5344CB8AC3E}">
        <p14:creationId xmlns:p14="http://schemas.microsoft.com/office/powerpoint/2010/main" val="337341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0581-00DE-3210-8C10-060689F0D44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55F7B47-696E-DDD5-1FAC-58FA00B05476}"/>
              </a:ext>
            </a:extLst>
          </p:cNvPr>
          <p:cNvSpPr>
            <a:spLocks noGrp="1"/>
          </p:cNvSpPr>
          <p:nvPr>
            <p:ph type="title"/>
          </p:nvPr>
        </p:nvSpPr>
        <p:spPr/>
        <p:txBody>
          <a:bodyPr>
            <a:noAutofit/>
          </a:bodyPr>
          <a:lstStyle/>
          <a:p>
            <a:r>
              <a:rPr lang="nl-NL" dirty="0"/>
              <a:t>4. Wat doet Informatie Producten hiermee</a:t>
            </a:r>
            <a:endParaRPr lang="nl-NL" dirty="0">
              <a:solidFill>
                <a:schemeClr val="accent3"/>
              </a:solidFill>
            </a:endParaRPr>
          </a:p>
        </p:txBody>
      </p:sp>
      <p:sp>
        <p:nvSpPr>
          <p:cNvPr id="3" name="Tekstvak 2">
            <a:extLst>
              <a:ext uri="{FF2B5EF4-FFF2-40B4-BE49-F238E27FC236}">
                <a16:creationId xmlns:a16="http://schemas.microsoft.com/office/drawing/2014/main" id="{04CF01C2-EE7B-3B98-E55A-A02136C04F15}"/>
              </a:ext>
            </a:extLst>
          </p:cNvPr>
          <p:cNvSpPr txBox="1"/>
          <p:nvPr/>
        </p:nvSpPr>
        <p:spPr>
          <a:xfrm>
            <a:off x="528312" y="2508422"/>
            <a:ext cx="8132781" cy="1200329"/>
          </a:xfrm>
          <a:prstGeom prst="rect">
            <a:avLst/>
          </a:prstGeom>
          <a:noFill/>
        </p:spPr>
        <p:txBody>
          <a:bodyPr wrap="square" rtlCol="0">
            <a:spAutoFit/>
          </a:bodyPr>
          <a:lstStyle/>
          <a:p>
            <a:r>
              <a:rPr lang="nl-NL" dirty="0"/>
              <a:t>Stand van zaken en toekomst:</a:t>
            </a:r>
          </a:p>
          <a:p>
            <a:pPr marL="742950" lvl="1" indent="-285750">
              <a:buFont typeface="Arial" panose="020B0604020202020204" pitchFamily="34" charset="0"/>
              <a:buChar char="•"/>
            </a:pPr>
            <a:r>
              <a:rPr lang="nl-NL" dirty="0"/>
              <a:t>2022 tweede XBRL Onderwijsportaal</a:t>
            </a:r>
          </a:p>
          <a:p>
            <a:pPr marL="742950" lvl="1" indent="-285750">
              <a:buFont typeface="Arial" panose="020B0604020202020204" pitchFamily="34" charset="0"/>
              <a:buChar char="•"/>
            </a:pPr>
            <a:r>
              <a:rPr lang="nl-NL" dirty="0"/>
              <a:t>Controle rapport</a:t>
            </a:r>
          </a:p>
          <a:p>
            <a:pPr marL="742950" lvl="1" indent="-285750">
              <a:buFont typeface="Arial" panose="020B0604020202020204" pitchFamily="34" charset="0"/>
              <a:buChar char="•"/>
            </a:pPr>
            <a:r>
              <a:rPr lang="nl-NL" dirty="0"/>
              <a:t>Nu XBRL gegevens mét accountantsverklaring </a:t>
            </a:r>
          </a:p>
        </p:txBody>
      </p:sp>
      <p:pic>
        <p:nvPicPr>
          <p:cNvPr id="4" name="Afbeelding 3">
            <a:extLst>
              <a:ext uri="{FF2B5EF4-FFF2-40B4-BE49-F238E27FC236}">
                <a16:creationId xmlns:a16="http://schemas.microsoft.com/office/drawing/2014/main" id="{A0738DE2-A848-9F8E-3FB7-8733BED4EF52}"/>
              </a:ext>
            </a:extLst>
          </p:cNvPr>
          <p:cNvPicPr>
            <a:picLocks noChangeAspect="1"/>
          </p:cNvPicPr>
          <p:nvPr/>
        </p:nvPicPr>
        <p:blipFill>
          <a:blip r:embed="rId3"/>
          <a:stretch>
            <a:fillRect/>
          </a:stretch>
        </p:blipFill>
        <p:spPr>
          <a:xfrm>
            <a:off x="8637618" y="2576748"/>
            <a:ext cx="3026070" cy="2349816"/>
          </a:xfrm>
          <a:prstGeom prst="rect">
            <a:avLst/>
          </a:prstGeom>
        </p:spPr>
      </p:pic>
    </p:spTree>
    <p:extLst>
      <p:ext uri="{BB962C8B-B14F-4D97-AF65-F5344CB8AC3E}">
        <p14:creationId xmlns:p14="http://schemas.microsoft.com/office/powerpoint/2010/main" val="1458058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F9F1E40D-6532-FE5C-A32C-2F083013361D}"/>
              </a:ext>
            </a:extLst>
          </p:cNvPr>
          <p:cNvSpPr txBox="1">
            <a:spLocks/>
          </p:cNvSpPr>
          <p:nvPr/>
        </p:nvSpPr>
        <p:spPr>
          <a:xfrm>
            <a:off x="570375" y="1383956"/>
            <a:ext cx="11145794" cy="11244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5. Leveren</a:t>
            </a:r>
          </a:p>
        </p:txBody>
      </p:sp>
      <p:sp>
        <p:nvSpPr>
          <p:cNvPr id="9" name="Tekstvak 8">
            <a:extLst>
              <a:ext uri="{FF2B5EF4-FFF2-40B4-BE49-F238E27FC236}">
                <a16:creationId xmlns:a16="http://schemas.microsoft.com/office/drawing/2014/main" id="{D5811AF0-D2C0-8C7A-E115-52C3280D9F73}"/>
              </a:ext>
            </a:extLst>
          </p:cNvPr>
          <p:cNvSpPr txBox="1"/>
          <p:nvPr/>
        </p:nvSpPr>
        <p:spPr>
          <a:xfrm>
            <a:off x="448028" y="6452270"/>
            <a:ext cx="3048837" cy="261610"/>
          </a:xfrm>
          <a:prstGeom prst="rect">
            <a:avLst/>
          </a:prstGeom>
          <a:noFill/>
        </p:spPr>
        <p:txBody>
          <a:bodyPr wrap="square">
            <a:spAutoFit/>
          </a:bodyPr>
          <a:lstStyle/>
          <a:p>
            <a:r>
              <a:rPr lang="nl-NL" sz="1100" dirty="0"/>
              <a:t>Ber van Zanen, OCW FEZ</a:t>
            </a:r>
          </a:p>
        </p:txBody>
      </p:sp>
      <p:pic>
        <p:nvPicPr>
          <p:cNvPr id="4" name="Afbeelding 3">
            <a:extLst>
              <a:ext uri="{FF2B5EF4-FFF2-40B4-BE49-F238E27FC236}">
                <a16:creationId xmlns:a16="http://schemas.microsoft.com/office/drawing/2014/main" id="{2CBE0779-19F4-CF7F-4336-1F25F96C7AAC}"/>
              </a:ext>
            </a:extLst>
          </p:cNvPr>
          <p:cNvPicPr>
            <a:picLocks noChangeAspect="1"/>
          </p:cNvPicPr>
          <p:nvPr/>
        </p:nvPicPr>
        <p:blipFill>
          <a:blip r:embed="rId3"/>
          <a:stretch>
            <a:fillRect/>
          </a:stretch>
        </p:blipFill>
        <p:spPr>
          <a:xfrm>
            <a:off x="3359675" y="1751856"/>
            <a:ext cx="4763775" cy="4397345"/>
          </a:xfrm>
          <a:prstGeom prst="rect">
            <a:avLst/>
          </a:prstGeom>
        </p:spPr>
      </p:pic>
      <p:pic>
        <p:nvPicPr>
          <p:cNvPr id="7" name="Afbeelding 6">
            <a:extLst>
              <a:ext uri="{FF2B5EF4-FFF2-40B4-BE49-F238E27FC236}">
                <a16:creationId xmlns:a16="http://schemas.microsoft.com/office/drawing/2014/main" id="{AB6863F5-B0DC-3BF6-F36A-70EC313D3848}"/>
              </a:ext>
            </a:extLst>
          </p:cNvPr>
          <p:cNvPicPr>
            <a:picLocks noChangeAspect="1"/>
          </p:cNvPicPr>
          <p:nvPr/>
        </p:nvPicPr>
        <p:blipFill>
          <a:blip r:embed="rId4"/>
          <a:stretch>
            <a:fillRect/>
          </a:stretch>
        </p:blipFill>
        <p:spPr>
          <a:xfrm>
            <a:off x="5827978" y="3421247"/>
            <a:ext cx="1800562" cy="1915819"/>
          </a:xfrm>
          <a:prstGeom prst="rect">
            <a:avLst/>
          </a:prstGeom>
        </p:spPr>
      </p:pic>
      <p:pic>
        <p:nvPicPr>
          <p:cNvPr id="10" name="Afbeelding 9">
            <a:extLst>
              <a:ext uri="{FF2B5EF4-FFF2-40B4-BE49-F238E27FC236}">
                <a16:creationId xmlns:a16="http://schemas.microsoft.com/office/drawing/2014/main" id="{A4A395FC-F260-554B-5775-564B3CDE520A}"/>
              </a:ext>
            </a:extLst>
          </p:cNvPr>
          <p:cNvPicPr>
            <a:picLocks noChangeAspect="1"/>
          </p:cNvPicPr>
          <p:nvPr/>
        </p:nvPicPr>
        <p:blipFill>
          <a:blip r:embed="rId5"/>
          <a:stretch>
            <a:fillRect/>
          </a:stretch>
        </p:blipFill>
        <p:spPr>
          <a:xfrm>
            <a:off x="5898398" y="2243983"/>
            <a:ext cx="1645404" cy="1901521"/>
          </a:xfrm>
          <a:prstGeom prst="rect">
            <a:avLst/>
          </a:prstGeom>
        </p:spPr>
      </p:pic>
      <p:pic>
        <p:nvPicPr>
          <p:cNvPr id="11" name="Afbeelding 10">
            <a:extLst>
              <a:ext uri="{FF2B5EF4-FFF2-40B4-BE49-F238E27FC236}">
                <a16:creationId xmlns:a16="http://schemas.microsoft.com/office/drawing/2014/main" id="{3EBF6E4C-68EB-6113-66B5-2CF00DB944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58044" y="2245770"/>
            <a:ext cx="1977370" cy="1708509"/>
          </a:xfrm>
          <a:prstGeom prst="rect">
            <a:avLst/>
          </a:prstGeom>
        </p:spPr>
      </p:pic>
      <p:pic>
        <p:nvPicPr>
          <p:cNvPr id="12" name="Afbeelding 11">
            <a:extLst>
              <a:ext uri="{FF2B5EF4-FFF2-40B4-BE49-F238E27FC236}">
                <a16:creationId xmlns:a16="http://schemas.microsoft.com/office/drawing/2014/main" id="{D79704E4-006F-2139-2DF4-E6484B4C0EF0}"/>
              </a:ext>
            </a:extLst>
          </p:cNvPr>
          <p:cNvPicPr>
            <a:picLocks noChangeAspect="1"/>
          </p:cNvPicPr>
          <p:nvPr/>
        </p:nvPicPr>
        <p:blipFill>
          <a:blip r:embed="rId7"/>
          <a:stretch>
            <a:fillRect/>
          </a:stretch>
        </p:blipFill>
        <p:spPr>
          <a:xfrm>
            <a:off x="4172514" y="3419932"/>
            <a:ext cx="1728395" cy="1915819"/>
          </a:xfrm>
          <a:prstGeom prst="rect">
            <a:avLst/>
          </a:prstGeom>
        </p:spPr>
      </p:pic>
      <p:pic>
        <p:nvPicPr>
          <p:cNvPr id="13" name="Afbeelding 12">
            <a:extLst>
              <a:ext uri="{FF2B5EF4-FFF2-40B4-BE49-F238E27FC236}">
                <a16:creationId xmlns:a16="http://schemas.microsoft.com/office/drawing/2014/main" id="{D27B883B-C958-7280-2C51-7235D00B72A2}"/>
              </a:ext>
            </a:extLst>
          </p:cNvPr>
          <p:cNvPicPr>
            <a:picLocks noChangeAspect="1"/>
          </p:cNvPicPr>
          <p:nvPr/>
        </p:nvPicPr>
        <p:blipFill>
          <a:blip r:embed="rId8"/>
          <a:stretch>
            <a:fillRect/>
          </a:stretch>
        </p:blipFill>
        <p:spPr>
          <a:xfrm>
            <a:off x="4883416" y="3948072"/>
            <a:ext cx="2031496" cy="1715658"/>
          </a:xfrm>
          <a:prstGeom prst="rect">
            <a:avLst/>
          </a:prstGeom>
        </p:spPr>
      </p:pic>
      <p:pic>
        <p:nvPicPr>
          <p:cNvPr id="14" name="Afbeelding 13">
            <a:extLst>
              <a:ext uri="{FF2B5EF4-FFF2-40B4-BE49-F238E27FC236}">
                <a16:creationId xmlns:a16="http://schemas.microsoft.com/office/drawing/2014/main" id="{97A9668D-A4F5-ADA1-9A4D-AE678DFA0EA4}"/>
              </a:ext>
            </a:extLst>
          </p:cNvPr>
          <p:cNvPicPr>
            <a:picLocks noChangeAspect="1"/>
          </p:cNvPicPr>
          <p:nvPr/>
        </p:nvPicPr>
        <p:blipFill>
          <a:blip r:embed="rId9"/>
          <a:stretch>
            <a:fillRect/>
          </a:stretch>
        </p:blipFill>
        <p:spPr>
          <a:xfrm>
            <a:off x="7760813" y="2243983"/>
            <a:ext cx="725276" cy="636224"/>
          </a:xfrm>
          <a:prstGeom prst="rect">
            <a:avLst/>
          </a:prstGeom>
        </p:spPr>
      </p:pic>
      <p:pic>
        <p:nvPicPr>
          <p:cNvPr id="15" name="Afbeelding 14">
            <a:extLst>
              <a:ext uri="{FF2B5EF4-FFF2-40B4-BE49-F238E27FC236}">
                <a16:creationId xmlns:a16="http://schemas.microsoft.com/office/drawing/2014/main" id="{62C1CA92-F484-2E8C-2713-C0A06B691E97}"/>
              </a:ext>
            </a:extLst>
          </p:cNvPr>
          <p:cNvPicPr>
            <a:picLocks noChangeAspect="1"/>
          </p:cNvPicPr>
          <p:nvPr/>
        </p:nvPicPr>
        <p:blipFill>
          <a:blip r:embed="rId10"/>
          <a:stretch>
            <a:fillRect/>
          </a:stretch>
        </p:blipFill>
        <p:spPr>
          <a:xfrm>
            <a:off x="7107704" y="1451578"/>
            <a:ext cx="642285" cy="704135"/>
          </a:xfrm>
          <a:prstGeom prst="rect">
            <a:avLst/>
          </a:prstGeom>
        </p:spPr>
      </p:pic>
      <p:pic>
        <p:nvPicPr>
          <p:cNvPr id="16" name="Afbeelding 15">
            <a:extLst>
              <a:ext uri="{FF2B5EF4-FFF2-40B4-BE49-F238E27FC236}">
                <a16:creationId xmlns:a16="http://schemas.microsoft.com/office/drawing/2014/main" id="{BB5C604B-5605-0CB4-7591-42940D1220CB}"/>
              </a:ext>
            </a:extLst>
          </p:cNvPr>
          <p:cNvPicPr>
            <a:picLocks noChangeAspect="1"/>
          </p:cNvPicPr>
          <p:nvPr/>
        </p:nvPicPr>
        <p:blipFill>
          <a:blip r:embed="rId11"/>
          <a:stretch>
            <a:fillRect/>
          </a:stretch>
        </p:blipFill>
        <p:spPr>
          <a:xfrm>
            <a:off x="7985512" y="4447156"/>
            <a:ext cx="772185" cy="636224"/>
          </a:xfrm>
          <a:prstGeom prst="rect">
            <a:avLst/>
          </a:prstGeom>
        </p:spPr>
      </p:pic>
      <p:pic>
        <p:nvPicPr>
          <p:cNvPr id="17" name="Afbeelding 16">
            <a:extLst>
              <a:ext uri="{FF2B5EF4-FFF2-40B4-BE49-F238E27FC236}">
                <a16:creationId xmlns:a16="http://schemas.microsoft.com/office/drawing/2014/main" id="{D1778721-F699-A78A-4CB6-FCEB3B6B9139}"/>
              </a:ext>
            </a:extLst>
          </p:cNvPr>
          <p:cNvPicPr>
            <a:picLocks noChangeAspect="1"/>
          </p:cNvPicPr>
          <p:nvPr/>
        </p:nvPicPr>
        <p:blipFill>
          <a:blip r:embed="rId12"/>
          <a:stretch>
            <a:fillRect/>
          </a:stretch>
        </p:blipFill>
        <p:spPr>
          <a:xfrm>
            <a:off x="3041299" y="4487790"/>
            <a:ext cx="768576" cy="636224"/>
          </a:xfrm>
          <a:prstGeom prst="rect">
            <a:avLst/>
          </a:prstGeom>
        </p:spPr>
      </p:pic>
      <p:pic>
        <p:nvPicPr>
          <p:cNvPr id="18" name="Afbeelding 17">
            <a:extLst>
              <a:ext uri="{FF2B5EF4-FFF2-40B4-BE49-F238E27FC236}">
                <a16:creationId xmlns:a16="http://schemas.microsoft.com/office/drawing/2014/main" id="{30BFB2C3-5882-A47F-26FA-AD6829E7445D}"/>
              </a:ext>
            </a:extLst>
          </p:cNvPr>
          <p:cNvPicPr>
            <a:picLocks noChangeAspect="1"/>
          </p:cNvPicPr>
          <p:nvPr/>
        </p:nvPicPr>
        <p:blipFill>
          <a:blip r:embed="rId13"/>
          <a:stretch>
            <a:fillRect/>
          </a:stretch>
        </p:blipFill>
        <p:spPr>
          <a:xfrm>
            <a:off x="5842264" y="4161589"/>
            <a:ext cx="389701" cy="364577"/>
          </a:xfrm>
          <a:prstGeom prst="rect">
            <a:avLst/>
          </a:prstGeom>
        </p:spPr>
      </p:pic>
      <p:pic>
        <p:nvPicPr>
          <p:cNvPr id="20" name="Afbeelding 19">
            <a:extLst>
              <a:ext uri="{FF2B5EF4-FFF2-40B4-BE49-F238E27FC236}">
                <a16:creationId xmlns:a16="http://schemas.microsoft.com/office/drawing/2014/main" id="{B5F525C3-0194-7256-84DB-63D0A42ED56A}"/>
              </a:ext>
            </a:extLst>
          </p:cNvPr>
          <p:cNvPicPr>
            <a:picLocks noChangeAspect="1"/>
          </p:cNvPicPr>
          <p:nvPr/>
        </p:nvPicPr>
        <p:blipFill>
          <a:blip r:embed="rId14"/>
          <a:stretch>
            <a:fillRect/>
          </a:stretch>
        </p:blipFill>
        <p:spPr>
          <a:xfrm>
            <a:off x="5356853" y="3503075"/>
            <a:ext cx="339184" cy="368151"/>
          </a:xfrm>
          <a:prstGeom prst="rect">
            <a:avLst/>
          </a:prstGeom>
        </p:spPr>
      </p:pic>
    </p:spTree>
    <p:extLst>
      <p:ext uri="{BB962C8B-B14F-4D97-AF65-F5344CB8AC3E}">
        <p14:creationId xmlns:p14="http://schemas.microsoft.com/office/powerpoint/2010/main" val="2602939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t>5. Betrouwbare informatie</a:t>
            </a:r>
          </a:p>
        </p:txBody>
      </p:sp>
      <p:sp>
        <p:nvSpPr>
          <p:cNvPr id="12" name="Tekstvak 11">
            <a:extLst>
              <a:ext uri="{FF2B5EF4-FFF2-40B4-BE49-F238E27FC236}">
                <a16:creationId xmlns:a16="http://schemas.microsoft.com/office/drawing/2014/main" id="{ED5FA4F1-2962-DF79-ECAE-C8C6610F43FB}"/>
              </a:ext>
            </a:extLst>
          </p:cNvPr>
          <p:cNvSpPr txBox="1"/>
          <p:nvPr/>
        </p:nvSpPr>
        <p:spPr>
          <a:xfrm>
            <a:off x="507023" y="2500362"/>
            <a:ext cx="6285663" cy="2031325"/>
          </a:xfrm>
          <a:prstGeom prst="rect">
            <a:avLst/>
          </a:prstGeom>
          <a:noFill/>
        </p:spPr>
        <p:txBody>
          <a:bodyPr wrap="square">
            <a:spAutoFit/>
          </a:bodyPr>
          <a:lstStyle/>
          <a:p>
            <a:pPr marL="342900" indent="-342900">
              <a:buFont typeface="+mj-lt"/>
              <a:buAutoNum type="arabicPeriod"/>
            </a:pPr>
            <a:r>
              <a:rPr lang="nl-NL" dirty="0"/>
              <a:t>Betrouwbare informatie komt beschikbaar voor beleid</a:t>
            </a:r>
          </a:p>
          <a:p>
            <a:pPr marL="342900" indent="-342900">
              <a:buFont typeface="+mj-lt"/>
              <a:buAutoNum type="arabicPeriod"/>
            </a:pPr>
            <a:r>
              <a:rPr lang="nl-NL" dirty="0"/>
              <a:t>Geen brief aan de Kamer, wel dashboard</a:t>
            </a:r>
          </a:p>
          <a:p>
            <a:pPr marL="342900" indent="-342900">
              <a:buFont typeface="+mj-lt"/>
              <a:buAutoNum type="arabicPeriod"/>
            </a:pPr>
            <a:r>
              <a:rPr lang="nl-NL" dirty="0"/>
              <a:t>Unicum: door de ontvangst van deze data is het CVO Rotterdam het eerste onderwijsbestuur, waarvan niet alleen het jaarverslag maar ook de XBRL-gegevens van het jaarverslag door de accountant zijn gecontroleerd</a:t>
            </a:r>
          </a:p>
          <a:p>
            <a:pPr marL="342900" indent="-342900">
              <a:buFont typeface="+mj-lt"/>
              <a:buAutoNum type="arabicPeriod"/>
            </a:pPr>
            <a:r>
              <a:rPr lang="nl-NL" dirty="0"/>
              <a:t>Andere manier van werken</a:t>
            </a:r>
          </a:p>
        </p:txBody>
      </p:sp>
      <p:pic>
        <p:nvPicPr>
          <p:cNvPr id="3" name="Afbeelding 2">
            <a:extLst>
              <a:ext uri="{FF2B5EF4-FFF2-40B4-BE49-F238E27FC236}">
                <a16:creationId xmlns:a16="http://schemas.microsoft.com/office/drawing/2014/main" id="{8BE436AC-D327-B438-068C-5983426566A0}"/>
              </a:ext>
            </a:extLst>
          </p:cNvPr>
          <p:cNvPicPr>
            <a:picLocks noChangeAspect="1"/>
          </p:cNvPicPr>
          <p:nvPr/>
        </p:nvPicPr>
        <p:blipFill>
          <a:blip r:embed="rId3"/>
          <a:stretch>
            <a:fillRect/>
          </a:stretch>
        </p:blipFill>
        <p:spPr>
          <a:xfrm>
            <a:off x="8254930" y="2500362"/>
            <a:ext cx="3409848" cy="2502117"/>
          </a:xfrm>
          <a:prstGeom prst="rect">
            <a:avLst/>
          </a:prstGeom>
        </p:spPr>
      </p:pic>
    </p:spTree>
    <p:extLst>
      <p:ext uri="{BB962C8B-B14F-4D97-AF65-F5344CB8AC3E}">
        <p14:creationId xmlns:p14="http://schemas.microsoft.com/office/powerpoint/2010/main" val="1005586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solidFill>
                  <a:schemeClr val="accent3"/>
                </a:solidFill>
              </a:rPr>
              <a:t>Innovators</a:t>
            </a:r>
          </a:p>
        </p:txBody>
      </p:sp>
      <p:sp>
        <p:nvSpPr>
          <p:cNvPr id="4" name="Tekstvak 3">
            <a:extLst>
              <a:ext uri="{FF2B5EF4-FFF2-40B4-BE49-F238E27FC236}">
                <a16:creationId xmlns:a16="http://schemas.microsoft.com/office/drawing/2014/main" id="{2B52BC49-4C3D-990D-00ED-1B5C572CA31D}"/>
              </a:ext>
            </a:extLst>
          </p:cNvPr>
          <p:cNvSpPr txBox="1"/>
          <p:nvPr/>
        </p:nvSpPr>
        <p:spPr>
          <a:xfrm>
            <a:off x="507023" y="2500362"/>
            <a:ext cx="2966729" cy="923330"/>
          </a:xfrm>
          <a:prstGeom prst="rect">
            <a:avLst/>
          </a:prstGeom>
          <a:noFill/>
        </p:spPr>
        <p:txBody>
          <a:bodyPr wrap="square">
            <a:spAutoFit/>
          </a:bodyPr>
          <a:lstStyle/>
          <a:p>
            <a:pPr marL="342900" indent="-342900">
              <a:buFont typeface="Arial" panose="020B0604020202020204" pitchFamily="34" charset="0"/>
              <a:buChar char="•"/>
            </a:pPr>
            <a:r>
              <a:rPr lang="nl-NL" dirty="0"/>
              <a:t>CVO Rotterdam e.o.</a:t>
            </a:r>
          </a:p>
          <a:p>
            <a:pPr marL="342900" indent="-342900">
              <a:buFont typeface="Arial" panose="020B0604020202020204" pitchFamily="34" charset="0"/>
              <a:buChar char="•"/>
            </a:pPr>
            <a:r>
              <a:rPr lang="nl-NL" dirty="0"/>
              <a:t>Graafschap College</a:t>
            </a:r>
          </a:p>
          <a:p>
            <a:pPr marL="342900" indent="-342900">
              <a:buFont typeface="Arial" panose="020B0604020202020204" pitchFamily="34" charset="0"/>
              <a:buChar char="•"/>
            </a:pPr>
            <a:r>
              <a:rPr lang="nl-NL" dirty="0"/>
              <a:t>Universiteit Twente</a:t>
            </a:r>
          </a:p>
        </p:txBody>
      </p:sp>
      <p:pic>
        <p:nvPicPr>
          <p:cNvPr id="3" name="Afbeelding 2">
            <a:extLst>
              <a:ext uri="{FF2B5EF4-FFF2-40B4-BE49-F238E27FC236}">
                <a16:creationId xmlns:a16="http://schemas.microsoft.com/office/drawing/2014/main" id="{7C04740D-D1C0-6A23-98A5-6650CD60506C}"/>
              </a:ext>
            </a:extLst>
          </p:cNvPr>
          <p:cNvPicPr>
            <a:picLocks noChangeAspect="1"/>
          </p:cNvPicPr>
          <p:nvPr/>
        </p:nvPicPr>
        <p:blipFill>
          <a:blip r:embed="rId3"/>
          <a:stretch>
            <a:fillRect/>
          </a:stretch>
        </p:blipFill>
        <p:spPr>
          <a:xfrm rot="717711">
            <a:off x="4202092" y="1839431"/>
            <a:ext cx="5571846" cy="3897999"/>
          </a:xfrm>
          <a:prstGeom prst="rect">
            <a:avLst/>
          </a:prstGeom>
        </p:spPr>
      </p:pic>
      <p:sp>
        <p:nvSpPr>
          <p:cNvPr id="6" name="Rechthoek 5">
            <a:extLst>
              <a:ext uri="{FF2B5EF4-FFF2-40B4-BE49-F238E27FC236}">
                <a16:creationId xmlns:a16="http://schemas.microsoft.com/office/drawing/2014/main" id="{E91B092C-1148-5A21-C1C6-E8F480E57827}"/>
              </a:ext>
            </a:extLst>
          </p:cNvPr>
          <p:cNvSpPr/>
          <p:nvPr/>
        </p:nvSpPr>
        <p:spPr>
          <a:xfrm rot="763300">
            <a:off x="6377517" y="3658545"/>
            <a:ext cx="2169042" cy="6289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91851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320B6-9A80-75F5-3236-5444063E7298}"/>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F81D403-CC2F-B29C-EB04-C24471344887}"/>
              </a:ext>
            </a:extLst>
          </p:cNvPr>
          <p:cNvSpPr>
            <a:spLocks noGrp="1"/>
          </p:cNvSpPr>
          <p:nvPr>
            <p:ph type="title"/>
          </p:nvPr>
        </p:nvSpPr>
        <p:spPr/>
        <p:txBody>
          <a:bodyPr>
            <a:noAutofit/>
          </a:bodyPr>
          <a:lstStyle/>
          <a:p>
            <a:r>
              <a:rPr lang="nl-NL" dirty="0">
                <a:solidFill>
                  <a:schemeClr val="accent3"/>
                </a:solidFill>
              </a:rPr>
              <a:t>Uitreiking Innovator-certificaat</a:t>
            </a:r>
          </a:p>
        </p:txBody>
      </p:sp>
      <p:sp>
        <p:nvSpPr>
          <p:cNvPr id="4" name="Tekstvak 3">
            <a:extLst>
              <a:ext uri="{FF2B5EF4-FFF2-40B4-BE49-F238E27FC236}">
                <a16:creationId xmlns:a16="http://schemas.microsoft.com/office/drawing/2014/main" id="{A3BEA8B5-C7F4-C1C5-3B04-622523D22EAE}"/>
              </a:ext>
            </a:extLst>
          </p:cNvPr>
          <p:cNvSpPr txBox="1"/>
          <p:nvPr/>
        </p:nvSpPr>
        <p:spPr>
          <a:xfrm>
            <a:off x="1025316" y="5446442"/>
            <a:ext cx="2310822" cy="276999"/>
          </a:xfrm>
          <a:prstGeom prst="rect">
            <a:avLst/>
          </a:prstGeom>
          <a:noFill/>
        </p:spPr>
        <p:txBody>
          <a:bodyPr wrap="square">
            <a:spAutoFit/>
          </a:bodyPr>
          <a:lstStyle/>
          <a:p>
            <a:r>
              <a:rPr lang="nl-NL" sz="1200" dirty="0"/>
              <a:t>CVO Rotterdam e.o., Mark Somers</a:t>
            </a:r>
          </a:p>
        </p:txBody>
      </p:sp>
      <p:sp>
        <p:nvSpPr>
          <p:cNvPr id="6" name="Rechthoek 5">
            <a:extLst>
              <a:ext uri="{FF2B5EF4-FFF2-40B4-BE49-F238E27FC236}">
                <a16:creationId xmlns:a16="http://schemas.microsoft.com/office/drawing/2014/main" id="{1AA70AF1-EBBE-87E1-F071-165F15270BD7}"/>
              </a:ext>
            </a:extLst>
          </p:cNvPr>
          <p:cNvSpPr/>
          <p:nvPr/>
        </p:nvSpPr>
        <p:spPr>
          <a:xfrm rot="763300">
            <a:off x="6377517" y="3658545"/>
            <a:ext cx="2169042" cy="6289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D50C89C7-7D05-3CA5-4693-6C440D86C474}"/>
              </a:ext>
            </a:extLst>
          </p:cNvPr>
          <p:cNvPicPr>
            <a:picLocks noChangeAspect="1"/>
          </p:cNvPicPr>
          <p:nvPr/>
        </p:nvPicPr>
        <p:blipFill>
          <a:blip r:embed="rId3"/>
          <a:stretch>
            <a:fillRect/>
          </a:stretch>
        </p:blipFill>
        <p:spPr>
          <a:xfrm>
            <a:off x="8467924" y="2850151"/>
            <a:ext cx="2714608" cy="2468970"/>
          </a:xfrm>
          <a:prstGeom prst="rect">
            <a:avLst/>
          </a:prstGeom>
        </p:spPr>
      </p:pic>
      <p:pic>
        <p:nvPicPr>
          <p:cNvPr id="11" name="Afbeelding 10">
            <a:extLst>
              <a:ext uri="{FF2B5EF4-FFF2-40B4-BE49-F238E27FC236}">
                <a16:creationId xmlns:a16="http://schemas.microsoft.com/office/drawing/2014/main" id="{65B5B1D7-29A0-0B51-6F1D-AEF67F1FD1D4}"/>
              </a:ext>
            </a:extLst>
          </p:cNvPr>
          <p:cNvPicPr>
            <a:picLocks noChangeAspect="1"/>
          </p:cNvPicPr>
          <p:nvPr/>
        </p:nvPicPr>
        <p:blipFill>
          <a:blip r:embed="rId4"/>
          <a:stretch>
            <a:fillRect/>
          </a:stretch>
        </p:blipFill>
        <p:spPr>
          <a:xfrm>
            <a:off x="645616" y="2850151"/>
            <a:ext cx="3070222" cy="2468970"/>
          </a:xfrm>
          <a:prstGeom prst="rect">
            <a:avLst/>
          </a:prstGeom>
        </p:spPr>
      </p:pic>
      <p:sp>
        <p:nvSpPr>
          <p:cNvPr id="12" name="Tekstvak 11">
            <a:extLst>
              <a:ext uri="{FF2B5EF4-FFF2-40B4-BE49-F238E27FC236}">
                <a16:creationId xmlns:a16="http://schemas.microsoft.com/office/drawing/2014/main" id="{C1ABAB66-E55A-31AA-5053-DF8356861C8A}"/>
              </a:ext>
            </a:extLst>
          </p:cNvPr>
          <p:cNvSpPr txBox="1"/>
          <p:nvPr/>
        </p:nvSpPr>
        <p:spPr>
          <a:xfrm>
            <a:off x="4964727" y="5474043"/>
            <a:ext cx="2254308" cy="276999"/>
          </a:xfrm>
          <a:prstGeom prst="rect">
            <a:avLst/>
          </a:prstGeom>
          <a:noFill/>
        </p:spPr>
        <p:txBody>
          <a:bodyPr wrap="square">
            <a:spAutoFit/>
          </a:bodyPr>
          <a:lstStyle/>
          <a:p>
            <a:r>
              <a:rPr lang="nl-NL" sz="1200" dirty="0"/>
              <a:t>Graafschap College, Dymph Noë </a:t>
            </a:r>
          </a:p>
        </p:txBody>
      </p:sp>
      <p:sp>
        <p:nvSpPr>
          <p:cNvPr id="13" name="Tekstvak 12">
            <a:extLst>
              <a:ext uri="{FF2B5EF4-FFF2-40B4-BE49-F238E27FC236}">
                <a16:creationId xmlns:a16="http://schemas.microsoft.com/office/drawing/2014/main" id="{498CAAB7-9152-C25A-76B7-CF7FC1848324}"/>
              </a:ext>
            </a:extLst>
          </p:cNvPr>
          <p:cNvSpPr txBox="1"/>
          <p:nvPr/>
        </p:nvSpPr>
        <p:spPr>
          <a:xfrm>
            <a:off x="8589192" y="5446442"/>
            <a:ext cx="2966729" cy="276999"/>
          </a:xfrm>
          <a:prstGeom prst="rect">
            <a:avLst/>
          </a:prstGeom>
          <a:noFill/>
        </p:spPr>
        <p:txBody>
          <a:bodyPr wrap="square">
            <a:spAutoFit/>
          </a:bodyPr>
          <a:lstStyle/>
          <a:p>
            <a:r>
              <a:rPr lang="nl-NL" sz="1200" dirty="0"/>
              <a:t>Universiteit Twente, Monique Verwers</a:t>
            </a:r>
          </a:p>
        </p:txBody>
      </p:sp>
      <p:pic>
        <p:nvPicPr>
          <p:cNvPr id="15" name="Afbeelding 14">
            <a:extLst>
              <a:ext uri="{FF2B5EF4-FFF2-40B4-BE49-F238E27FC236}">
                <a16:creationId xmlns:a16="http://schemas.microsoft.com/office/drawing/2014/main" id="{83683AE4-B84F-41D9-2B0B-484DD8F29D8F}"/>
              </a:ext>
            </a:extLst>
          </p:cNvPr>
          <p:cNvPicPr>
            <a:picLocks noChangeAspect="1"/>
          </p:cNvPicPr>
          <p:nvPr/>
        </p:nvPicPr>
        <p:blipFill>
          <a:blip r:embed="rId5"/>
          <a:stretch>
            <a:fillRect/>
          </a:stretch>
        </p:blipFill>
        <p:spPr>
          <a:xfrm>
            <a:off x="4728351" y="2855148"/>
            <a:ext cx="2866768" cy="2463973"/>
          </a:xfrm>
          <a:prstGeom prst="rect">
            <a:avLst/>
          </a:prstGeom>
        </p:spPr>
      </p:pic>
    </p:spTree>
    <p:extLst>
      <p:ext uri="{BB962C8B-B14F-4D97-AF65-F5344CB8AC3E}">
        <p14:creationId xmlns:p14="http://schemas.microsoft.com/office/powerpoint/2010/main" val="1428776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E555749-AE2A-EB4C-1BE4-18ED0B5BB4B1}"/>
              </a:ext>
            </a:extLst>
          </p:cNvPr>
          <p:cNvSpPr>
            <a:spLocks noGrp="1"/>
          </p:cNvSpPr>
          <p:nvPr>
            <p:ph type="title"/>
          </p:nvPr>
        </p:nvSpPr>
        <p:spPr/>
        <p:txBody>
          <a:bodyPr>
            <a:noAutofit/>
          </a:bodyPr>
          <a:lstStyle/>
          <a:p>
            <a:r>
              <a:rPr lang="nl-NL" dirty="0">
                <a:solidFill>
                  <a:schemeClr val="accent3"/>
                </a:solidFill>
              </a:rPr>
              <a:t>Hoe verder</a:t>
            </a:r>
          </a:p>
        </p:txBody>
      </p:sp>
      <p:sp>
        <p:nvSpPr>
          <p:cNvPr id="2" name="Tekstvak 1">
            <a:extLst>
              <a:ext uri="{FF2B5EF4-FFF2-40B4-BE49-F238E27FC236}">
                <a16:creationId xmlns:a16="http://schemas.microsoft.com/office/drawing/2014/main" id="{D9385DF8-790F-C536-6C35-F3DE5C0E032F}"/>
              </a:ext>
            </a:extLst>
          </p:cNvPr>
          <p:cNvSpPr txBox="1"/>
          <p:nvPr/>
        </p:nvSpPr>
        <p:spPr>
          <a:xfrm>
            <a:off x="416130" y="6468219"/>
            <a:ext cx="3735475" cy="261610"/>
          </a:xfrm>
          <a:prstGeom prst="rect">
            <a:avLst/>
          </a:prstGeom>
          <a:noFill/>
        </p:spPr>
        <p:txBody>
          <a:bodyPr wrap="square">
            <a:spAutoFit/>
          </a:bodyPr>
          <a:lstStyle/>
          <a:p>
            <a:r>
              <a:rPr lang="nl-NL" sz="1100" dirty="0"/>
              <a:t>Evert van Ekelenburg, Samen Verantwoorden, DUO</a:t>
            </a:r>
          </a:p>
        </p:txBody>
      </p:sp>
      <p:graphicFrame>
        <p:nvGraphicFramePr>
          <p:cNvPr id="6" name="Tabel 5">
            <a:extLst>
              <a:ext uri="{FF2B5EF4-FFF2-40B4-BE49-F238E27FC236}">
                <a16:creationId xmlns:a16="http://schemas.microsoft.com/office/drawing/2014/main" id="{C2A528A6-FE42-3A14-66CB-800943EEF2E4}"/>
              </a:ext>
            </a:extLst>
          </p:cNvPr>
          <p:cNvGraphicFramePr>
            <a:graphicFrameLocks noGrp="1"/>
          </p:cNvGraphicFramePr>
          <p:nvPr>
            <p:extLst>
              <p:ext uri="{D42A27DB-BD31-4B8C-83A1-F6EECF244321}">
                <p14:modId xmlns:p14="http://schemas.microsoft.com/office/powerpoint/2010/main" val="621480765"/>
              </p:ext>
            </p:extLst>
          </p:nvPr>
        </p:nvGraphicFramePr>
        <p:xfrm>
          <a:off x="518983" y="2508422"/>
          <a:ext cx="11339187" cy="3494519"/>
        </p:xfrm>
        <a:graphic>
          <a:graphicData uri="http://schemas.openxmlformats.org/drawingml/2006/table">
            <a:tbl>
              <a:tblPr firstRow="1" firstCol="1" bandRow="1">
                <a:tableStyleId>{7DF18680-E054-41AD-8BC1-D1AEF772440D}</a:tableStyleId>
              </a:tblPr>
              <a:tblGrid>
                <a:gridCol w="1366622">
                  <a:extLst>
                    <a:ext uri="{9D8B030D-6E8A-4147-A177-3AD203B41FA5}">
                      <a16:colId xmlns:a16="http://schemas.microsoft.com/office/drawing/2014/main" val="2976828020"/>
                    </a:ext>
                  </a:extLst>
                </a:gridCol>
                <a:gridCol w="5944683">
                  <a:extLst>
                    <a:ext uri="{9D8B030D-6E8A-4147-A177-3AD203B41FA5}">
                      <a16:colId xmlns:a16="http://schemas.microsoft.com/office/drawing/2014/main" val="1952245645"/>
                    </a:ext>
                  </a:extLst>
                </a:gridCol>
                <a:gridCol w="4027882">
                  <a:extLst>
                    <a:ext uri="{9D8B030D-6E8A-4147-A177-3AD203B41FA5}">
                      <a16:colId xmlns:a16="http://schemas.microsoft.com/office/drawing/2014/main" val="2935124476"/>
                    </a:ext>
                  </a:extLst>
                </a:gridCol>
              </a:tblGrid>
              <a:tr h="250000">
                <a:tc>
                  <a:txBody>
                    <a:bodyPr/>
                    <a:lstStyle/>
                    <a:p>
                      <a:r>
                        <a:rPr lang="nl-NL" sz="1200" dirty="0">
                          <a:effectLst/>
                        </a:rPr>
                        <a:t>Processtap</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Randvoorwaarden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a:effectLst/>
                        </a:rPr>
                        <a:t>Bypass</a:t>
                      </a:r>
                      <a:endParaRPr lang="nl-NL" sz="120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2331298675"/>
                  </a:ext>
                </a:extLst>
              </a:tr>
              <a:tr h="250000">
                <a:tc>
                  <a:txBody>
                    <a:bodyPr/>
                    <a:lstStyle/>
                    <a:p>
                      <a:pPr marL="0" indent="0">
                        <a:buNone/>
                      </a:pPr>
                      <a:r>
                        <a:rPr lang="nl-NL" sz="1200" dirty="0">
                          <a:effectLst/>
                        </a:rPr>
                        <a:t>1. Opstellen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OCW Taxonomie conform RJ en geschikt voor iXBRL</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Gebruiken huidige OCW Taxonomie</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3630701296"/>
                  </a:ext>
                </a:extLst>
              </a:tr>
              <a:tr h="250000">
                <a:tc>
                  <a:txBody>
                    <a:bodyPr/>
                    <a:lstStyle/>
                    <a:p>
                      <a:pPr marL="0" indent="0">
                        <a:buFontTx/>
                        <a:buNone/>
                      </a:pPr>
                      <a:r>
                        <a:rPr lang="nl-NL" sz="1200" dirty="0">
                          <a:effectLst/>
                        </a:rPr>
                        <a:t>1. Opstellen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a:effectLst/>
                        </a:rPr>
                        <a:t>Markeren verplichte elementen uit de OCW Taxonomie</a:t>
                      </a:r>
                      <a:endParaRPr lang="nl-NL" sz="120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Aanpassen jaarverslag of extensietaxonomie</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3906403195"/>
                  </a:ext>
                </a:extLst>
              </a:tr>
              <a:tr h="681548">
                <a:tc>
                  <a:txBody>
                    <a:bodyPr/>
                    <a:lstStyle/>
                    <a:p>
                      <a:r>
                        <a:rPr lang="nl-NL" sz="1200" dirty="0">
                          <a:effectLst/>
                        </a:rPr>
                        <a:t>2. Controleren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pPr marL="285750" indent="-285750">
                        <a:buFont typeface="Arial" panose="020B0604020202020204" pitchFamily="34" charset="0"/>
                        <a:buChar char="•"/>
                      </a:pPr>
                      <a:r>
                        <a:rPr lang="nl-NL" sz="1200" dirty="0">
                          <a:effectLst/>
                        </a:rPr>
                        <a:t>Openstaande punt Taskforce Jaarverslaggeving oplossen m.b.t. wettelijke basis markeren</a:t>
                      </a:r>
                    </a:p>
                    <a:p>
                      <a:pPr marL="285750" indent="-285750">
                        <a:buFont typeface="Arial" panose="020B0604020202020204" pitchFamily="34" charset="0"/>
                        <a:buChar char="•"/>
                      </a:pPr>
                      <a:r>
                        <a:rPr lang="nl-NL" sz="1200" dirty="0">
                          <a:effectLst/>
                        </a:rPr>
                        <a:t>Controlesoftware geschikt om geautomatiseerd markeringen te kunnen controleren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a:effectLst/>
                        </a:rPr>
                        <a:t>Controle accountant markeren nog handmatig</a:t>
                      </a:r>
                      <a:endParaRPr lang="nl-NL" sz="120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1769030490"/>
                  </a:ext>
                </a:extLst>
              </a:tr>
              <a:tr h="871870">
                <a:tc>
                  <a:txBody>
                    <a:bodyPr/>
                    <a:lstStyle/>
                    <a:p>
                      <a:r>
                        <a:rPr lang="nl-NL" sz="1200" dirty="0">
                          <a:effectLst/>
                        </a:rPr>
                        <a:t>2. Controleren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Openstaande punten Taskforce Jaarverslaggeving oplossen m.b.t.:</a:t>
                      </a:r>
                    </a:p>
                    <a:p>
                      <a:pPr marL="285750" indent="-285750">
                        <a:buFont typeface="Arial" panose="020B0604020202020204" pitchFamily="34" charset="0"/>
                        <a:buChar char="•"/>
                      </a:pPr>
                      <a:r>
                        <a:rPr lang="nl-NL" sz="1200" dirty="0">
                          <a:effectLst/>
                        </a:rPr>
                        <a:t>Controleverklaring in iXBRL</a:t>
                      </a:r>
                    </a:p>
                    <a:p>
                      <a:pPr marL="285750" indent="-285750">
                        <a:buFont typeface="Arial" panose="020B0604020202020204" pitchFamily="34" charset="0"/>
                        <a:buChar char="•"/>
                      </a:pPr>
                      <a:r>
                        <a:rPr lang="nl-NL" sz="1200" dirty="0">
                          <a:effectLst/>
                        </a:rPr>
                        <a:t>Digitaal ondertekenen door accountant</a:t>
                      </a:r>
                    </a:p>
                    <a:p>
                      <a:r>
                        <a:rPr lang="nl-NL" sz="1200" dirty="0">
                          <a:effectLst/>
                        </a:rPr>
                        <a:t>Standaard voor digitaal ondertekenen door XBRL International uitgewerkt en gepubliceerd</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a:effectLst/>
                        </a:rPr>
                        <a:t>Controleverklaring opgenomen in Overige gegevens van het jaarverslag in iXBRL en ‘natte’ handtekening accountant </a:t>
                      </a:r>
                      <a:endParaRPr lang="nl-NL" sz="120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4078850337"/>
                  </a:ext>
                </a:extLst>
              </a:tr>
              <a:tr h="500000">
                <a:tc>
                  <a:txBody>
                    <a:bodyPr/>
                    <a:lstStyle/>
                    <a:p>
                      <a:r>
                        <a:rPr lang="nl-NL" sz="1200" dirty="0">
                          <a:effectLst/>
                        </a:rPr>
                        <a:t>3. Ondertekenen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Aansluiten bij oplossing die gekozen wordt voor digitaal ondertekenen accountant</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Bestuurder ondertekent jaarverslag met ‘natte’ handtekening</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2885975723"/>
                  </a:ext>
                </a:extLst>
              </a:tr>
              <a:tr h="343821">
                <a:tc>
                  <a:txBody>
                    <a:bodyPr/>
                    <a:lstStyle/>
                    <a:p>
                      <a:r>
                        <a:rPr lang="nl-NL" sz="1200" dirty="0">
                          <a:effectLst/>
                        </a:rPr>
                        <a:t>4. Verwerken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Berichtsoort jaarverantwoording Onderwijs iXBRL in Digipoort realiseren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a:effectLst/>
                        </a:rPr>
                        <a:t>Aanleveren Report Package buiten Digipoort om bij DUO</a:t>
                      </a:r>
                      <a:endParaRPr lang="nl-NL" sz="120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2079226405"/>
                  </a:ext>
                </a:extLst>
              </a:tr>
              <a:tr h="250000">
                <a:tc>
                  <a:txBody>
                    <a:bodyPr/>
                    <a:lstStyle/>
                    <a:p>
                      <a:r>
                        <a:rPr lang="nl-NL" sz="1200" dirty="0">
                          <a:effectLst/>
                        </a:rPr>
                        <a:t>4. Verwerken</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a:effectLst/>
                        </a:rPr>
                        <a:t>Definitie van de Report Package Onderwijs is duidelijk</a:t>
                      </a:r>
                      <a:endParaRPr lang="nl-NL" sz="1200">
                        <a:effectLst/>
                        <a:latin typeface="Aptos" panose="020B0004020202020204" pitchFamily="34" charset="0"/>
                        <a:ea typeface="Aptos" panose="020B0004020202020204" pitchFamily="34" charset="0"/>
                        <a:cs typeface="Aptos" panose="020B0004020202020204" pitchFamily="34" charset="0"/>
                      </a:endParaRPr>
                    </a:p>
                  </a:txBody>
                  <a:tcPr/>
                </a:tc>
                <a:tc>
                  <a:txBody>
                    <a:bodyPr/>
                    <a:lstStyle/>
                    <a:p>
                      <a:r>
                        <a:rPr lang="nl-NL" sz="1200" dirty="0">
                          <a:effectLst/>
                        </a:rPr>
                        <a:t>Er is geen bypass mogelijk</a:t>
                      </a:r>
                      <a:endParaRPr lang="nl-NL" sz="1200" dirty="0">
                        <a:effectLst/>
                        <a:latin typeface="Aptos" panose="020B0004020202020204" pitchFamily="34" charset="0"/>
                        <a:ea typeface="Aptos" panose="020B0004020202020204" pitchFamily="34" charset="0"/>
                        <a:cs typeface="Aptos" panose="020B0004020202020204" pitchFamily="34" charset="0"/>
                      </a:endParaRPr>
                    </a:p>
                  </a:txBody>
                  <a:tcPr/>
                </a:tc>
                <a:extLst>
                  <a:ext uri="{0D108BD9-81ED-4DB2-BD59-A6C34878D82A}">
                    <a16:rowId xmlns:a16="http://schemas.microsoft.com/office/drawing/2014/main" val="2173953437"/>
                  </a:ext>
                </a:extLst>
              </a:tr>
            </a:tbl>
          </a:graphicData>
        </a:graphic>
      </p:graphicFrame>
    </p:spTree>
    <p:extLst>
      <p:ext uri="{BB962C8B-B14F-4D97-AF65-F5344CB8AC3E}">
        <p14:creationId xmlns:p14="http://schemas.microsoft.com/office/powerpoint/2010/main" val="1912091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F17FB-4CC1-0162-25E9-1546E25988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115C36-D87B-2A38-A60A-7429CB91FED5}"/>
              </a:ext>
            </a:extLst>
          </p:cNvPr>
          <p:cNvSpPr>
            <a:spLocks noGrp="1"/>
          </p:cNvSpPr>
          <p:nvPr>
            <p:ph type="title"/>
          </p:nvPr>
        </p:nvSpPr>
        <p:spPr/>
        <p:txBody>
          <a:bodyPr>
            <a:normAutofit/>
          </a:bodyPr>
          <a:lstStyle/>
          <a:p>
            <a:r>
              <a:rPr lang="nl-NL" dirty="0">
                <a:solidFill>
                  <a:schemeClr val="accent3"/>
                </a:solidFill>
              </a:rPr>
              <a:t>Agenda</a:t>
            </a:r>
          </a:p>
        </p:txBody>
      </p:sp>
      <p:sp>
        <p:nvSpPr>
          <p:cNvPr id="3" name="Tijdelijke aanduiding voor inhoud 2">
            <a:extLst>
              <a:ext uri="{FF2B5EF4-FFF2-40B4-BE49-F238E27FC236}">
                <a16:creationId xmlns:a16="http://schemas.microsoft.com/office/drawing/2014/main" id="{9F2909BE-2E9F-A7B4-6AC3-40ED92272237}"/>
              </a:ext>
            </a:extLst>
          </p:cNvPr>
          <p:cNvSpPr>
            <a:spLocks noGrp="1"/>
          </p:cNvSpPr>
          <p:nvPr>
            <p:ph idx="4294967295"/>
          </p:nvPr>
        </p:nvSpPr>
        <p:spPr>
          <a:xfrm>
            <a:off x="3051818" y="2133212"/>
            <a:ext cx="6080125" cy="4114800"/>
          </a:xfrm>
        </p:spPr>
        <p:txBody>
          <a:bodyPr vert="horz" lIns="91440" tIns="45720" rIns="91440" bIns="45720" rtlCol="0" anchor="t">
            <a:noAutofit/>
          </a:bodyPr>
          <a:lstStyle/>
          <a:p>
            <a:pPr marL="457200" indent="-457200">
              <a:lnSpc>
                <a:spcPct val="100000"/>
              </a:lnSpc>
              <a:buAutoNum type="arabicPeriod"/>
            </a:pPr>
            <a:r>
              <a:rPr lang="nl-NL" sz="1800" dirty="0">
                <a:latin typeface="+mn-lt"/>
                <a:cs typeface="Calibri Light"/>
              </a:rPr>
              <a:t>Opening en mededelingen</a:t>
            </a:r>
          </a:p>
          <a:p>
            <a:pPr marL="457200" indent="-457200">
              <a:lnSpc>
                <a:spcPct val="100000"/>
              </a:lnSpc>
              <a:buAutoNum type="arabicPeriod"/>
            </a:pPr>
            <a:r>
              <a:rPr lang="nl-NL" sz="1800" dirty="0">
                <a:latin typeface="+mn-lt"/>
                <a:cs typeface="Calibri Light"/>
              </a:rPr>
              <a:t>Werken met iXBRL, het kán!</a:t>
            </a:r>
          </a:p>
          <a:p>
            <a:pPr marL="0" indent="0">
              <a:lnSpc>
                <a:spcPct val="100000"/>
              </a:lnSpc>
              <a:buNone/>
            </a:pPr>
            <a:r>
              <a:rPr lang="nl-NL" sz="1800" i="1" dirty="0">
                <a:latin typeface="+mn-lt"/>
                <a:cs typeface="Calibri Light"/>
              </a:rPr>
              <a:t>Pauze</a:t>
            </a:r>
          </a:p>
          <a:p>
            <a:pPr marL="457200" indent="-457200">
              <a:lnSpc>
                <a:spcPct val="100000"/>
              </a:lnSpc>
              <a:buFont typeface="+mj-lt"/>
              <a:buAutoNum type="arabicPeriod" startAt="3"/>
            </a:pPr>
            <a:r>
              <a:rPr lang="nl-NL" sz="1800" dirty="0">
                <a:latin typeface="+mn-lt"/>
                <a:cs typeface="Calibri Light"/>
              </a:rPr>
              <a:t>Update Handreiking Duurzaamheidsverantwoording</a:t>
            </a:r>
          </a:p>
          <a:p>
            <a:pPr marL="457200" indent="-457200">
              <a:lnSpc>
                <a:spcPct val="100000"/>
              </a:lnSpc>
              <a:buFont typeface="+mj-lt"/>
              <a:buAutoNum type="arabicPeriod" startAt="3"/>
            </a:pPr>
            <a:r>
              <a:rPr lang="nl-NL" sz="1800" dirty="0">
                <a:latin typeface="+mn-lt"/>
                <a:cs typeface="Calibri Light"/>
              </a:rPr>
              <a:t>Platform Samen Verantwoorden Onderwijs</a:t>
            </a:r>
          </a:p>
          <a:p>
            <a:pPr marL="0" indent="0">
              <a:lnSpc>
                <a:spcPct val="100000"/>
              </a:lnSpc>
              <a:buNone/>
            </a:pPr>
            <a:r>
              <a:rPr lang="nl-NL" sz="1800" i="1" dirty="0">
                <a:latin typeface="+mn-lt"/>
                <a:cs typeface="Calibri Light"/>
              </a:rPr>
              <a:t>Lunch</a:t>
            </a:r>
          </a:p>
          <a:p>
            <a:pPr marL="457200" indent="-457200">
              <a:lnSpc>
                <a:spcPct val="100000"/>
              </a:lnSpc>
              <a:buFont typeface="+mj-lt"/>
              <a:buAutoNum type="arabicPeriod" startAt="4"/>
            </a:pPr>
            <a:r>
              <a:rPr lang="nl-NL" sz="1800" dirty="0">
                <a:latin typeface="+mn-lt"/>
                <a:cs typeface="Calibri Light"/>
              </a:rPr>
              <a:t>Discussie jaarverslag: standaard of vrijheid?</a:t>
            </a:r>
          </a:p>
          <a:p>
            <a:pPr marL="0" indent="0">
              <a:lnSpc>
                <a:spcPct val="100000"/>
              </a:lnSpc>
              <a:buNone/>
            </a:pPr>
            <a:r>
              <a:rPr lang="nl-NL" sz="1800" i="1" dirty="0">
                <a:latin typeface="+mn-lt"/>
                <a:cs typeface="Calibri Light"/>
              </a:rPr>
              <a:t>Pauze</a:t>
            </a:r>
          </a:p>
          <a:p>
            <a:pPr marL="457200" indent="-457200">
              <a:lnSpc>
                <a:spcPct val="100000"/>
              </a:lnSpc>
              <a:buFont typeface="+mj-lt"/>
              <a:buAutoNum type="arabicPeriod" startAt="5"/>
            </a:pPr>
            <a:r>
              <a:rPr lang="nl-NL" sz="1800" dirty="0">
                <a:latin typeface="+mn-lt"/>
                <a:cs typeface="Calibri Light"/>
              </a:rPr>
              <a:t>Waar komen we vandaan en waar willen we nog naartoe?</a:t>
            </a:r>
          </a:p>
          <a:p>
            <a:pPr marL="0" indent="0">
              <a:lnSpc>
                <a:spcPct val="100000"/>
              </a:lnSpc>
              <a:buNone/>
            </a:pPr>
            <a:r>
              <a:rPr lang="nl-NL" sz="1800" i="1" dirty="0">
                <a:latin typeface="+mn-lt"/>
                <a:cs typeface="Calibri Light"/>
              </a:rPr>
              <a:t>Plenaire afsluiting</a:t>
            </a:r>
          </a:p>
        </p:txBody>
      </p:sp>
    </p:spTree>
    <p:extLst>
      <p:ext uri="{BB962C8B-B14F-4D97-AF65-F5344CB8AC3E}">
        <p14:creationId xmlns:p14="http://schemas.microsoft.com/office/powerpoint/2010/main" val="292130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85F1F0-FAFF-7C74-B9D9-0042698A1ED7}"/>
              </a:ext>
            </a:extLst>
          </p:cNvPr>
          <p:cNvSpPr>
            <a:spLocks noGrp="1"/>
          </p:cNvSpPr>
          <p:nvPr>
            <p:ph type="title"/>
          </p:nvPr>
        </p:nvSpPr>
        <p:spPr>
          <a:xfrm>
            <a:off x="523103" y="2178483"/>
            <a:ext cx="11145794" cy="2501034"/>
          </a:xfrm>
        </p:spPr>
        <p:txBody>
          <a:bodyPr>
            <a:normAutofit/>
          </a:bodyPr>
          <a:lstStyle/>
          <a:p>
            <a:pPr algn="ctr"/>
            <a:r>
              <a:rPr lang="nl-NL" dirty="0">
                <a:solidFill>
                  <a:schemeClr val="accent3"/>
                </a:solidFill>
              </a:rPr>
              <a:t>Update Handreiking vrijwillige duurzaamheidsverantwoording</a:t>
            </a:r>
            <a:br>
              <a:rPr lang="nl-NL" dirty="0">
                <a:solidFill>
                  <a:srgbClr val="0070C0"/>
                </a:solidFill>
              </a:rPr>
            </a:br>
            <a:br>
              <a:rPr lang="nl-NL" dirty="0">
                <a:solidFill>
                  <a:srgbClr val="0070C0"/>
                </a:solidFill>
              </a:rPr>
            </a:br>
            <a:r>
              <a:rPr lang="nl-NL" dirty="0">
                <a:solidFill>
                  <a:schemeClr val="accent3"/>
                </a:solidFill>
              </a:rPr>
              <a:t>Liselot van Straten</a:t>
            </a:r>
          </a:p>
        </p:txBody>
      </p:sp>
    </p:spTree>
    <p:extLst>
      <p:ext uri="{BB962C8B-B14F-4D97-AF65-F5344CB8AC3E}">
        <p14:creationId xmlns:p14="http://schemas.microsoft.com/office/powerpoint/2010/main" val="3837350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BD80-BB68-FE0F-57FF-D343D127F58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DC36066-C90F-126B-82C8-6D8A6AE8F3BE}"/>
              </a:ext>
            </a:extLst>
          </p:cNvPr>
          <p:cNvSpPr>
            <a:spLocks noGrp="1"/>
          </p:cNvSpPr>
          <p:nvPr>
            <p:ph type="title"/>
          </p:nvPr>
        </p:nvSpPr>
        <p:spPr>
          <a:xfrm>
            <a:off x="387637" y="1351169"/>
            <a:ext cx="4256935" cy="927574"/>
          </a:xfrm>
        </p:spPr>
        <p:txBody>
          <a:bodyPr>
            <a:normAutofit/>
          </a:bodyPr>
          <a:lstStyle/>
          <a:p>
            <a:r>
              <a:rPr lang="nl-NL" dirty="0">
                <a:solidFill>
                  <a:schemeClr val="accent3"/>
                </a:solidFill>
              </a:rPr>
              <a:t>Samenvatting</a:t>
            </a:r>
          </a:p>
        </p:txBody>
      </p:sp>
      <p:sp>
        <p:nvSpPr>
          <p:cNvPr id="2" name="Tekstvak 1">
            <a:extLst>
              <a:ext uri="{FF2B5EF4-FFF2-40B4-BE49-F238E27FC236}">
                <a16:creationId xmlns:a16="http://schemas.microsoft.com/office/drawing/2014/main" id="{8A9041D2-80CE-F1AB-1722-4672BF825039}"/>
              </a:ext>
            </a:extLst>
          </p:cNvPr>
          <p:cNvSpPr txBox="1"/>
          <p:nvPr/>
        </p:nvSpPr>
        <p:spPr>
          <a:xfrm>
            <a:off x="387637" y="2278743"/>
            <a:ext cx="11173407" cy="1323439"/>
          </a:xfrm>
          <a:prstGeom prst="rect">
            <a:avLst/>
          </a:prstGeom>
          <a:noFill/>
        </p:spPr>
        <p:txBody>
          <a:bodyPr wrap="square" rtlCol="0">
            <a:spAutoFit/>
          </a:bodyPr>
          <a:lstStyle/>
          <a:p>
            <a:pPr marL="285750" indent="-285750">
              <a:buFont typeface="Arial" panose="020B0604020202020204" pitchFamily="34" charset="0"/>
              <a:buChar char="•"/>
            </a:pPr>
            <a:r>
              <a:rPr lang="nl-NL" sz="1600" dirty="0"/>
              <a:t>Er wordt gevraagd </a:t>
            </a:r>
            <a:r>
              <a:rPr lang="nl-NL" sz="1600"/>
              <a:t>wie bekend </a:t>
            </a:r>
            <a:r>
              <a:rPr lang="nl-NL" sz="1600" dirty="0"/>
              <a:t>is met de Handreiking vrijwillige duurzaamheidsverantwoording en wie deze wil gaan gebruiken.</a:t>
            </a:r>
          </a:p>
          <a:p>
            <a:pPr marL="285750" indent="-285750">
              <a:buFont typeface="Arial" panose="020B0604020202020204" pitchFamily="34" charset="0"/>
              <a:buChar char="•"/>
            </a:pPr>
            <a:r>
              <a:rPr lang="nl-NL" sz="1600" dirty="0"/>
              <a:t>Er volgt een korte toelichting van de aanleiding, doel, uitgangspunten, nut, totstandkoming, toepassing van de handreiking.</a:t>
            </a:r>
            <a:br>
              <a:rPr lang="nl-NL" sz="1600" dirty="0"/>
            </a:br>
            <a:endParaRPr lang="nl-NL" sz="1600" dirty="0"/>
          </a:p>
          <a:p>
            <a:pPr marL="285750" indent="-285750">
              <a:buFont typeface="Arial" panose="020B0604020202020204" pitchFamily="34" charset="0"/>
              <a:buChar char="•"/>
            </a:pPr>
            <a:r>
              <a:rPr lang="nl-NL" sz="1600" dirty="0">
                <a:ea typeface="Aptos" panose="020B0004020202020204" pitchFamily="34" charset="0"/>
                <a:cs typeface="Aptos" panose="020B0004020202020204" pitchFamily="34" charset="0"/>
              </a:rPr>
              <a:t>Iedereen wordt uitgenodigd mee te praten op 2 oktober over de update van de handreiking. Meld u aan via het platform. De link vindt u </a:t>
            </a:r>
            <a:r>
              <a:rPr lang="nl-NL" sz="1600" dirty="0">
                <a:ea typeface="Aptos" panose="020B0004020202020204" pitchFamily="34" charset="0"/>
                <a:cs typeface="Aptos" panose="020B0004020202020204" pitchFamily="34" charset="0"/>
                <a:hlinkClick r:id="rId2"/>
              </a:rPr>
              <a:t>hier</a:t>
            </a:r>
            <a:r>
              <a:rPr lang="nl-NL" sz="1600" dirty="0">
                <a:ea typeface="Aptos" panose="020B0004020202020204" pitchFamily="34" charset="0"/>
                <a:cs typeface="Aptos" panose="020B0004020202020204" pitchFamily="34" charset="0"/>
              </a:rPr>
              <a:t>.</a:t>
            </a:r>
          </a:p>
        </p:txBody>
      </p:sp>
    </p:spTree>
    <p:extLst>
      <p:ext uri="{BB962C8B-B14F-4D97-AF65-F5344CB8AC3E}">
        <p14:creationId xmlns:p14="http://schemas.microsoft.com/office/powerpoint/2010/main" val="40529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21324-928D-8DE4-D8C8-9E39657C950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1C91CB8-7D85-282C-25A5-2E6E46EB28EF}"/>
              </a:ext>
            </a:extLst>
          </p:cNvPr>
          <p:cNvSpPr>
            <a:spLocks noGrp="1"/>
          </p:cNvSpPr>
          <p:nvPr>
            <p:ph type="title"/>
          </p:nvPr>
        </p:nvSpPr>
        <p:spPr>
          <a:xfrm>
            <a:off x="388355" y="1435052"/>
            <a:ext cx="11145794" cy="1378595"/>
          </a:xfrm>
        </p:spPr>
        <p:txBody>
          <a:bodyPr>
            <a:noAutofit/>
          </a:bodyPr>
          <a:lstStyle/>
          <a:p>
            <a:r>
              <a:rPr lang="nl-NL" dirty="0">
                <a:solidFill>
                  <a:schemeClr val="accent3"/>
                </a:solidFill>
              </a:rPr>
              <a:t>Bent u bekend met de Handreiking vrijwillige duurzaamheidsverantwoording?</a:t>
            </a:r>
          </a:p>
        </p:txBody>
      </p:sp>
      <p:pic>
        <p:nvPicPr>
          <p:cNvPr id="4" name="Afbeelding 3">
            <a:extLst>
              <a:ext uri="{FF2B5EF4-FFF2-40B4-BE49-F238E27FC236}">
                <a16:creationId xmlns:a16="http://schemas.microsoft.com/office/drawing/2014/main" id="{AC671833-5035-BA76-4F47-9B7387338CA6}"/>
              </a:ext>
            </a:extLst>
          </p:cNvPr>
          <p:cNvPicPr>
            <a:picLocks noChangeAspect="1"/>
          </p:cNvPicPr>
          <p:nvPr/>
        </p:nvPicPr>
        <p:blipFill>
          <a:blip r:embed="rId2"/>
          <a:stretch>
            <a:fillRect/>
          </a:stretch>
        </p:blipFill>
        <p:spPr>
          <a:xfrm rot="392997">
            <a:off x="7662678" y="2273511"/>
            <a:ext cx="2851751" cy="4132974"/>
          </a:xfrm>
          <a:prstGeom prst="rect">
            <a:avLst/>
          </a:prstGeom>
          <a:noFill/>
        </p:spPr>
      </p:pic>
    </p:spTree>
    <p:extLst>
      <p:ext uri="{BB962C8B-B14F-4D97-AF65-F5344CB8AC3E}">
        <p14:creationId xmlns:p14="http://schemas.microsoft.com/office/powerpoint/2010/main" val="265310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4E391-013B-409D-F674-62FFB717700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D57E118-8F7F-3C2D-8627-A7DE93555B4B}"/>
              </a:ext>
            </a:extLst>
          </p:cNvPr>
          <p:cNvSpPr>
            <a:spLocks noGrp="1"/>
          </p:cNvSpPr>
          <p:nvPr>
            <p:ph type="title"/>
          </p:nvPr>
        </p:nvSpPr>
        <p:spPr>
          <a:xfrm>
            <a:off x="356514" y="1326968"/>
            <a:ext cx="11791943" cy="1124465"/>
          </a:xfrm>
        </p:spPr>
        <p:txBody>
          <a:bodyPr>
            <a:noAutofit/>
          </a:bodyPr>
          <a:lstStyle/>
          <a:p>
            <a:r>
              <a:rPr lang="nl-NL" dirty="0">
                <a:solidFill>
                  <a:schemeClr val="accent3"/>
                </a:solidFill>
              </a:rPr>
              <a:t>Handreiking vrijwillige duurzaamheidsverantwoording</a:t>
            </a:r>
          </a:p>
        </p:txBody>
      </p:sp>
      <p:sp>
        <p:nvSpPr>
          <p:cNvPr id="6" name="Tijdelijke aanduiding voor inhoud 2">
            <a:extLst>
              <a:ext uri="{FF2B5EF4-FFF2-40B4-BE49-F238E27FC236}">
                <a16:creationId xmlns:a16="http://schemas.microsoft.com/office/drawing/2014/main" id="{4441C4D6-0BE6-398B-A52F-DBD2593CA5C1}"/>
              </a:ext>
            </a:extLst>
          </p:cNvPr>
          <p:cNvSpPr txBox="1">
            <a:spLocks/>
          </p:cNvSpPr>
          <p:nvPr/>
        </p:nvSpPr>
        <p:spPr>
          <a:xfrm>
            <a:off x="356514" y="2451433"/>
            <a:ext cx="6788588" cy="3860076"/>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35000"/>
              </a:spcAft>
              <a:buNone/>
            </a:pPr>
            <a:r>
              <a:rPr lang="en-US" sz="1800" b="1" dirty="0">
                <a:latin typeface="Calibri" panose="020F0502020204030204" pitchFamily="34" charset="0"/>
                <a:ea typeface="Calibri" panose="020F0502020204030204" pitchFamily="34" charset="0"/>
                <a:cs typeface="Calibri" panose="020F0502020204030204" pitchFamily="34" charset="0"/>
              </a:rPr>
              <a:t>Aanleiding</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Vanuit het veld verzoeken om regie en handvatten</a:t>
            </a:r>
          </a:p>
          <a:p>
            <a:pPr marL="0" indent="0">
              <a:spcBef>
                <a:spcPct val="0"/>
              </a:spcBef>
              <a:spcAft>
                <a:spcPct val="35000"/>
              </a:spcAft>
              <a:buNone/>
            </a:pP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b="1" dirty="0">
                <a:latin typeface="Calibri" panose="020F0502020204030204" pitchFamily="34" charset="0"/>
                <a:ea typeface="Calibri" panose="020F0502020204030204" pitchFamily="34" charset="0"/>
                <a:cs typeface="Calibri" panose="020F0502020204030204" pitchFamily="34" charset="0"/>
              </a:rPr>
              <a:t>Doel</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err="1">
                <a:latin typeface="Calibri" panose="020F0502020204030204" pitchFamily="34" charset="0"/>
                <a:ea typeface="Calibri" panose="020F0502020204030204" pitchFamily="34" charset="0"/>
                <a:cs typeface="Calibri" panose="020F0502020204030204" pitchFamily="34" charset="0"/>
              </a:rPr>
              <a:t>Handvatten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bieden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voor</a:t>
            </a:r>
            <a:r>
              <a:rPr lang="en-US" sz="1800" dirty="0">
                <a:latin typeface="Calibri" panose="020F0502020204030204" pitchFamily="34" charset="0"/>
                <a:ea typeface="Calibri" panose="020F0502020204030204" pitchFamily="34" charset="0"/>
                <a:cs typeface="Calibri" panose="020F0502020204030204" pitchFamily="34" charset="0"/>
              </a:rPr>
              <a:t> de </a:t>
            </a:r>
            <a:r>
              <a:rPr lang="en-US" sz="1800" dirty="0" err="1">
                <a:latin typeface="Calibri" panose="020F0502020204030204" pitchFamily="34" charset="0"/>
                <a:ea typeface="Calibri" panose="020F0502020204030204" pitchFamily="34" charset="0"/>
                <a:cs typeface="Calibri" panose="020F0502020204030204" pitchFamily="34" charset="0"/>
              </a:rPr>
              <a:t>scholen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kennisinstellingen</a:t>
            </a:r>
            <a:r>
              <a:rPr lang="en-US" sz="1800" dirty="0">
                <a:latin typeface="Calibri" panose="020F0502020204030204" pitchFamily="34" charset="0"/>
                <a:ea typeface="Calibri" panose="020F0502020204030204" pitchFamily="34" charset="0"/>
                <a:cs typeface="Calibri" panose="020F0502020204030204" pitchFamily="34" charset="0"/>
              </a:rPr>
              <a:t> die </a:t>
            </a:r>
            <a:r>
              <a:rPr lang="en-US" sz="1800" dirty="0" err="1">
                <a:latin typeface="Calibri" panose="020F0502020204030204" pitchFamily="34" charset="0"/>
                <a:ea typeface="Calibri" panose="020F0502020204030204" pitchFamily="34" charset="0"/>
                <a:cs typeface="Calibri" panose="020F0502020204030204" pitchFamily="34" charset="0"/>
              </a:rPr>
              <a:t>kiezen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voor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duurzaamheidsverantwoording</a:t>
            </a:r>
          </a:p>
          <a:p>
            <a:pPr marL="0" indent="0">
              <a:spcBef>
                <a:spcPct val="0"/>
              </a:spcBef>
              <a:spcAft>
                <a:spcPct val="35000"/>
              </a:spcAft>
              <a:buNone/>
            </a:pP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spcAft>
                <a:spcPct val="35000"/>
              </a:spcAft>
              <a:buNone/>
            </a:pPr>
            <a:r>
              <a:rPr lang="en-US" sz="1800" b="1" dirty="0">
                <a:latin typeface="Calibri" panose="020F0502020204030204" pitchFamily="34" charset="0"/>
                <a:ea typeface="Calibri" panose="020F0502020204030204" pitchFamily="34" charset="0"/>
                <a:cs typeface="Calibri" panose="020F0502020204030204" pitchFamily="34" charset="0"/>
              </a:rPr>
              <a:t>Uitgangspunten</a:t>
            </a:r>
          </a:p>
          <a:p>
            <a:pPr>
              <a:spcBef>
                <a:spcPct val="0"/>
              </a:spcBef>
              <a:spcAft>
                <a:spcPct val="35000"/>
              </a:spcAft>
            </a:pPr>
            <a:r>
              <a:rPr lang="en-US" sz="1800" dirty="0">
                <a:latin typeface="Calibri" panose="020F0502020204030204" pitchFamily="34" charset="0"/>
                <a:ea typeface="Calibri" panose="020F0502020204030204" pitchFamily="34" charset="0"/>
                <a:cs typeface="Calibri" panose="020F0502020204030204" pitchFamily="34" charset="0"/>
              </a:rPr>
              <a:t>Behapbaar</a:t>
            </a:r>
          </a:p>
          <a:p>
            <a:pPr>
              <a:spcBef>
                <a:spcPct val="0"/>
              </a:spcBef>
              <a:spcAft>
                <a:spcPct val="35000"/>
              </a:spcAft>
            </a:pPr>
            <a:r>
              <a:rPr lang="en-US" sz="1800" dirty="0">
                <a:latin typeface="Calibri" panose="020F0502020204030204" pitchFamily="34" charset="0"/>
                <a:ea typeface="Calibri" panose="020F0502020204030204" pitchFamily="34" charset="0"/>
                <a:cs typeface="Calibri" panose="020F0502020204030204" pitchFamily="34" charset="0"/>
              </a:rPr>
              <a:t>Vergelijkbaar</a:t>
            </a:r>
          </a:p>
          <a:p>
            <a:pPr>
              <a:spcBef>
                <a:spcPct val="0"/>
              </a:spcBef>
              <a:spcAft>
                <a:spcPct val="35000"/>
              </a:spcAft>
            </a:pPr>
            <a:r>
              <a:rPr lang="en-US" sz="1800" dirty="0">
                <a:latin typeface="Calibri" panose="020F0502020204030204" pitchFamily="34" charset="0"/>
                <a:ea typeface="Calibri" panose="020F0502020204030204" pitchFamily="34" charset="0"/>
                <a:cs typeface="Calibri" panose="020F0502020204030204" pitchFamily="34" charset="0"/>
              </a:rPr>
              <a:t>Transparantie </a:t>
            </a:r>
          </a:p>
          <a:p>
            <a:pPr>
              <a:spcBef>
                <a:spcPct val="0"/>
              </a:spcBef>
              <a:spcAft>
                <a:spcPct val="35000"/>
              </a:spcAft>
            </a:pPr>
            <a:r>
              <a:rPr lang="en-US" sz="1800" dirty="0">
                <a:latin typeface="Calibri" panose="020F0502020204030204" pitchFamily="34" charset="0"/>
                <a:ea typeface="Calibri" panose="020F0502020204030204" pitchFamily="34" charset="0"/>
                <a:cs typeface="Calibri" panose="020F0502020204030204" pitchFamily="34" charset="0"/>
              </a:rPr>
              <a:t>Starten </a:t>
            </a:r>
            <a:r>
              <a:rPr lang="en-US" sz="1800" dirty="0" err="1">
                <a:latin typeface="Calibri" panose="020F0502020204030204" pitchFamily="34" charset="0"/>
                <a:ea typeface="Calibri" panose="020F0502020204030204" pitchFamily="34" charset="0"/>
                <a:cs typeface="Calibri" panose="020F0502020204030204" pitchFamily="34" charset="0"/>
              </a:rPr>
              <a:t>boven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perfectie</a:t>
            </a:r>
            <a:endParaRPr lang="en-US" sz="18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Afbeelding 1" descr="Afbeelding met Graphics, ontwerp&#10;&#10;Door AI gegenereerde inhoud is mogelijk onjuist.">
            <a:extLst>
              <a:ext uri="{FF2B5EF4-FFF2-40B4-BE49-F238E27FC236}">
                <a16:creationId xmlns:a16="http://schemas.microsoft.com/office/drawing/2014/main" id="{6AD789F2-931F-75EB-6748-41CE3347C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190" y="3106271"/>
            <a:ext cx="2209034" cy="2209034"/>
          </a:xfrm>
          <a:prstGeom prst="rect">
            <a:avLst/>
          </a:prstGeom>
        </p:spPr>
      </p:pic>
    </p:spTree>
    <p:extLst>
      <p:ext uri="{BB962C8B-B14F-4D97-AF65-F5344CB8AC3E}">
        <p14:creationId xmlns:p14="http://schemas.microsoft.com/office/powerpoint/2010/main" val="2757157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0C05C-FADE-5274-4150-9AA1DA4E165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1C60A8E-FA44-4108-B98E-A073BE61CE3F}"/>
              </a:ext>
            </a:extLst>
          </p:cNvPr>
          <p:cNvSpPr>
            <a:spLocks noGrp="1"/>
          </p:cNvSpPr>
          <p:nvPr>
            <p:ph type="title"/>
          </p:nvPr>
        </p:nvSpPr>
        <p:spPr>
          <a:xfrm>
            <a:off x="378679" y="1333472"/>
            <a:ext cx="5187335" cy="1124465"/>
          </a:xfrm>
        </p:spPr>
        <p:txBody>
          <a:bodyPr vert="horz" lIns="91440" tIns="45720" rIns="91440" bIns="45720" rtlCol="0" anchor="ctr">
            <a:normAutofit/>
          </a:bodyPr>
          <a:lstStyle/>
          <a:p>
            <a:r>
              <a:rPr lang="nl-NL" b="1" i="0" kern="1200" baseline="0" dirty="0">
                <a:solidFill>
                  <a:schemeClr val="accent3"/>
                </a:solidFill>
                <a:latin typeface="Calibri" panose="020F0502020204030204" pitchFamily="34" charset="0"/>
                <a:ea typeface="+mj-ea"/>
                <a:cs typeface="+mj-cs"/>
              </a:rPr>
              <a:t>Nut</a:t>
            </a:r>
          </a:p>
        </p:txBody>
      </p:sp>
      <p:sp>
        <p:nvSpPr>
          <p:cNvPr id="5" name="Tekstvak 4">
            <a:extLst>
              <a:ext uri="{FF2B5EF4-FFF2-40B4-BE49-F238E27FC236}">
                <a16:creationId xmlns:a16="http://schemas.microsoft.com/office/drawing/2014/main" id="{222DBB41-6A19-90A8-56A2-BDB1878FA4E9}"/>
              </a:ext>
            </a:extLst>
          </p:cNvPr>
          <p:cNvSpPr txBox="1"/>
          <p:nvPr/>
        </p:nvSpPr>
        <p:spPr>
          <a:xfrm>
            <a:off x="378679" y="2457937"/>
            <a:ext cx="5187335" cy="2709149"/>
          </a:xfrm>
          <a:prstGeom prst="rect">
            <a:avLst/>
          </a:prstGeom>
        </p:spPr>
        <p:txBody>
          <a:bodyPr vert="horz" lIns="91440" tIns="45720" rIns="91440" bIns="45720" rtlCol="0">
            <a:noAutofit/>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nl-NL" b="0" i="0" u="none" strike="noStrike" cap="none" spc="0" normalizeH="0" noProof="0" dirty="0">
                <a:ln>
                  <a:noFill/>
                </a:ln>
                <a:effectLst/>
                <a:uLnTx/>
                <a:uFillTx/>
              </a:rPr>
              <a:t>Gezamenlijk regie </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nl-NL" b="0" i="0" u="none" strike="noStrike" cap="none" spc="0" normalizeH="0" noProof="0" dirty="0">
                <a:ln>
                  <a:noFill/>
                </a:ln>
                <a:effectLst/>
                <a:uLnTx/>
                <a:uFillTx/>
              </a:rPr>
              <a:t>Handvatten</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nl-NL" b="0" i="0" u="none" strike="noStrike" cap="none" spc="0" normalizeH="0" noProof="0" dirty="0">
                <a:ln>
                  <a:noFill/>
                </a:ln>
                <a:effectLst/>
                <a:uLnTx/>
                <a:uFillTx/>
              </a:rPr>
              <a:t>Laagdrempelig - snelle start mogelijk</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nl-NL" b="0" i="0" u="none" strike="noStrike" cap="none" spc="0" normalizeH="0" noProof="0" dirty="0">
                <a:ln>
                  <a:noFill/>
                </a:ln>
                <a:effectLst/>
                <a:uLnTx/>
                <a:uFillTx/>
              </a:rPr>
              <a:t>Uniforme werkwijze</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nl-NL" b="0" i="0" u="none" strike="noStrike" cap="none" spc="0" normalizeH="0" noProof="0" dirty="0">
                <a:ln>
                  <a:noFill/>
                </a:ln>
                <a:effectLst/>
                <a:uLnTx/>
                <a:uFillTx/>
              </a:rPr>
              <a:t>Transparant</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nl-NL" b="0" i="0" u="none" strike="noStrike" cap="none" spc="0" normalizeH="0" noProof="0" dirty="0">
                <a:ln>
                  <a:noFill/>
                </a:ln>
                <a:effectLst/>
                <a:uLnTx/>
                <a:uFillTx/>
              </a:rPr>
              <a:t>Vergelijkbaar</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nl-NL" b="0" i="0" u="none" strike="noStrike" cap="none" spc="0" normalizeH="0" noProof="0" dirty="0">
                <a:ln>
                  <a:noFill/>
                </a:ln>
                <a:effectLst/>
                <a:uLnTx/>
                <a:uFillTx/>
              </a:rPr>
              <a:t>Van elkaar leren</a:t>
            </a:r>
          </a:p>
        </p:txBody>
      </p:sp>
      <p:sp>
        <p:nvSpPr>
          <p:cNvPr id="6" name="Tijdelijke aanduiding voor inhoud 2">
            <a:extLst>
              <a:ext uri="{FF2B5EF4-FFF2-40B4-BE49-F238E27FC236}">
                <a16:creationId xmlns:a16="http://schemas.microsoft.com/office/drawing/2014/main" id="{DE6242BD-8804-C36B-49CE-131BC6B5A16C}"/>
              </a:ext>
            </a:extLst>
          </p:cNvPr>
          <p:cNvSpPr txBox="1">
            <a:spLocks/>
          </p:cNvSpPr>
          <p:nvPr/>
        </p:nvSpPr>
        <p:spPr>
          <a:xfrm>
            <a:off x="518984" y="2291775"/>
            <a:ext cx="11145794" cy="44720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2" name="Tijdelijke aanduiding voor inhoud 2">
            <a:extLst>
              <a:ext uri="{FF2B5EF4-FFF2-40B4-BE49-F238E27FC236}">
                <a16:creationId xmlns:a16="http://schemas.microsoft.com/office/drawing/2014/main" id="{2BB3A77E-D94C-9883-6EEF-20A2CC7D616D}"/>
              </a:ext>
            </a:extLst>
          </p:cNvPr>
          <p:cNvSpPr txBox="1">
            <a:spLocks/>
          </p:cNvSpPr>
          <p:nvPr/>
        </p:nvSpPr>
        <p:spPr>
          <a:xfrm>
            <a:off x="527222" y="2291775"/>
            <a:ext cx="90558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Afbeelding 3">
            <a:extLst>
              <a:ext uri="{FF2B5EF4-FFF2-40B4-BE49-F238E27FC236}">
                <a16:creationId xmlns:a16="http://schemas.microsoft.com/office/drawing/2014/main" id="{6D3F630A-0D24-DC61-04F6-8B4009B78406}"/>
              </a:ext>
            </a:extLst>
          </p:cNvPr>
          <p:cNvPicPr>
            <a:picLocks noChangeAspect="1"/>
          </p:cNvPicPr>
          <p:nvPr/>
        </p:nvPicPr>
        <p:blipFill>
          <a:blip r:embed="rId2"/>
          <a:stretch>
            <a:fillRect/>
          </a:stretch>
        </p:blipFill>
        <p:spPr>
          <a:xfrm>
            <a:off x="6485683" y="2049186"/>
            <a:ext cx="5187335" cy="3462546"/>
          </a:xfrm>
          <a:prstGeom prst="rect">
            <a:avLst/>
          </a:prstGeom>
          <a:noFill/>
        </p:spPr>
      </p:pic>
    </p:spTree>
    <p:extLst>
      <p:ext uri="{BB962C8B-B14F-4D97-AF65-F5344CB8AC3E}">
        <p14:creationId xmlns:p14="http://schemas.microsoft.com/office/powerpoint/2010/main" val="2330492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CE37-912C-F448-6562-5D3EB132974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402CBB8-8B92-1B58-C035-8B400E488AE0}"/>
              </a:ext>
            </a:extLst>
          </p:cNvPr>
          <p:cNvSpPr>
            <a:spLocks noGrp="1"/>
          </p:cNvSpPr>
          <p:nvPr>
            <p:ph type="title"/>
          </p:nvPr>
        </p:nvSpPr>
        <p:spPr>
          <a:xfrm>
            <a:off x="390381" y="1395590"/>
            <a:ext cx="11145794" cy="1124465"/>
          </a:xfrm>
        </p:spPr>
        <p:txBody>
          <a:bodyPr>
            <a:normAutofit/>
          </a:bodyPr>
          <a:lstStyle/>
          <a:p>
            <a:r>
              <a:rPr lang="nl-NL" dirty="0">
                <a:solidFill>
                  <a:schemeClr val="accent3"/>
                </a:solidFill>
              </a:rPr>
              <a:t>Totstandkoming</a:t>
            </a:r>
          </a:p>
        </p:txBody>
      </p:sp>
      <p:sp>
        <p:nvSpPr>
          <p:cNvPr id="6" name="Tijdelijke aanduiding voor inhoud 2">
            <a:extLst>
              <a:ext uri="{FF2B5EF4-FFF2-40B4-BE49-F238E27FC236}">
                <a16:creationId xmlns:a16="http://schemas.microsoft.com/office/drawing/2014/main" id="{DB10455D-DD57-F145-6233-D02D19EB2573}"/>
              </a:ext>
            </a:extLst>
          </p:cNvPr>
          <p:cNvSpPr txBox="1">
            <a:spLocks/>
          </p:cNvSpPr>
          <p:nvPr/>
        </p:nvSpPr>
        <p:spPr>
          <a:xfrm>
            <a:off x="518984" y="2291775"/>
            <a:ext cx="11145794" cy="44720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2" name="Tijdelijke aanduiding voor inhoud 2">
            <a:extLst>
              <a:ext uri="{FF2B5EF4-FFF2-40B4-BE49-F238E27FC236}">
                <a16:creationId xmlns:a16="http://schemas.microsoft.com/office/drawing/2014/main" id="{5686A43F-DC3A-4ED9-9485-63A11DDA6973}"/>
              </a:ext>
            </a:extLst>
          </p:cNvPr>
          <p:cNvSpPr txBox="1">
            <a:spLocks/>
          </p:cNvSpPr>
          <p:nvPr/>
        </p:nvSpPr>
        <p:spPr>
          <a:xfrm>
            <a:off x="390381" y="2618688"/>
            <a:ext cx="5662076" cy="1593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cs typeface="Calibri" panose="020F0502020204030204" pitchFamily="34" charset="0"/>
              </a:rPr>
              <a:t>Werkgroep Duurzaamheid bij Samen Verantwoorden</a:t>
            </a:r>
          </a:p>
          <a:p>
            <a:pPr lvl="1">
              <a:buFont typeface="Courier New" panose="02070309020205020404" pitchFamily="49" charset="0"/>
              <a:buChar char="o"/>
            </a:pPr>
            <a:r>
              <a:rPr lang="en-US" sz="1800" dirty="0">
                <a:latin typeface="Calibri" panose="020F0502020204030204" pitchFamily="34" charset="0"/>
                <a:ea typeface="Calibri" panose="020F0502020204030204" pitchFamily="34" charset="0"/>
                <a:cs typeface="Calibri" panose="020F0502020204030204" pitchFamily="34" charset="0"/>
              </a:rPr>
              <a:t>Hele verantwoordingsketen</a:t>
            </a:r>
          </a:p>
          <a:p>
            <a:pPr lvl="1">
              <a:buFont typeface="Courier New" panose="02070309020205020404" pitchFamily="49" charset="0"/>
              <a:buChar char="o"/>
            </a:pPr>
            <a:r>
              <a:rPr lang="en-US" sz="1800" dirty="0">
                <a:latin typeface="Calibri" panose="020F0502020204030204" pitchFamily="34" charset="0"/>
                <a:ea typeface="Calibri" panose="020F0502020204030204" pitchFamily="34" charset="0"/>
                <a:cs typeface="Calibri" panose="020F0502020204030204" pitchFamily="34" charset="0"/>
              </a:rPr>
              <a:t>Co-</a:t>
            </a:r>
            <a:r>
              <a:rPr lang="en-US" sz="1800" dirty="0" err="1">
                <a:latin typeface="Calibri" panose="020F0502020204030204" pitchFamily="34" charset="0"/>
                <a:ea typeface="Calibri" panose="020F0502020204030204" pitchFamily="34" charset="0"/>
                <a:cs typeface="Calibri" panose="020F0502020204030204" pitchFamily="34" charset="0"/>
              </a:rPr>
              <a:t>creatie</a:t>
            </a: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Dubbele materialiteitsanalyse</a:t>
            </a:r>
          </a:p>
        </p:txBody>
      </p:sp>
      <p:grpSp>
        <p:nvGrpSpPr>
          <p:cNvPr id="5" name="Groep 4">
            <a:extLst>
              <a:ext uri="{FF2B5EF4-FFF2-40B4-BE49-F238E27FC236}">
                <a16:creationId xmlns:a16="http://schemas.microsoft.com/office/drawing/2014/main" id="{264022CD-2C9A-714A-CECE-38030D190165}"/>
              </a:ext>
            </a:extLst>
          </p:cNvPr>
          <p:cNvGrpSpPr/>
          <p:nvPr/>
        </p:nvGrpSpPr>
        <p:grpSpPr>
          <a:xfrm>
            <a:off x="6303916" y="2291775"/>
            <a:ext cx="5148826" cy="3125410"/>
            <a:chOff x="7884658" y="2410175"/>
            <a:chExt cx="4164467" cy="2360649"/>
          </a:xfrm>
        </p:grpSpPr>
        <p:sp>
          <p:nvSpPr>
            <p:cNvPr id="8" name="Ovaal 7">
              <a:extLst>
                <a:ext uri="{FF2B5EF4-FFF2-40B4-BE49-F238E27FC236}">
                  <a16:creationId xmlns:a16="http://schemas.microsoft.com/office/drawing/2014/main" id="{1F06A82B-8611-79C4-6DD2-9B723326C980}"/>
                </a:ext>
              </a:extLst>
            </p:cNvPr>
            <p:cNvSpPr/>
            <p:nvPr/>
          </p:nvSpPr>
          <p:spPr>
            <a:xfrm>
              <a:off x="9715500" y="2904016"/>
              <a:ext cx="2333625" cy="1333500"/>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825505ED-7450-40FF-9FD5-3F0BD046A961}"/>
                </a:ext>
              </a:extLst>
            </p:cNvPr>
            <p:cNvPicPr>
              <a:picLocks noChangeAspect="1"/>
            </p:cNvPicPr>
            <p:nvPr/>
          </p:nvPicPr>
          <p:blipFill>
            <a:blip r:embed="rId2"/>
            <a:stretch>
              <a:fillRect/>
            </a:stretch>
          </p:blipFill>
          <p:spPr>
            <a:xfrm>
              <a:off x="10277476" y="2965929"/>
              <a:ext cx="1209674" cy="1209674"/>
            </a:xfrm>
            <a:prstGeom prst="rect">
              <a:avLst/>
            </a:prstGeom>
          </p:spPr>
        </p:pic>
        <p:pic>
          <p:nvPicPr>
            <p:cNvPr id="10" name="Afbeelding 9">
              <a:extLst>
                <a:ext uri="{FF2B5EF4-FFF2-40B4-BE49-F238E27FC236}">
                  <a16:creationId xmlns:a16="http://schemas.microsoft.com/office/drawing/2014/main" id="{87BEC52F-2088-3B9B-4450-FB1E0116AD34}"/>
                </a:ext>
              </a:extLst>
            </p:cNvPr>
            <p:cNvPicPr>
              <a:picLocks noChangeAspect="1"/>
            </p:cNvPicPr>
            <p:nvPr/>
          </p:nvPicPr>
          <p:blipFill>
            <a:blip r:embed="rId3"/>
            <a:stretch>
              <a:fillRect/>
            </a:stretch>
          </p:blipFill>
          <p:spPr>
            <a:xfrm>
              <a:off x="8493131" y="2998194"/>
              <a:ext cx="1053873" cy="1053873"/>
            </a:xfrm>
            <a:prstGeom prst="rect">
              <a:avLst/>
            </a:prstGeom>
          </p:spPr>
        </p:pic>
        <p:sp>
          <p:nvSpPr>
            <p:cNvPr id="11" name="Ovaal 10">
              <a:extLst>
                <a:ext uri="{FF2B5EF4-FFF2-40B4-BE49-F238E27FC236}">
                  <a16:creationId xmlns:a16="http://schemas.microsoft.com/office/drawing/2014/main" id="{429298A7-84CB-B4D9-19B8-58434C23DB64}"/>
                </a:ext>
              </a:extLst>
            </p:cNvPr>
            <p:cNvSpPr/>
            <p:nvPr/>
          </p:nvSpPr>
          <p:spPr>
            <a:xfrm>
              <a:off x="7884658" y="2914650"/>
              <a:ext cx="2333625" cy="1333500"/>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Pijl: gekromd omlaag 11">
              <a:extLst>
                <a:ext uri="{FF2B5EF4-FFF2-40B4-BE49-F238E27FC236}">
                  <a16:creationId xmlns:a16="http://schemas.microsoft.com/office/drawing/2014/main" id="{7A677F8B-970B-8DB7-AB92-A621371C7FE7}"/>
                </a:ext>
              </a:extLst>
            </p:cNvPr>
            <p:cNvSpPr/>
            <p:nvPr/>
          </p:nvSpPr>
          <p:spPr>
            <a:xfrm rot="10800000" flipH="1">
              <a:off x="8965746" y="4276983"/>
              <a:ext cx="2054099" cy="49384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Pijl: gekromd omlaag 12">
              <a:extLst>
                <a:ext uri="{FF2B5EF4-FFF2-40B4-BE49-F238E27FC236}">
                  <a16:creationId xmlns:a16="http://schemas.microsoft.com/office/drawing/2014/main" id="{1F1F9235-5027-16A7-E2F1-FDD9C00731A4}"/>
                </a:ext>
              </a:extLst>
            </p:cNvPr>
            <p:cNvSpPr/>
            <p:nvPr/>
          </p:nvSpPr>
          <p:spPr>
            <a:xfrm flipH="1">
              <a:off x="8913938" y="2410175"/>
              <a:ext cx="2054099" cy="49384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Tree>
    <p:extLst>
      <p:ext uri="{BB962C8B-B14F-4D97-AF65-F5344CB8AC3E}">
        <p14:creationId xmlns:p14="http://schemas.microsoft.com/office/powerpoint/2010/main" val="2172902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76CFA-AE5F-660C-7B4A-7C224FBE501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3A6EEC6-63B7-66E1-694E-702BF5F7CB23}"/>
              </a:ext>
            </a:extLst>
          </p:cNvPr>
          <p:cNvSpPr>
            <a:spLocks noGrp="1"/>
          </p:cNvSpPr>
          <p:nvPr>
            <p:ph type="title"/>
          </p:nvPr>
        </p:nvSpPr>
        <p:spPr>
          <a:xfrm>
            <a:off x="361353" y="1346319"/>
            <a:ext cx="11145794" cy="1124465"/>
          </a:xfrm>
        </p:spPr>
        <p:txBody>
          <a:bodyPr>
            <a:normAutofit/>
          </a:bodyPr>
          <a:lstStyle/>
          <a:p>
            <a:r>
              <a:rPr lang="nl-NL" dirty="0">
                <a:solidFill>
                  <a:schemeClr val="accent3"/>
                </a:solidFill>
              </a:rPr>
              <a:t>Toepassing</a:t>
            </a:r>
            <a:r>
              <a:rPr lang="nl-NL" sz="3600" dirty="0">
                <a:solidFill>
                  <a:srgbClr val="0070C0"/>
                </a:solidFill>
              </a:rPr>
              <a:t> </a:t>
            </a:r>
          </a:p>
        </p:txBody>
      </p:sp>
      <p:sp>
        <p:nvSpPr>
          <p:cNvPr id="6" name="Tijdelijke aanduiding voor inhoud 2">
            <a:extLst>
              <a:ext uri="{FF2B5EF4-FFF2-40B4-BE49-F238E27FC236}">
                <a16:creationId xmlns:a16="http://schemas.microsoft.com/office/drawing/2014/main" id="{7D5EB843-A9CE-A51E-D97F-CF6EFDB268AF}"/>
              </a:ext>
            </a:extLst>
          </p:cNvPr>
          <p:cNvSpPr txBox="1">
            <a:spLocks/>
          </p:cNvSpPr>
          <p:nvPr/>
        </p:nvSpPr>
        <p:spPr>
          <a:xfrm>
            <a:off x="518984" y="2291775"/>
            <a:ext cx="11145794" cy="44720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2" name="Tijdelijke aanduiding voor inhoud 2">
            <a:extLst>
              <a:ext uri="{FF2B5EF4-FFF2-40B4-BE49-F238E27FC236}">
                <a16:creationId xmlns:a16="http://schemas.microsoft.com/office/drawing/2014/main" id="{B602BFF6-A812-D8B8-BDD8-2CB27372F8A2}"/>
              </a:ext>
            </a:extLst>
          </p:cNvPr>
          <p:cNvSpPr txBox="1">
            <a:spLocks/>
          </p:cNvSpPr>
          <p:nvPr/>
        </p:nvSpPr>
        <p:spPr>
          <a:xfrm>
            <a:off x="527222" y="2291775"/>
            <a:ext cx="90558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A322A7EE-FC98-8DCE-5096-E3F576651E93}"/>
              </a:ext>
            </a:extLst>
          </p:cNvPr>
          <p:cNvSpPr txBox="1"/>
          <p:nvPr/>
        </p:nvSpPr>
        <p:spPr>
          <a:xfrm>
            <a:off x="496455" y="2470784"/>
            <a:ext cx="2209114" cy="1477328"/>
          </a:xfrm>
          <a:prstGeom prst="rect">
            <a:avLst/>
          </a:prstGeom>
          <a:noFill/>
        </p:spPr>
        <p:txBody>
          <a:bodyPr wrap="square">
            <a:spAutoFit/>
          </a:bodyPr>
          <a:lstStyle/>
          <a:p>
            <a:pPr marL="457200" indent="-457200">
              <a:buFont typeface="Arial" panose="020B0604020202020204" pitchFamily="34" charset="0"/>
              <a:buChar char="•"/>
            </a:pPr>
            <a:r>
              <a:rPr lang="nl-NL" dirty="0"/>
              <a:t>Starten</a:t>
            </a:r>
          </a:p>
          <a:p>
            <a:pPr marL="457200" indent="-457200">
              <a:buFont typeface="Arial" panose="020B0604020202020204" pitchFamily="34" charset="0"/>
              <a:buChar char="•"/>
            </a:pPr>
            <a:r>
              <a:rPr lang="nl-NL" dirty="0"/>
              <a:t>Wat </a:t>
            </a:r>
          </a:p>
          <a:p>
            <a:pPr marL="457200" indent="-457200">
              <a:buFont typeface="Arial" panose="020B0604020202020204" pitchFamily="34" charset="0"/>
              <a:buChar char="•"/>
            </a:pPr>
            <a:r>
              <a:rPr lang="nl-NL" dirty="0"/>
              <a:t>Hoe</a:t>
            </a:r>
          </a:p>
          <a:p>
            <a:pPr marL="457200" indent="-457200">
              <a:buFont typeface="Arial" panose="020B0604020202020204" pitchFamily="34" charset="0"/>
              <a:buChar char="•"/>
            </a:pPr>
            <a:r>
              <a:rPr lang="nl-NL" dirty="0"/>
              <a:t>Waar</a:t>
            </a:r>
          </a:p>
          <a:p>
            <a:pPr marL="457200" indent="-457200">
              <a:buFont typeface="Arial" panose="020B0604020202020204" pitchFamily="34" charset="0"/>
              <a:buChar char="•"/>
            </a:pPr>
            <a:r>
              <a:rPr lang="nl-NL" dirty="0"/>
              <a:t>Borging</a:t>
            </a:r>
          </a:p>
        </p:txBody>
      </p:sp>
      <p:pic>
        <p:nvPicPr>
          <p:cNvPr id="7" name="Afbeelding 1">
            <a:extLst>
              <a:ext uri="{FF2B5EF4-FFF2-40B4-BE49-F238E27FC236}">
                <a16:creationId xmlns:a16="http://schemas.microsoft.com/office/drawing/2014/main" id="{4C628CFA-2654-036E-6B46-4BFB172F82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956498" y="1808947"/>
            <a:ext cx="8801578" cy="3947991"/>
          </a:xfrm>
          <a:prstGeom prst="rect">
            <a:avLst/>
          </a:prstGeom>
          <a:noFill/>
        </p:spPr>
      </p:pic>
      <p:sp>
        <p:nvSpPr>
          <p:cNvPr id="8" name="TextBox 10">
            <a:extLst>
              <a:ext uri="{FF2B5EF4-FFF2-40B4-BE49-F238E27FC236}">
                <a16:creationId xmlns:a16="http://schemas.microsoft.com/office/drawing/2014/main" id="{2CD2DF5F-0BAB-0650-254F-C3190BF6729C}"/>
              </a:ext>
            </a:extLst>
          </p:cNvPr>
          <p:cNvSpPr txBox="1"/>
          <p:nvPr/>
        </p:nvSpPr>
        <p:spPr>
          <a:xfrm>
            <a:off x="2608919" y="5882993"/>
            <a:ext cx="8801578" cy="251607"/>
          </a:xfrm>
          <a:prstGeom prst="rect">
            <a:avLst/>
          </a:prstGeom>
          <a:noFill/>
        </p:spPr>
        <p:txBody>
          <a:bodyPr wrap="square">
            <a:spAutoFit/>
          </a:bodyPr>
          <a:lstStyle/>
          <a:p>
            <a:pPr marL="622935" marR="0" lvl="0" indent="457200" defTabSz="914400" rtl="0" eaLnBrk="1" fontAlgn="auto" latinLnBrk="0" hangingPunct="1">
              <a:lnSpc>
                <a:spcPct val="110000"/>
              </a:lnSpc>
              <a:spcBef>
                <a:spcPts val="0"/>
              </a:spcBef>
              <a:spcAft>
                <a:spcPts val="600"/>
              </a:spcAft>
              <a:buClrTx/>
              <a:buSzTx/>
              <a:buFontTx/>
              <a:buNone/>
              <a:tabLst/>
              <a:defRPr/>
            </a:pPr>
            <a:r>
              <a:rPr kumimoji="0" lang="nl-NL" sz="1000" b="0" i="1"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Times New Roman" panose="02020603050405020304" pitchFamily="18" charset="0"/>
              </a:rPr>
              <a:t>Schuingedrukt in figuur: te overwegen aanvullende thema’s die voor een deel van de sector materieel kunnen zijn</a:t>
            </a:r>
            <a:endParaRPr kumimoji="0" lang="nl-NL" sz="11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10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17878-B9F0-B734-97C2-7674DD870CE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3A4F70E-C99D-B15E-1D4F-18108E4F452F}"/>
              </a:ext>
            </a:extLst>
          </p:cNvPr>
          <p:cNvSpPr>
            <a:spLocks noGrp="1"/>
          </p:cNvSpPr>
          <p:nvPr>
            <p:ph type="title"/>
          </p:nvPr>
        </p:nvSpPr>
        <p:spPr>
          <a:xfrm>
            <a:off x="433924" y="1167310"/>
            <a:ext cx="11145794" cy="1124465"/>
          </a:xfrm>
        </p:spPr>
        <p:txBody>
          <a:bodyPr>
            <a:normAutofit/>
          </a:bodyPr>
          <a:lstStyle/>
          <a:p>
            <a:r>
              <a:rPr lang="nl-NL" sz="3600" dirty="0">
                <a:solidFill>
                  <a:srgbClr val="0070C0"/>
                </a:solidFill>
              </a:rPr>
              <a:t>Indicatoren</a:t>
            </a:r>
          </a:p>
        </p:txBody>
      </p:sp>
      <p:sp>
        <p:nvSpPr>
          <p:cNvPr id="6" name="Tijdelijke aanduiding voor inhoud 2">
            <a:extLst>
              <a:ext uri="{FF2B5EF4-FFF2-40B4-BE49-F238E27FC236}">
                <a16:creationId xmlns:a16="http://schemas.microsoft.com/office/drawing/2014/main" id="{312DACE7-FACC-208F-D1EC-67F603BC999D}"/>
              </a:ext>
            </a:extLst>
          </p:cNvPr>
          <p:cNvSpPr txBox="1">
            <a:spLocks/>
          </p:cNvSpPr>
          <p:nvPr/>
        </p:nvSpPr>
        <p:spPr>
          <a:xfrm>
            <a:off x="518984" y="2291775"/>
            <a:ext cx="11145794" cy="44720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pic>
        <p:nvPicPr>
          <p:cNvPr id="14" name="Afbeelding 1" descr="Afbeelding met tekst, schermopname, Lettertype, nummer&#10;&#10;Door AI gegenereerde inhoud is mogelijk onjuist.">
            <a:extLst>
              <a:ext uri="{FF2B5EF4-FFF2-40B4-BE49-F238E27FC236}">
                <a16:creationId xmlns:a16="http://schemas.microsoft.com/office/drawing/2014/main" id="{2833D17F-98CA-4DD6-7419-E242EDC38030}"/>
              </a:ext>
            </a:extLst>
          </p:cNvPr>
          <p:cNvPicPr>
            <a:picLocks noChangeAspect="1"/>
          </p:cNvPicPr>
          <p:nvPr/>
        </p:nvPicPr>
        <p:blipFill>
          <a:blip r:embed="rId2">
            <a:extLst>
              <a:ext uri="{28A0092B-C50C-407E-A947-70E740481C1C}">
                <a14:useLocalDpi xmlns:a14="http://schemas.microsoft.com/office/drawing/2010/main" val="0"/>
              </a:ext>
            </a:extLst>
          </a:blip>
          <a:stretch/>
        </p:blipFill>
        <p:spPr bwMode="auto">
          <a:xfrm>
            <a:off x="7938540" y="197360"/>
            <a:ext cx="3479518" cy="1557086"/>
          </a:xfrm>
          <a:prstGeom prst="rect">
            <a:avLst/>
          </a:prstGeom>
          <a:noFill/>
        </p:spPr>
      </p:pic>
      <p:pic>
        <p:nvPicPr>
          <p:cNvPr id="15" name="Afbeelding 14" descr="Afbeelding met tekst, schermopname, Lettertype, nummer&#10;&#10;Door AI gegenereerde inhoud is mogelijk onjuist.">
            <a:extLst>
              <a:ext uri="{FF2B5EF4-FFF2-40B4-BE49-F238E27FC236}">
                <a16:creationId xmlns:a16="http://schemas.microsoft.com/office/drawing/2014/main" id="{3A6EA32A-435B-6055-D1F4-79FF0D892889}"/>
              </a:ext>
            </a:extLst>
          </p:cNvPr>
          <p:cNvPicPr>
            <a:picLocks noChangeAspect="1"/>
          </p:cNvPicPr>
          <p:nvPr/>
        </p:nvPicPr>
        <p:blipFill>
          <a:blip r:embed="rId3"/>
          <a:stretch>
            <a:fillRect/>
          </a:stretch>
        </p:blipFill>
        <p:spPr>
          <a:xfrm>
            <a:off x="278894" y="1301305"/>
            <a:ext cx="6710696" cy="2583618"/>
          </a:xfrm>
          <a:prstGeom prst="rect">
            <a:avLst/>
          </a:prstGeom>
        </p:spPr>
      </p:pic>
      <p:pic>
        <p:nvPicPr>
          <p:cNvPr id="16" name="Afbeelding 15" descr="Afbeelding met tekst, schermopname, Lettertype, nummer&#10;&#10;Door AI gegenereerde inhoud is mogelijk onjuist.">
            <a:extLst>
              <a:ext uri="{FF2B5EF4-FFF2-40B4-BE49-F238E27FC236}">
                <a16:creationId xmlns:a16="http://schemas.microsoft.com/office/drawing/2014/main" id="{10AC4BCB-24BE-4E13-C6C6-FF2501DA9826}"/>
              </a:ext>
            </a:extLst>
          </p:cNvPr>
          <p:cNvPicPr>
            <a:picLocks noChangeAspect="1"/>
          </p:cNvPicPr>
          <p:nvPr/>
        </p:nvPicPr>
        <p:blipFill>
          <a:blip r:embed="rId4"/>
          <a:stretch>
            <a:fillRect/>
          </a:stretch>
        </p:blipFill>
        <p:spPr>
          <a:xfrm>
            <a:off x="2741906" y="2768247"/>
            <a:ext cx="6566864" cy="3862185"/>
          </a:xfrm>
          <a:prstGeom prst="rect">
            <a:avLst/>
          </a:prstGeom>
        </p:spPr>
      </p:pic>
      <p:pic>
        <p:nvPicPr>
          <p:cNvPr id="17" name="Afbeelding 16">
            <a:extLst>
              <a:ext uri="{FF2B5EF4-FFF2-40B4-BE49-F238E27FC236}">
                <a16:creationId xmlns:a16="http://schemas.microsoft.com/office/drawing/2014/main" id="{630BD507-02FF-C109-CF22-42C873D5A188}"/>
              </a:ext>
            </a:extLst>
          </p:cNvPr>
          <p:cNvPicPr>
            <a:picLocks noChangeAspect="1"/>
          </p:cNvPicPr>
          <p:nvPr/>
        </p:nvPicPr>
        <p:blipFill>
          <a:blip r:embed="rId5"/>
          <a:srcRect l="-1134" t="-10960" r="1134" b="54781"/>
          <a:stretch/>
        </p:blipFill>
        <p:spPr>
          <a:xfrm>
            <a:off x="5118430" y="3815600"/>
            <a:ext cx="6963420" cy="3034633"/>
          </a:xfrm>
          <a:prstGeom prst="rect">
            <a:avLst/>
          </a:prstGeom>
        </p:spPr>
      </p:pic>
      <p:cxnSp>
        <p:nvCxnSpPr>
          <p:cNvPr id="18" name="Rechte verbindingslijn met pijl 17">
            <a:extLst>
              <a:ext uri="{FF2B5EF4-FFF2-40B4-BE49-F238E27FC236}">
                <a16:creationId xmlns:a16="http://schemas.microsoft.com/office/drawing/2014/main" id="{D45DF7B2-1F6F-7CCB-A439-EC0299DC95E7}"/>
              </a:ext>
            </a:extLst>
          </p:cNvPr>
          <p:cNvCxnSpPr>
            <a:cxnSpLocks/>
          </p:cNvCxnSpPr>
          <p:nvPr/>
        </p:nvCxnSpPr>
        <p:spPr>
          <a:xfrm flipH="1">
            <a:off x="6817496" y="681135"/>
            <a:ext cx="1858572" cy="73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Rechte verbindingslijn met pijl 3">
            <a:extLst>
              <a:ext uri="{FF2B5EF4-FFF2-40B4-BE49-F238E27FC236}">
                <a16:creationId xmlns:a16="http://schemas.microsoft.com/office/drawing/2014/main" id="{85D6C0AD-5D75-5419-4FA3-4ECA56B4FA9F}"/>
              </a:ext>
            </a:extLst>
          </p:cNvPr>
          <p:cNvCxnSpPr>
            <a:cxnSpLocks/>
          </p:cNvCxnSpPr>
          <p:nvPr/>
        </p:nvCxnSpPr>
        <p:spPr>
          <a:xfrm flipH="1">
            <a:off x="8462865" y="750332"/>
            <a:ext cx="877078" cy="2142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C72F65D9-B345-645B-9604-FD7BC1BC3C87}"/>
              </a:ext>
            </a:extLst>
          </p:cNvPr>
          <p:cNvCxnSpPr>
            <a:cxnSpLocks/>
          </p:cNvCxnSpPr>
          <p:nvPr/>
        </p:nvCxnSpPr>
        <p:spPr>
          <a:xfrm>
            <a:off x="9978693" y="687304"/>
            <a:ext cx="0" cy="3810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itel 2">
            <a:extLst>
              <a:ext uri="{FF2B5EF4-FFF2-40B4-BE49-F238E27FC236}">
                <a16:creationId xmlns:a16="http://schemas.microsoft.com/office/drawing/2014/main" id="{8F4A4841-DF80-EEBD-C048-95707CE8371B}"/>
              </a:ext>
            </a:extLst>
          </p:cNvPr>
          <p:cNvSpPr txBox="1">
            <a:spLocks/>
          </p:cNvSpPr>
          <p:nvPr/>
        </p:nvSpPr>
        <p:spPr>
          <a:xfrm>
            <a:off x="110150" y="4250131"/>
            <a:ext cx="2631756" cy="11244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accent1"/>
                </a:solidFill>
                <a:latin typeface="Calibri" panose="020F0502020204030204" pitchFamily="34" charset="0"/>
                <a:ea typeface="+mj-ea"/>
                <a:cs typeface="+mj-cs"/>
              </a:defRPr>
            </a:lvl1pPr>
          </a:lstStyle>
          <a:p>
            <a:r>
              <a:rPr lang="nl-NL" dirty="0">
                <a:solidFill>
                  <a:schemeClr val="accent3"/>
                </a:solidFill>
              </a:rPr>
              <a:t>Indicatoren</a:t>
            </a:r>
          </a:p>
        </p:txBody>
      </p:sp>
    </p:spTree>
    <p:extLst>
      <p:ext uri="{BB962C8B-B14F-4D97-AF65-F5344CB8AC3E}">
        <p14:creationId xmlns:p14="http://schemas.microsoft.com/office/powerpoint/2010/main" val="2406459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C7C6C-2DFF-2F89-4D6A-28140DB7A97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D6FD19D-01AB-8FBB-3B4E-58B8F74C5458}"/>
              </a:ext>
            </a:extLst>
          </p:cNvPr>
          <p:cNvSpPr>
            <a:spLocks noGrp="1"/>
          </p:cNvSpPr>
          <p:nvPr>
            <p:ph type="title"/>
          </p:nvPr>
        </p:nvSpPr>
        <p:spPr>
          <a:xfrm>
            <a:off x="433924" y="1326350"/>
            <a:ext cx="5289543" cy="1124465"/>
          </a:xfrm>
        </p:spPr>
        <p:txBody>
          <a:bodyPr>
            <a:normAutofit/>
          </a:bodyPr>
          <a:lstStyle/>
          <a:p>
            <a:r>
              <a:rPr lang="nl-NL" dirty="0">
                <a:solidFill>
                  <a:schemeClr val="accent3"/>
                </a:solidFill>
              </a:rPr>
              <a:t>Toelichting</a:t>
            </a:r>
          </a:p>
        </p:txBody>
      </p:sp>
      <p:sp>
        <p:nvSpPr>
          <p:cNvPr id="6" name="Tijdelijke aanduiding voor inhoud 2">
            <a:extLst>
              <a:ext uri="{FF2B5EF4-FFF2-40B4-BE49-F238E27FC236}">
                <a16:creationId xmlns:a16="http://schemas.microsoft.com/office/drawing/2014/main" id="{967326BC-F25F-C21F-1F19-0CD1B1BEAE99}"/>
              </a:ext>
            </a:extLst>
          </p:cNvPr>
          <p:cNvSpPr txBox="1">
            <a:spLocks/>
          </p:cNvSpPr>
          <p:nvPr/>
        </p:nvSpPr>
        <p:spPr>
          <a:xfrm>
            <a:off x="518984" y="2291775"/>
            <a:ext cx="11145794" cy="44720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pic>
        <p:nvPicPr>
          <p:cNvPr id="15" name="Afbeelding 14" descr="Afbeelding met tekst, schermopname, Lettertype, nummer&#10;&#10;Door AI gegenereerde inhoud is mogelijk onjuist.">
            <a:extLst>
              <a:ext uri="{FF2B5EF4-FFF2-40B4-BE49-F238E27FC236}">
                <a16:creationId xmlns:a16="http://schemas.microsoft.com/office/drawing/2014/main" id="{2EBA90CB-2D4F-1B7F-DCCB-2B7326235006}"/>
              </a:ext>
            </a:extLst>
          </p:cNvPr>
          <p:cNvPicPr>
            <a:picLocks noChangeAspect="1"/>
          </p:cNvPicPr>
          <p:nvPr/>
        </p:nvPicPr>
        <p:blipFill>
          <a:blip r:embed="rId2"/>
          <a:stretch>
            <a:fillRect/>
          </a:stretch>
        </p:blipFill>
        <p:spPr>
          <a:xfrm>
            <a:off x="6876520" y="1355191"/>
            <a:ext cx="5139525" cy="1978717"/>
          </a:xfrm>
          <a:prstGeom prst="rect">
            <a:avLst/>
          </a:prstGeom>
        </p:spPr>
      </p:pic>
      <p:pic>
        <p:nvPicPr>
          <p:cNvPr id="2" name="Tijdelijke aanduiding voor inhoud 7">
            <a:extLst>
              <a:ext uri="{FF2B5EF4-FFF2-40B4-BE49-F238E27FC236}">
                <a16:creationId xmlns:a16="http://schemas.microsoft.com/office/drawing/2014/main" id="{7C5F8DBD-56AC-52D9-6233-500A3E900B3F}"/>
              </a:ext>
            </a:extLst>
          </p:cNvPr>
          <p:cNvPicPr>
            <a:picLocks noChangeAspect="1"/>
          </p:cNvPicPr>
          <p:nvPr/>
        </p:nvPicPr>
        <p:blipFill>
          <a:blip r:embed="rId3"/>
          <a:stretch>
            <a:fillRect/>
          </a:stretch>
        </p:blipFill>
        <p:spPr>
          <a:xfrm>
            <a:off x="433924" y="2246819"/>
            <a:ext cx="3441938" cy="4472095"/>
          </a:xfrm>
          <a:prstGeom prst="rect">
            <a:avLst/>
          </a:prstGeom>
        </p:spPr>
      </p:pic>
      <p:pic>
        <p:nvPicPr>
          <p:cNvPr id="5" name="Tijdelijke aanduiding voor inhoud 9">
            <a:extLst>
              <a:ext uri="{FF2B5EF4-FFF2-40B4-BE49-F238E27FC236}">
                <a16:creationId xmlns:a16="http://schemas.microsoft.com/office/drawing/2014/main" id="{2F02160A-F9F5-C065-4C44-D023CC6169F3}"/>
              </a:ext>
            </a:extLst>
          </p:cNvPr>
          <p:cNvPicPr>
            <a:picLocks noChangeAspect="1"/>
          </p:cNvPicPr>
          <p:nvPr/>
        </p:nvPicPr>
        <p:blipFill>
          <a:blip r:embed="rId4"/>
          <a:stretch>
            <a:fillRect/>
          </a:stretch>
        </p:blipFill>
        <p:spPr>
          <a:xfrm>
            <a:off x="3960922" y="3333908"/>
            <a:ext cx="3266864" cy="3362074"/>
          </a:xfrm>
          <a:prstGeom prst="rect">
            <a:avLst/>
          </a:prstGeom>
        </p:spPr>
      </p:pic>
      <p:cxnSp>
        <p:nvCxnSpPr>
          <p:cNvPr id="18" name="Rechte verbindingslijn met pijl 17">
            <a:extLst>
              <a:ext uri="{FF2B5EF4-FFF2-40B4-BE49-F238E27FC236}">
                <a16:creationId xmlns:a16="http://schemas.microsoft.com/office/drawing/2014/main" id="{79D9B714-BD84-35AD-F4FF-50D3299C561C}"/>
              </a:ext>
            </a:extLst>
          </p:cNvPr>
          <p:cNvCxnSpPr>
            <a:cxnSpLocks/>
          </p:cNvCxnSpPr>
          <p:nvPr/>
        </p:nvCxnSpPr>
        <p:spPr>
          <a:xfrm flipH="1">
            <a:off x="3967494" y="1745439"/>
            <a:ext cx="2830770" cy="13122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897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364A-BD6C-650B-2572-6C644EEB69B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FF0E72A-17DF-A330-AA69-69DE6B6A2C77}"/>
              </a:ext>
            </a:extLst>
          </p:cNvPr>
          <p:cNvSpPr>
            <a:spLocks noGrp="1"/>
          </p:cNvSpPr>
          <p:nvPr>
            <p:ph type="title"/>
          </p:nvPr>
        </p:nvSpPr>
        <p:spPr>
          <a:xfrm>
            <a:off x="518984" y="1383957"/>
            <a:ext cx="11145794" cy="1124465"/>
          </a:xfrm>
        </p:spPr>
        <p:txBody>
          <a:bodyPr anchor="ctr">
            <a:normAutofit/>
          </a:bodyPr>
          <a:lstStyle/>
          <a:p>
            <a:r>
              <a:rPr lang="nl-NL" dirty="0">
                <a:solidFill>
                  <a:schemeClr val="accent3"/>
                </a:solidFill>
              </a:rPr>
              <a:t>Wie is van plan de handreiking te gaan gebruiken?</a:t>
            </a:r>
          </a:p>
        </p:txBody>
      </p:sp>
      <p:pic>
        <p:nvPicPr>
          <p:cNvPr id="6" name="Afbeelding 5">
            <a:extLst>
              <a:ext uri="{FF2B5EF4-FFF2-40B4-BE49-F238E27FC236}">
                <a16:creationId xmlns:a16="http://schemas.microsoft.com/office/drawing/2014/main" id="{0FF925F9-6938-14D2-BCB5-2899DAFC7AAF}"/>
              </a:ext>
            </a:extLst>
          </p:cNvPr>
          <p:cNvPicPr>
            <a:picLocks noChangeAspect="1"/>
          </p:cNvPicPr>
          <p:nvPr/>
        </p:nvPicPr>
        <p:blipFill>
          <a:blip r:embed="rId2"/>
          <a:stretch>
            <a:fillRect/>
          </a:stretch>
        </p:blipFill>
        <p:spPr>
          <a:xfrm>
            <a:off x="4873129" y="2508422"/>
            <a:ext cx="2437504" cy="3532616"/>
          </a:xfrm>
          <a:prstGeom prst="rect">
            <a:avLst/>
          </a:prstGeom>
          <a:noFill/>
        </p:spPr>
      </p:pic>
    </p:spTree>
    <p:extLst>
      <p:ext uri="{BB962C8B-B14F-4D97-AF65-F5344CB8AC3E}">
        <p14:creationId xmlns:p14="http://schemas.microsoft.com/office/powerpoint/2010/main" val="387310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3F670-8EEA-A66F-F9C0-6AFD51D5EED2}"/>
              </a:ext>
            </a:extLst>
          </p:cNvPr>
          <p:cNvSpPr>
            <a:spLocks noGrp="1"/>
          </p:cNvSpPr>
          <p:nvPr>
            <p:ph type="title" idx="4294967295"/>
          </p:nvPr>
        </p:nvSpPr>
        <p:spPr>
          <a:xfrm>
            <a:off x="3063551" y="2960137"/>
            <a:ext cx="6064898" cy="937726"/>
          </a:xfrm>
        </p:spPr>
        <p:txBody>
          <a:bodyPr anchor="b">
            <a:normAutofit/>
          </a:bodyPr>
          <a:lstStyle/>
          <a:p>
            <a:r>
              <a:rPr lang="nl-NL" dirty="0"/>
              <a:t>Opening en mededelingen</a:t>
            </a:r>
            <a:br>
              <a:rPr lang="nl-NL" dirty="0"/>
            </a:br>
            <a:endParaRPr lang="nl-NL" sz="1200" b="0" dirty="0"/>
          </a:p>
        </p:txBody>
      </p:sp>
    </p:spTree>
    <p:extLst>
      <p:ext uri="{BB962C8B-B14F-4D97-AF65-F5344CB8AC3E}">
        <p14:creationId xmlns:p14="http://schemas.microsoft.com/office/powerpoint/2010/main" val="1646970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3222-FFE3-8C0C-430F-104161B2DDB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C44D60A-FAC2-64B0-230C-85A00EC2B019}"/>
              </a:ext>
            </a:extLst>
          </p:cNvPr>
          <p:cNvSpPr>
            <a:spLocks noGrp="1"/>
          </p:cNvSpPr>
          <p:nvPr>
            <p:ph type="title"/>
          </p:nvPr>
        </p:nvSpPr>
        <p:spPr>
          <a:xfrm>
            <a:off x="433924" y="1167310"/>
            <a:ext cx="11145794" cy="1124465"/>
          </a:xfrm>
        </p:spPr>
        <p:txBody>
          <a:bodyPr>
            <a:normAutofit/>
          </a:bodyPr>
          <a:lstStyle/>
          <a:p>
            <a:r>
              <a:rPr lang="nl-NL" dirty="0">
                <a:solidFill>
                  <a:schemeClr val="accent3"/>
                </a:solidFill>
              </a:rPr>
              <a:t>Update</a:t>
            </a:r>
          </a:p>
        </p:txBody>
      </p:sp>
      <p:sp>
        <p:nvSpPr>
          <p:cNvPr id="6" name="Tijdelijke aanduiding voor inhoud 2">
            <a:extLst>
              <a:ext uri="{FF2B5EF4-FFF2-40B4-BE49-F238E27FC236}">
                <a16:creationId xmlns:a16="http://schemas.microsoft.com/office/drawing/2014/main" id="{BDEFDA5B-0D51-F6EE-8D1A-2EE1B6D92C7E}"/>
              </a:ext>
            </a:extLst>
          </p:cNvPr>
          <p:cNvSpPr txBox="1">
            <a:spLocks/>
          </p:cNvSpPr>
          <p:nvPr/>
        </p:nvSpPr>
        <p:spPr>
          <a:xfrm>
            <a:off x="518984" y="2291775"/>
            <a:ext cx="11145794" cy="44720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2" name="Tijdelijke aanduiding voor inhoud 2">
            <a:extLst>
              <a:ext uri="{FF2B5EF4-FFF2-40B4-BE49-F238E27FC236}">
                <a16:creationId xmlns:a16="http://schemas.microsoft.com/office/drawing/2014/main" id="{82D4ABFF-B4A3-07C5-CAFD-B888FC4309D4}"/>
              </a:ext>
            </a:extLst>
          </p:cNvPr>
          <p:cNvSpPr txBox="1">
            <a:spLocks/>
          </p:cNvSpPr>
          <p:nvPr/>
        </p:nvSpPr>
        <p:spPr>
          <a:xfrm>
            <a:off x="527222" y="2291775"/>
            <a:ext cx="90558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Tijdelijke aanduiding voor inhoud 12">
            <a:extLst>
              <a:ext uri="{FF2B5EF4-FFF2-40B4-BE49-F238E27FC236}">
                <a16:creationId xmlns:a16="http://schemas.microsoft.com/office/drawing/2014/main" id="{374B3ED6-8745-86B8-CD35-F9D786D60343}"/>
              </a:ext>
            </a:extLst>
          </p:cNvPr>
          <p:cNvGraphicFramePr>
            <a:graphicFrameLocks/>
          </p:cNvGraphicFramePr>
          <p:nvPr>
            <p:extLst>
              <p:ext uri="{D42A27DB-BD31-4B8C-83A1-F6EECF244321}">
                <p14:modId xmlns:p14="http://schemas.microsoft.com/office/powerpoint/2010/main" val="2973593622"/>
              </p:ext>
            </p:extLst>
          </p:nvPr>
        </p:nvGraphicFramePr>
        <p:xfrm>
          <a:off x="527222" y="1836674"/>
          <a:ext cx="6741742" cy="4390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Afbeelding 6">
            <a:extLst>
              <a:ext uri="{FF2B5EF4-FFF2-40B4-BE49-F238E27FC236}">
                <a16:creationId xmlns:a16="http://schemas.microsoft.com/office/drawing/2014/main" id="{A9DEBC6C-D99A-3B58-2023-0B38CB249717}"/>
              </a:ext>
            </a:extLst>
          </p:cNvPr>
          <p:cNvPicPr>
            <a:picLocks noChangeAspect="1"/>
          </p:cNvPicPr>
          <p:nvPr/>
        </p:nvPicPr>
        <p:blipFill>
          <a:blip r:embed="rId7"/>
          <a:stretch>
            <a:fillRect/>
          </a:stretch>
        </p:blipFill>
        <p:spPr>
          <a:xfrm>
            <a:off x="7791436" y="2659183"/>
            <a:ext cx="3788282" cy="2745667"/>
          </a:xfrm>
          <a:prstGeom prst="rect">
            <a:avLst/>
          </a:prstGeom>
        </p:spPr>
      </p:pic>
    </p:spTree>
    <p:extLst>
      <p:ext uri="{BB962C8B-B14F-4D97-AF65-F5344CB8AC3E}">
        <p14:creationId xmlns:p14="http://schemas.microsoft.com/office/powerpoint/2010/main" val="2644644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85F1F0-FAFF-7C74-B9D9-0042698A1ED7}"/>
              </a:ext>
            </a:extLst>
          </p:cNvPr>
          <p:cNvSpPr>
            <a:spLocks noGrp="1"/>
          </p:cNvSpPr>
          <p:nvPr>
            <p:ph type="title"/>
          </p:nvPr>
        </p:nvSpPr>
        <p:spPr>
          <a:xfrm>
            <a:off x="523103" y="2144969"/>
            <a:ext cx="11145794" cy="2568062"/>
          </a:xfrm>
        </p:spPr>
        <p:txBody>
          <a:bodyPr>
            <a:normAutofit/>
          </a:bodyPr>
          <a:lstStyle/>
          <a:p>
            <a:pPr algn="ctr"/>
            <a:r>
              <a:rPr lang="nl-NL" dirty="0"/>
              <a:t>Interactieve community </a:t>
            </a:r>
            <a:br>
              <a:rPr lang="nl-NL" dirty="0"/>
            </a:br>
            <a:r>
              <a:rPr lang="nl-NL" dirty="0"/>
              <a:t>Samen Verantwoorden Onderwijs</a:t>
            </a:r>
            <a:br>
              <a:rPr lang="nl-NL" dirty="0"/>
            </a:br>
            <a:br>
              <a:rPr lang="nl-NL" dirty="0"/>
            </a:br>
            <a:r>
              <a:rPr lang="nl-NL" dirty="0"/>
              <a:t>Hans Plomp</a:t>
            </a:r>
          </a:p>
        </p:txBody>
      </p:sp>
    </p:spTree>
    <p:extLst>
      <p:ext uri="{BB962C8B-B14F-4D97-AF65-F5344CB8AC3E}">
        <p14:creationId xmlns:p14="http://schemas.microsoft.com/office/powerpoint/2010/main" val="449442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18177-A5D3-D059-A380-CA2CB497C92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D738946B-8FA5-801D-48B9-9A518A307D94}"/>
              </a:ext>
            </a:extLst>
          </p:cNvPr>
          <p:cNvSpPr>
            <a:spLocks noGrp="1"/>
          </p:cNvSpPr>
          <p:nvPr>
            <p:ph type="title"/>
          </p:nvPr>
        </p:nvSpPr>
        <p:spPr>
          <a:xfrm>
            <a:off x="377960" y="1346683"/>
            <a:ext cx="3361887" cy="970764"/>
          </a:xfrm>
        </p:spPr>
        <p:txBody>
          <a:bodyPr>
            <a:normAutofit/>
          </a:bodyPr>
          <a:lstStyle/>
          <a:p>
            <a:r>
              <a:rPr lang="nl-NL" dirty="0"/>
              <a:t>Samenvatting</a:t>
            </a:r>
          </a:p>
        </p:txBody>
      </p:sp>
      <p:sp>
        <p:nvSpPr>
          <p:cNvPr id="3" name="Tekstvak 2">
            <a:extLst>
              <a:ext uri="{FF2B5EF4-FFF2-40B4-BE49-F238E27FC236}">
                <a16:creationId xmlns:a16="http://schemas.microsoft.com/office/drawing/2014/main" id="{D1779133-41BF-44F5-E8C6-449965A72365}"/>
              </a:ext>
            </a:extLst>
          </p:cNvPr>
          <p:cNvSpPr txBox="1"/>
          <p:nvPr/>
        </p:nvSpPr>
        <p:spPr>
          <a:xfrm>
            <a:off x="377960" y="2317447"/>
            <a:ext cx="5473184" cy="3046988"/>
          </a:xfrm>
          <a:prstGeom prst="rect">
            <a:avLst/>
          </a:prstGeom>
          <a:noFill/>
        </p:spPr>
        <p:txBody>
          <a:bodyPr wrap="square">
            <a:spAutoFit/>
          </a:bodyPr>
          <a:lstStyle/>
          <a:p>
            <a:pPr>
              <a:buNone/>
            </a:pPr>
            <a:r>
              <a:rPr lang="nl-NL" sz="1600" b="1" dirty="0"/>
              <a:t>Platform live sinds 27 mei 2025</a:t>
            </a:r>
          </a:p>
          <a:p>
            <a:pPr>
              <a:buFont typeface="Arial" panose="020B0604020202020204" pitchFamily="34" charset="0"/>
              <a:buChar char="•"/>
            </a:pPr>
            <a:r>
              <a:rPr lang="nl-NL" sz="1600" dirty="0"/>
              <a:t> Meer dan 185 leden</a:t>
            </a:r>
          </a:p>
          <a:p>
            <a:pPr>
              <a:buNone/>
            </a:pPr>
            <a:br>
              <a:rPr lang="nl-NL" sz="1600" b="1" dirty="0"/>
            </a:br>
            <a:r>
              <a:rPr lang="nl-NL" sz="1600" b="1" dirty="0"/>
              <a:t>Doel van het platform</a:t>
            </a:r>
          </a:p>
          <a:p>
            <a:pPr>
              <a:buFont typeface="Arial" panose="020B0604020202020204" pitchFamily="34" charset="0"/>
              <a:buChar char="•"/>
            </a:pPr>
            <a:r>
              <a:rPr lang="nl-NL" sz="1600" dirty="0"/>
              <a:t> Digitale aanlevering jaarverslag faciliteren</a:t>
            </a:r>
          </a:p>
          <a:p>
            <a:pPr>
              <a:buFont typeface="Arial" panose="020B0604020202020204" pitchFamily="34" charset="0"/>
              <a:buChar char="•"/>
            </a:pPr>
            <a:r>
              <a:rPr lang="nl-NL" sz="1600" dirty="0"/>
              <a:t> Samenwerking structureel en duurzaam maken</a:t>
            </a:r>
          </a:p>
          <a:p>
            <a:pPr>
              <a:buFont typeface="Arial" panose="020B0604020202020204" pitchFamily="34" charset="0"/>
              <a:buChar char="•"/>
            </a:pPr>
            <a:r>
              <a:rPr lang="nl-NL" sz="1600" dirty="0"/>
              <a:t> Kennis en ervaring delen binnen de ketenpartners</a:t>
            </a:r>
          </a:p>
          <a:p>
            <a:pPr>
              <a:buNone/>
            </a:pPr>
            <a:br>
              <a:rPr lang="nl-NL" sz="1600" b="1" dirty="0"/>
            </a:br>
            <a:r>
              <a:rPr lang="nl-NL" sz="1600" b="1" dirty="0"/>
              <a:t>Wat biedt het platform?</a:t>
            </a:r>
          </a:p>
          <a:p>
            <a:pPr>
              <a:buFont typeface="Arial" panose="020B0604020202020204" pitchFamily="34" charset="0"/>
              <a:buChar char="•"/>
            </a:pPr>
            <a:r>
              <a:rPr lang="nl-NL" sz="1600" dirty="0"/>
              <a:t> Inzicht in programma en belangrijke documenten</a:t>
            </a:r>
          </a:p>
          <a:p>
            <a:pPr>
              <a:buFont typeface="Arial" panose="020B0604020202020204" pitchFamily="34" charset="0"/>
              <a:buChar char="•"/>
            </a:pPr>
            <a:r>
              <a:rPr lang="nl-NL" sz="1600" dirty="0"/>
              <a:t> Netwerk van ketenpartners</a:t>
            </a:r>
          </a:p>
          <a:p>
            <a:pPr>
              <a:buFont typeface="Arial" panose="020B0604020202020204" pitchFamily="34" charset="0"/>
              <a:buChar char="•"/>
            </a:pPr>
            <a:r>
              <a:rPr lang="nl-NL" sz="1600" dirty="0"/>
              <a:t> Inspiratie en continue betrokkenheid</a:t>
            </a:r>
          </a:p>
        </p:txBody>
      </p:sp>
      <p:sp>
        <p:nvSpPr>
          <p:cNvPr id="4" name="Tekstvak 3">
            <a:extLst>
              <a:ext uri="{FF2B5EF4-FFF2-40B4-BE49-F238E27FC236}">
                <a16:creationId xmlns:a16="http://schemas.microsoft.com/office/drawing/2014/main" id="{A147E7F8-9DB4-C01D-C245-62352E325550}"/>
              </a:ext>
            </a:extLst>
          </p:cNvPr>
          <p:cNvSpPr txBox="1"/>
          <p:nvPr/>
        </p:nvSpPr>
        <p:spPr>
          <a:xfrm>
            <a:off x="6260452" y="2282367"/>
            <a:ext cx="5416810" cy="1815882"/>
          </a:xfrm>
          <a:prstGeom prst="rect">
            <a:avLst/>
          </a:prstGeom>
          <a:noFill/>
        </p:spPr>
        <p:txBody>
          <a:bodyPr wrap="square">
            <a:spAutoFit/>
          </a:bodyPr>
          <a:lstStyle/>
          <a:p>
            <a:pPr>
              <a:buNone/>
            </a:pPr>
            <a:r>
              <a:rPr lang="nl-NL" sz="1600" b="1" dirty="0"/>
              <a:t>Beschikbare documenten</a:t>
            </a:r>
          </a:p>
          <a:p>
            <a:pPr>
              <a:buFont typeface="Arial" panose="020B0604020202020204" pitchFamily="34" charset="0"/>
              <a:buChar char="•"/>
            </a:pPr>
            <a:r>
              <a:rPr lang="nl-NL" sz="1600" dirty="0"/>
              <a:t> Manifest (missie)</a:t>
            </a:r>
          </a:p>
          <a:p>
            <a:pPr>
              <a:buFont typeface="Arial" panose="020B0604020202020204" pitchFamily="34" charset="0"/>
              <a:buChar char="•"/>
            </a:pPr>
            <a:r>
              <a:rPr lang="nl-NL" sz="1600" dirty="0"/>
              <a:t> Handreiking</a:t>
            </a:r>
          </a:p>
          <a:p>
            <a:pPr>
              <a:buFont typeface="Arial" panose="020B0604020202020204" pitchFamily="34" charset="0"/>
              <a:buChar char="•"/>
            </a:pPr>
            <a:r>
              <a:rPr lang="nl-NL" sz="1600" dirty="0"/>
              <a:t> Overzicht softwareleveranciers rapportagesoftware</a:t>
            </a:r>
          </a:p>
          <a:p>
            <a:pPr>
              <a:buNone/>
            </a:pPr>
            <a:endParaRPr lang="nl-NL" sz="1600" b="1" dirty="0"/>
          </a:p>
          <a:p>
            <a:pPr>
              <a:buNone/>
            </a:pPr>
            <a:r>
              <a:rPr lang="nl-NL" sz="1600" b="1" dirty="0"/>
              <a:t>Uitnodiging</a:t>
            </a:r>
          </a:p>
          <a:p>
            <a:pPr>
              <a:buFont typeface="Arial" panose="020B0604020202020204" pitchFamily="34" charset="0"/>
              <a:buChar char="•"/>
            </a:pPr>
            <a:r>
              <a:rPr lang="nl-NL" sz="1600" dirty="0"/>
              <a:t> Verken </a:t>
            </a:r>
            <a:r>
              <a:rPr lang="nl-NL" sz="1600" dirty="0">
                <a:hlinkClick r:id="rId2"/>
              </a:rPr>
              <a:t>hier</a:t>
            </a:r>
            <a:r>
              <a:rPr lang="nl-NL" sz="1600" dirty="0"/>
              <a:t> het platform, word lid en doe mee!</a:t>
            </a:r>
          </a:p>
        </p:txBody>
      </p:sp>
    </p:spTree>
    <p:extLst>
      <p:ext uri="{BB962C8B-B14F-4D97-AF65-F5344CB8AC3E}">
        <p14:creationId xmlns:p14="http://schemas.microsoft.com/office/powerpoint/2010/main" val="2299406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472E5F3-5186-89B2-688F-64952A1383CA}"/>
              </a:ext>
            </a:extLst>
          </p:cNvPr>
          <p:cNvPicPr>
            <a:picLocks noChangeAspect="1"/>
          </p:cNvPicPr>
          <p:nvPr/>
        </p:nvPicPr>
        <p:blipFill>
          <a:blip r:embed="rId3"/>
          <a:stretch>
            <a:fillRect/>
          </a:stretch>
        </p:blipFill>
        <p:spPr>
          <a:xfrm>
            <a:off x="501002" y="354588"/>
            <a:ext cx="11189996" cy="6148824"/>
          </a:xfrm>
          <a:prstGeom prst="rect">
            <a:avLst/>
          </a:prstGeom>
          <a:effectLst>
            <a:outerShdw blurRad="609600" dist="38100" dir="2700000" sx="103000" sy="103000" algn="tl" rotWithShape="0">
              <a:schemeClr val="tx1">
                <a:lumMod val="50000"/>
                <a:lumOff val="50000"/>
                <a:alpha val="40000"/>
              </a:schemeClr>
            </a:outerShdw>
          </a:effectLst>
        </p:spPr>
      </p:pic>
    </p:spTree>
    <p:extLst>
      <p:ext uri="{BB962C8B-B14F-4D97-AF65-F5344CB8AC3E}">
        <p14:creationId xmlns:p14="http://schemas.microsoft.com/office/powerpoint/2010/main" val="2419854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1524D6A-6CC4-44FF-8E8F-EDDB33C808F6}"/>
              </a:ext>
            </a:extLst>
          </p:cNvPr>
          <p:cNvPicPr>
            <a:picLocks noChangeAspect="1"/>
          </p:cNvPicPr>
          <p:nvPr/>
        </p:nvPicPr>
        <p:blipFill>
          <a:blip r:embed="rId3"/>
          <a:stretch>
            <a:fillRect/>
          </a:stretch>
        </p:blipFill>
        <p:spPr>
          <a:xfrm>
            <a:off x="501002" y="330531"/>
            <a:ext cx="11320210" cy="6207897"/>
          </a:xfrm>
          <a:prstGeom prst="rect">
            <a:avLst/>
          </a:prstGeom>
          <a:effectLst>
            <a:outerShdw blurRad="571500" dist="50800" dir="5400000" sx="103000" sy="103000" algn="ctr" rotWithShape="0">
              <a:srgbClr val="000000">
                <a:alpha val="40000"/>
              </a:srgbClr>
            </a:outerShdw>
          </a:effectLst>
        </p:spPr>
      </p:pic>
    </p:spTree>
    <p:extLst>
      <p:ext uri="{BB962C8B-B14F-4D97-AF65-F5344CB8AC3E}">
        <p14:creationId xmlns:p14="http://schemas.microsoft.com/office/powerpoint/2010/main" val="339763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3E4CD26-16B3-D0EA-FB85-4930F8E217B1}"/>
              </a:ext>
            </a:extLst>
          </p:cNvPr>
          <p:cNvPicPr>
            <a:picLocks noChangeAspect="1"/>
          </p:cNvPicPr>
          <p:nvPr/>
        </p:nvPicPr>
        <p:blipFill>
          <a:blip r:embed="rId3"/>
          <a:stretch>
            <a:fillRect/>
          </a:stretch>
        </p:blipFill>
        <p:spPr>
          <a:xfrm>
            <a:off x="496164" y="378912"/>
            <a:ext cx="11320210" cy="5982042"/>
          </a:xfrm>
          <a:prstGeom prst="rect">
            <a:avLst/>
          </a:prstGeom>
          <a:effectLst>
            <a:outerShdw blurRad="571500" dist="50800" dir="5400000" sx="103000" sy="103000" algn="ctr" rotWithShape="0">
              <a:srgbClr val="000000">
                <a:alpha val="40000"/>
              </a:srgbClr>
            </a:outerShdw>
          </a:effectLst>
        </p:spPr>
      </p:pic>
    </p:spTree>
    <p:extLst>
      <p:ext uri="{BB962C8B-B14F-4D97-AF65-F5344CB8AC3E}">
        <p14:creationId xmlns:p14="http://schemas.microsoft.com/office/powerpoint/2010/main" val="903889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0216077-1FE4-CBBD-3F97-EEB01F57EFA8}"/>
              </a:ext>
            </a:extLst>
          </p:cNvPr>
          <p:cNvPicPr>
            <a:picLocks noChangeAspect="1"/>
          </p:cNvPicPr>
          <p:nvPr/>
        </p:nvPicPr>
        <p:blipFill>
          <a:blip r:embed="rId3"/>
          <a:stretch>
            <a:fillRect/>
          </a:stretch>
        </p:blipFill>
        <p:spPr>
          <a:xfrm>
            <a:off x="448158" y="330531"/>
            <a:ext cx="11295684" cy="6196938"/>
          </a:xfrm>
          <a:prstGeom prst="rect">
            <a:avLst/>
          </a:prstGeom>
          <a:effectLst>
            <a:outerShdw blurRad="571500" dist="50800" dir="5400000" sx="103000" sy="103000" algn="ctr" rotWithShape="0">
              <a:srgbClr val="000000">
                <a:alpha val="40000"/>
              </a:srgbClr>
            </a:outerShdw>
          </a:effectLst>
        </p:spPr>
      </p:pic>
    </p:spTree>
    <p:extLst>
      <p:ext uri="{BB962C8B-B14F-4D97-AF65-F5344CB8AC3E}">
        <p14:creationId xmlns:p14="http://schemas.microsoft.com/office/powerpoint/2010/main" val="1238814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CDF834-40A4-B750-FAAF-092E0872FF71}"/>
              </a:ext>
            </a:extLst>
          </p:cNvPr>
          <p:cNvPicPr>
            <a:picLocks noChangeAspect="1"/>
          </p:cNvPicPr>
          <p:nvPr/>
        </p:nvPicPr>
        <p:blipFill>
          <a:blip r:embed="rId3"/>
          <a:stretch>
            <a:fillRect/>
          </a:stretch>
        </p:blipFill>
        <p:spPr>
          <a:xfrm>
            <a:off x="484239" y="330531"/>
            <a:ext cx="11223522" cy="6196938"/>
          </a:xfrm>
          <a:prstGeom prst="rect">
            <a:avLst/>
          </a:prstGeom>
          <a:effectLst>
            <a:outerShdw blurRad="571500" dist="50800" dir="5400000" sx="103000" sy="103000" algn="ctr" rotWithShape="0">
              <a:srgbClr val="000000">
                <a:alpha val="40000"/>
              </a:srgbClr>
            </a:outerShdw>
          </a:effectLst>
        </p:spPr>
      </p:pic>
    </p:spTree>
    <p:extLst>
      <p:ext uri="{BB962C8B-B14F-4D97-AF65-F5344CB8AC3E}">
        <p14:creationId xmlns:p14="http://schemas.microsoft.com/office/powerpoint/2010/main" val="2244937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2AB93-EB2B-8EED-DD86-45118A864A57}"/>
              </a:ext>
            </a:extLst>
          </p:cNvPr>
          <p:cNvSpPr>
            <a:spLocks noGrp="1"/>
          </p:cNvSpPr>
          <p:nvPr>
            <p:ph type="title"/>
          </p:nvPr>
        </p:nvSpPr>
        <p:spPr>
          <a:xfrm>
            <a:off x="523103" y="2357492"/>
            <a:ext cx="11145794" cy="2143015"/>
          </a:xfrm>
        </p:spPr>
        <p:txBody>
          <a:bodyPr>
            <a:normAutofit/>
          </a:bodyPr>
          <a:lstStyle/>
          <a:p>
            <a:pPr algn="ctr"/>
            <a:r>
              <a:rPr lang="nl-NL" dirty="0">
                <a:solidFill>
                  <a:schemeClr val="accent3"/>
                </a:solidFill>
              </a:rPr>
              <a:t>Discussie Jaarverslag: standaard of vrijheid?</a:t>
            </a:r>
            <a:br>
              <a:rPr lang="nl-NL" dirty="0">
                <a:solidFill>
                  <a:schemeClr val="accent3"/>
                </a:solidFill>
              </a:rPr>
            </a:br>
            <a:br>
              <a:rPr lang="nl-NL" dirty="0">
                <a:solidFill>
                  <a:schemeClr val="accent3"/>
                </a:solidFill>
              </a:rPr>
            </a:br>
            <a:r>
              <a:rPr lang="nl-NL" dirty="0">
                <a:solidFill>
                  <a:schemeClr val="accent3"/>
                </a:solidFill>
              </a:rPr>
              <a:t>Hans Plomp</a:t>
            </a:r>
          </a:p>
        </p:txBody>
      </p:sp>
    </p:spTree>
    <p:extLst>
      <p:ext uri="{BB962C8B-B14F-4D97-AF65-F5344CB8AC3E}">
        <p14:creationId xmlns:p14="http://schemas.microsoft.com/office/powerpoint/2010/main" val="457260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_v_VT_0_1_8648498_0_-1_0_0_0_[3]">
            <a:extLst>
              <a:ext uri="{FF2B5EF4-FFF2-40B4-BE49-F238E27FC236}">
                <a16:creationId xmlns:a16="http://schemas.microsoft.com/office/drawing/2014/main" id="{5186BF35-B525-9213-BEC7-80D9A06F3440}"/>
              </a:ext>
            </a:extLst>
          </p:cNvPr>
          <p:cNvSpPr txBox="1">
            <a:spLocks/>
          </p:cNvSpPr>
          <p:nvPr/>
        </p:nvSpPr>
        <p:spPr>
          <a:xfrm>
            <a:off x="518984" y="1383957"/>
            <a:ext cx="11145794" cy="11244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accent5"/>
                </a:solidFill>
                <a:latin typeface="Calibri" panose="020F0502020204030204" pitchFamily="34" charset="0"/>
                <a:ea typeface="+mj-ea"/>
                <a:cs typeface="+mj-cs"/>
              </a:defRPr>
            </a:lvl1pPr>
          </a:lstStyle>
          <a:p>
            <a:pPr algn="l"/>
            <a:r>
              <a:rPr lang="nl-NL" sz="3600" dirty="0"/>
              <a:t>1. Wanneer regelgeving en richtlijnen niet tijdig beschikbaar zijn, zijn de resultaten onbetrouwbaar</a:t>
            </a:r>
          </a:p>
        </p:txBody>
      </p:sp>
      <p:sp>
        <p:nvSpPr>
          <p:cNvPr id="5" name="Tekstvak 4">
            <a:extLst>
              <a:ext uri="{FF2B5EF4-FFF2-40B4-BE49-F238E27FC236}">
                <a16:creationId xmlns:a16="http://schemas.microsoft.com/office/drawing/2014/main" id="{8545BF90-F2F4-6592-D1A5-4E9093B81C41}"/>
              </a:ext>
            </a:extLst>
          </p:cNvPr>
          <p:cNvSpPr txBox="1"/>
          <p:nvPr/>
        </p:nvSpPr>
        <p:spPr>
          <a:xfrm>
            <a:off x="518984" y="3542400"/>
            <a:ext cx="9937905" cy="2554545"/>
          </a:xfrm>
          <a:prstGeom prst="rect">
            <a:avLst/>
          </a:prstGeom>
          <a:noFill/>
        </p:spPr>
        <p:txBody>
          <a:bodyPr wrap="square">
            <a:spAutoFit/>
          </a:bodyPr>
          <a:lstStyle/>
          <a:p>
            <a:pPr marL="285750" indent="-285750">
              <a:buFont typeface="Arial" panose="020B0604020202020204" pitchFamily="34" charset="0"/>
              <a:buChar char="•"/>
            </a:pPr>
            <a:r>
              <a:rPr lang="nl-NL" sz="1600" dirty="0"/>
              <a:t>Standaardiseren wat OCW minimaal noodzakelijk vindt.</a:t>
            </a:r>
          </a:p>
          <a:p>
            <a:pPr marL="285750" indent="-285750">
              <a:buFont typeface="Arial" panose="020B0604020202020204" pitchFamily="34" charset="0"/>
              <a:buChar char="•"/>
            </a:pPr>
            <a:r>
              <a:rPr lang="nl-NL" sz="1600" dirty="0"/>
              <a:t>In het publieke deel vrijheid.</a:t>
            </a:r>
          </a:p>
          <a:p>
            <a:pPr marL="285750" indent="-285750">
              <a:buFont typeface="Arial" panose="020B0604020202020204" pitchFamily="34" charset="0"/>
              <a:buChar char="•"/>
            </a:pPr>
            <a:r>
              <a:rPr lang="nl-NL" sz="1600" dirty="0"/>
              <a:t>Informatie eerder delen en kijken of het uitvoerbaar is (voorbeeld hoe het niet moet VOG). Was eerst regelgeving en toen toch weer niet. OCW kan er vaak ook niets aan doen. Politiek gestuurd.</a:t>
            </a:r>
          </a:p>
          <a:p>
            <a:pPr marL="285750" indent="-285750">
              <a:buFont typeface="Arial" panose="020B0604020202020204" pitchFamily="34" charset="0"/>
              <a:buChar char="•"/>
            </a:pPr>
            <a:r>
              <a:rPr lang="nl-NL" sz="1600" dirty="0"/>
              <a:t>Ander voorbeeld publiek/privaat.</a:t>
            </a:r>
          </a:p>
          <a:p>
            <a:pPr marL="285750" indent="-285750">
              <a:buFont typeface="Arial" panose="020B0604020202020204" pitchFamily="34" charset="0"/>
              <a:buChar char="•"/>
            </a:pPr>
            <a:r>
              <a:rPr lang="nl-NL" sz="1600" dirty="0"/>
              <a:t>Ideaal op 1/1 van een boekjaar helder hebben wat er verantwoord moet worden.</a:t>
            </a:r>
          </a:p>
          <a:p>
            <a:pPr marL="285750" indent="-285750">
              <a:buFont typeface="Arial" panose="020B0604020202020204" pitchFamily="34" charset="0"/>
              <a:buChar char="•"/>
            </a:pPr>
            <a:r>
              <a:rPr lang="nl-NL" sz="1600" dirty="0"/>
              <a:t>Accountant heeft soms een iets andere interpretatie en daarom zouden voorbeelden helpen.</a:t>
            </a:r>
          </a:p>
          <a:p>
            <a:pPr marL="285750" indent="-285750">
              <a:buFont typeface="Arial" panose="020B0604020202020204" pitchFamily="34" charset="0"/>
              <a:buChar char="•"/>
            </a:pPr>
            <a:r>
              <a:rPr lang="nl-NL" sz="1600" dirty="0"/>
              <a:t>OCW met veld afstemmen hoe hier mee om te gaan.</a:t>
            </a:r>
          </a:p>
          <a:p>
            <a:pPr marL="285750" indent="-285750">
              <a:buFont typeface="Arial" panose="020B0604020202020204" pitchFamily="34" charset="0"/>
              <a:buChar char="•"/>
            </a:pPr>
            <a:r>
              <a:rPr lang="nl-NL" sz="1600" dirty="0"/>
              <a:t>Overheid moet alleen informatie opvragen die betrouwbaar is. Hoe organiseren we dit samen met de accountant zodat die ook de controle goed en eenduidig kan uitvoeren. </a:t>
            </a:r>
          </a:p>
        </p:txBody>
      </p:sp>
      <p:sp>
        <p:nvSpPr>
          <p:cNvPr id="6" name="ChoicesCopy28184">
            <a:extLst>
              <a:ext uri="{FF2B5EF4-FFF2-40B4-BE49-F238E27FC236}">
                <a16:creationId xmlns:a16="http://schemas.microsoft.com/office/drawing/2014/main" id="{DAD95D11-ED55-B5C7-5BB2-FF570CE69E0C}"/>
              </a:ext>
            </a:extLst>
          </p:cNvPr>
          <p:cNvSpPr txBox="1">
            <a:spLocks/>
          </p:cNvSpPr>
          <p:nvPr/>
        </p:nvSpPr>
        <p:spPr>
          <a:xfrm>
            <a:off x="3431515" y="2537018"/>
            <a:ext cx="2686254" cy="872050"/>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
              </a:spcBef>
              <a:buSzPct val="100000"/>
              <a:buFont typeface="Arial" panose="020B0604020202020204" pitchFamily="34" charset="0"/>
              <a:buNone/>
            </a:pPr>
            <a:r>
              <a:rPr lang="nl-NL" sz="1800" b="1" dirty="0">
                <a:solidFill>
                  <a:schemeClr val="accent5"/>
                </a:solidFill>
                <a:latin typeface="Calibri" panose="020F0502020204030204" pitchFamily="34" charset="0"/>
                <a:ea typeface="Calibri" panose="020F0502020204030204" pitchFamily="34" charset="0"/>
                <a:cs typeface="Calibri" panose="020F0502020204030204" pitchFamily="34" charset="0"/>
              </a:rPr>
              <a:t>Voor discussie</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Eens		77%</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Oneens		23%</a:t>
            </a:r>
          </a:p>
          <a:p>
            <a:pPr marL="514350" indent="-514350">
              <a:spcBef>
                <a:spcPts val="20"/>
              </a:spcBef>
              <a:buSzPct val="100000"/>
              <a:buFont typeface="Arial" panose="020B0604020202020204" pitchFamily="34" charset="0"/>
              <a:buAutoNum type="alphaUcPeriod"/>
            </a:pPr>
            <a:endParaRPr lang="nl-NL" sz="1800" dirty="0">
              <a:solidFill>
                <a:schemeClr val="accent5"/>
              </a:solidFill>
            </a:endParaRPr>
          </a:p>
        </p:txBody>
      </p:sp>
      <p:sp>
        <p:nvSpPr>
          <p:cNvPr id="7" name="VoteChoices">
            <a:extLst>
              <a:ext uri="{FF2B5EF4-FFF2-40B4-BE49-F238E27FC236}">
                <a16:creationId xmlns:a16="http://schemas.microsoft.com/office/drawing/2014/main" id="{7704B91C-55C7-E53F-3236-8A9882C5C1ED}"/>
              </a:ext>
            </a:extLst>
          </p:cNvPr>
          <p:cNvSpPr txBox="1">
            <a:spLocks/>
          </p:cNvSpPr>
          <p:nvPr/>
        </p:nvSpPr>
        <p:spPr>
          <a:xfrm>
            <a:off x="6056181" y="2554082"/>
            <a:ext cx="2686254" cy="872050"/>
          </a:xfrm>
          <a:prstGeom prst="rect">
            <a:avLst/>
          </a:prstGeom>
        </p:spPr>
        <p:txBody>
          <a:bodyPr vert="horz" wrap="square"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
              </a:spcBef>
              <a:buSzPct val="100000"/>
              <a:buFont typeface="Arial" panose="020B0604020202020204" pitchFamily="34" charset="0"/>
              <a:buAutoNum type="alphaUcPeriod"/>
            </a:pPr>
            <a:r>
              <a:rPr lang="nl-NL" sz="1800" b="1" dirty="0">
                <a:solidFill>
                  <a:schemeClr val="accent5"/>
                </a:solidFill>
                <a:latin typeface="+mn-lt"/>
                <a:ea typeface="Calibri" panose="020F0502020204030204" pitchFamily="34" charset="0"/>
                <a:cs typeface="Calibri" panose="020F0502020204030204" pitchFamily="34" charset="0"/>
              </a:rPr>
              <a:t>Na discussie</a:t>
            </a:r>
          </a:p>
          <a:p>
            <a:pPr marL="342900" indent="-342900">
              <a:spcBef>
                <a:spcPts val="20"/>
              </a:spcBef>
              <a:buSzPct val="100000"/>
              <a:buAutoNum type="alphaUcPeriod"/>
            </a:pPr>
            <a:r>
              <a:rPr lang="nl-NL" sz="1800" dirty="0">
                <a:solidFill>
                  <a:schemeClr val="accent5"/>
                </a:solidFill>
                <a:latin typeface="+mn-lt"/>
              </a:rPr>
              <a:t>Eens		87%</a:t>
            </a:r>
          </a:p>
          <a:p>
            <a:pPr marL="342900" indent="-342900">
              <a:spcBef>
                <a:spcPts val="20"/>
              </a:spcBef>
              <a:buSzPct val="100000"/>
              <a:buAutoNum type="alphaUcPeriod"/>
            </a:pPr>
            <a:r>
              <a:rPr lang="nl-NL" sz="1800" dirty="0">
                <a:solidFill>
                  <a:schemeClr val="accent5"/>
                </a:solidFill>
                <a:latin typeface="+mn-lt"/>
              </a:rPr>
              <a:t>Oneens	13%</a:t>
            </a:r>
          </a:p>
        </p:txBody>
      </p:sp>
    </p:spTree>
    <p:extLst>
      <p:ext uri="{BB962C8B-B14F-4D97-AF65-F5344CB8AC3E}">
        <p14:creationId xmlns:p14="http://schemas.microsoft.com/office/powerpoint/2010/main" val="349899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3F670-8EEA-A66F-F9C0-6AFD51D5EED2}"/>
              </a:ext>
            </a:extLst>
          </p:cNvPr>
          <p:cNvSpPr>
            <a:spLocks noGrp="1"/>
          </p:cNvSpPr>
          <p:nvPr>
            <p:ph type="title"/>
          </p:nvPr>
        </p:nvSpPr>
        <p:spPr/>
        <p:txBody>
          <a:bodyPr>
            <a:normAutofit/>
          </a:bodyPr>
          <a:lstStyle/>
          <a:p>
            <a:r>
              <a:rPr lang="nl-NL" dirty="0">
                <a:solidFill>
                  <a:schemeClr val="accent3"/>
                </a:solidFill>
              </a:rPr>
              <a:t>Terugblik online ketendag 27 mei 2025</a:t>
            </a:r>
          </a:p>
        </p:txBody>
      </p:sp>
      <p:sp>
        <p:nvSpPr>
          <p:cNvPr id="3" name="Tijdelijke aanduiding voor inhoud 2">
            <a:extLst>
              <a:ext uri="{FF2B5EF4-FFF2-40B4-BE49-F238E27FC236}">
                <a16:creationId xmlns:a16="http://schemas.microsoft.com/office/drawing/2014/main" id="{171AE614-CCBF-B19F-6ABF-6743126C0C3E}"/>
              </a:ext>
            </a:extLst>
          </p:cNvPr>
          <p:cNvSpPr>
            <a:spLocks noGrp="1"/>
          </p:cNvSpPr>
          <p:nvPr>
            <p:ph idx="4294967295"/>
          </p:nvPr>
        </p:nvSpPr>
        <p:spPr>
          <a:xfrm>
            <a:off x="518984" y="2508422"/>
            <a:ext cx="11145838" cy="2455884"/>
          </a:xfrm>
        </p:spPr>
        <p:txBody>
          <a:bodyPr>
            <a:noAutofit/>
          </a:bodyPr>
          <a:lstStyle/>
          <a:p>
            <a:pPr algn="l" rtl="0" fontAlgn="base">
              <a:lnSpc>
                <a:spcPct val="100000"/>
              </a:lnSpc>
              <a:buFont typeface="Arial" panose="020B0604020202020204" pitchFamily="34" charset="0"/>
              <a:buChar char="•"/>
            </a:pPr>
            <a:r>
              <a:rPr lang="nl-NL" sz="1800" b="1" i="0" u="none" strike="noStrike" dirty="0">
                <a:solidFill>
                  <a:srgbClr val="000000"/>
                </a:solidFill>
                <a:effectLst/>
                <a:latin typeface="+mn-lt"/>
              </a:rPr>
              <a:t>Natascha van Schie</a:t>
            </a:r>
            <a:r>
              <a:rPr lang="nl-NL" sz="1800" b="0" i="0" u="none" strike="noStrike" dirty="0">
                <a:solidFill>
                  <a:srgbClr val="000000"/>
                </a:solidFill>
                <a:effectLst/>
                <a:latin typeface="+mn-lt"/>
              </a:rPr>
              <a:t>, financieel inspecteur bij de Inspectie van het Onderwijs heeft verteld hoe het Onderwijsaccountantsprotocol (OAP) werkt en hoe de Inspectie dit gebruikt om uw accountant te controleren. </a:t>
            </a:r>
            <a:r>
              <a:rPr lang="en-US" sz="1800" b="0" i="0" dirty="0">
                <a:solidFill>
                  <a:srgbClr val="000000"/>
                </a:solidFill>
                <a:effectLst/>
                <a:latin typeface="+mn-lt"/>
              </a:rPr>
              <a:t>​</a:t>
            </a:r>
          </a:p>
          <a:p>
            <a:pPr algn="l" rtl="0" fontAlgn="base">
              <a:lnSpc>
                <a:spcPct val="100000"/>
              </a:lnSpc>
              <a:buFont typeface="Arial" panose="020B0604020202020204" pitchFamily="34" charset="0"/>
              <a:buChar char="•"/>
            </a:pPr>
            <a:r>
              <a:rPr lang="nl-NL" sz="1800" b="1" i="0" u="none" strike="noStrike" dirty="0">
                <a:solidFill>
                  <a:srgbClr val="000000"/>
                </a:solidFill>
                <a:effectLst/>
                <a:latin typeface="+mn-lt"/>
              </a:rPr>
              <a:t>Andries van Gemerden </a:t>
            </a:r>
            <a:r>
              <a:rPr lang="nl-NL" sz="1800" b="0" i="0" u="none" strike="noStrike" dirty="0">
                <a:solidFill>
                  <a:srgbClr val="000000"/>
                </a:solidFill>
                <a:effectLst/>
                <a:latin typeface="+mn-lt"/>
              </a:rPr>
              <a:t>van administratiekantoor VGS over de waarde van een administratiekantoor. Kunnen zij zelfs de accountant overbodig maken? </a:t>
            </a:r>
            <a:r>
              <a:rPr lang="en-US" sz="1800" b="0" i="0" dirty="0">
                <a:solidFill>
                  <a:srgbClr val="000000"/>
                </a:solidFill>
                <a:effectLst/>
                <a:latin typeface="+mn-lt"/>
              </a:rPr>
              <a:t>​</a:t>
            </a:r>
          </a:p>
          <a:p>
            <a:pPr algn="l" rtl="0" fontAlgn="base">
              <a:lnSpc>
                <a:spcPct val="100000"/>
              </a:lnSpc>
              <a:buFont typeface="Arial" panose="020B0604020202020204" pitchFamily="34" charset="0"/>
              <a:buChar char="•"/>
            </a:pPr>
            <a:r>
              <a:rPr lang="nl-NL" sz="1800" b="0" i="0" u="none" strike="noStrike" dirty="0">
                <a:solidFill>
                  <a:srgbClr val="000000"/>
                </a:solidFill>
                <a:effectLst/>
                <a:latin typeface="+mn-lt"/>
              </a:rPr>
              <a:t>Wat zit u echt dwars? Wat wilt u graag over uw aanpak van verantwoording delen? En hoe kunt u straks optimaal profiteren van Inline XBRL? Hans Plomp van DUO presenteerde het </a:t>
            </a:r>
            <a:r>
              <a:rPr lang="nl-NL" sz="1800" b="1" i="0" u="none" strike="noStrike" dirty="0">
                <a:solidFill>
                  <a:srgbClr val="000000"/>
                </a:solidFill>
                <a:effectLst/>
                <a:latin typeface="+mn-lt"/>
              </a:rPr>
              <a:t>platform Samen Verantwoorden Onderwijs</a:t>
            </a:r>
            <a:r>
              <a:rPr lang="en-US" sz="1800" b="0" i="0" dirty="0">
                <a:solidFill>
                  <a:srgbClr val="000000"/>
                </a:solidFill>
                <a:effectLst/>
                <a:latin typeface="+mn-lt"/>
              </a:rPr>
              <a:t>. </a:t>
            </a:r>
            <a:r>
              <a:rPr lang="nl-NL" sz="1800" b="0" i="0" u="none" strike="noStrike" dirty="0">
                <a:solidFill>
                  <a:srgbClr val="000000"/>
                </a:solidFill>
                <a:effectLst/>
                <a:latin typeface="+mn-lt"/>
              </a:rPr>
              <a:t>Word lid van het platform!</a:t>
            </a:r>
            <a:endParaRPr lang="nl-NL" sz="1800" b="0" i="0" dirty="0">
              <a:solidFill>
                <a:srgbClr val="000000"/>
              </a:solidFill>
              <a:effectLst/>
              <a:latin typeface="+mn-lt"/>
            </a:endParaRPr>
          </a:p>
        </p:txBody>
      </p:sp>
    </p:spTree>
    <p:extLst>
      <p:ext uri="{BB962C8B-B14F-4D97-AF65-F5344CB8AC3E}">
        <p14:creationId xmlns:p14="http://schemas.microsoft.com/office/powerpoint/2010/main" val="859940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_v_VT_0_1_8648498_0_-1_0_0_0_[3]">
            <a:extLst>
              <a:ext uri="{FF2B5EF4-FFF2-40B4-BE49-F238E27FC236}">
                <a16:creationId xmlns:a16="http://schemas.microsoft.com/office/drawing/2014/main" id="{5186BF35-B525-9213-BEC7-80D9A06F3440}"/>
              </a:ext>
            </a:extLst>
          </p:cNvPr>
          <p:cNvSpPr txBox="1">
            <a:spLocks/>
          </p:cNvSpPr>
          <p:nvPr/>
        </p:nvSpPr>
        <p:spPr>
          <a:xfrm>
            <a:off x="518984" y="1383957"/>
            <a:ext cx="11145794" cy="11244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accent5"/>
                </a:solidFill>
                <a:latin typeface="Calibri" panose="020F0502020204030204" pitchFamily="34" charset="0"/>
                <a:ea typeface="+mj-ea"/>
                <a:cs typeface="+mj-cs"/>
              </a:defRPr>
            </a:lvl1pPr>
          </a:lstStyle>
          <a:p>
            <a:pPr algn="l"/>
            <a:r>
              <a:rPr lang="nl-NL" sz="3600" dirty="0"/>
              <a:t>2. Het gebruik van checklists voor de jaarverantwoording in het onderwijs moet verplicht worden</a:t>
            </a:r>
          </a:p>
        </p:txBody>
      </p:sp>
      <p:sp>
        <p:nvSpPr>
          <p:cNvPr id="6" name="ChoicesCopy28184">
            <a:extLst>
              <a:ext uri="{FF2B5EF4-FFF2-40B4-BE49-F238E27FC236}">
                <a16:creationId xmlns:a16="http://schemas.microsoft.com/office/drawing/2014/main" id="{DAD95D11-ED55-B5C7-5BB2-FF570CE69E0C}"/>
              </a:ext>
            </a:extLst>
          </p:cNvPr>
          <p:cNvSpPr txBox="1">
            <a:spLocks/>
          </p:cNvSpPr>
          <p:nvPr/>
        </p:nvSpPr>
        <p:spPr>
          <a:xfrm>
            <a:off x="3431515" y="2537018"/>
            <a:ext cx="2686254" cy="872050"/>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
              </a:spcBef>
              <a:buSzPct val="100000"/>
              <a:buFont typeface="Arial" panose="020B0604020202020204" pitchFamily="34" charset="0"/>
              <a:buNone/>
            </a:pPr>
            <a:r>
              <a:rPr lang="nl-NL" sz="1800" b="1" dirty="0">
                <a:solidFill>
                  <a:schemeClr val="accent5"/>
                </a:solidFill>
                <a:latin typeface="Calibri" panose="020F0502020204030204" pitchFamily="34" charset="0"/>
                <a:ea typeface="Calibri" panose="020F0502020204030204" pitchFamily="34" charset="0"/>
                <a:cs typeface="Calibri" panose="020F0502020204030204" pitchFamily="34" charset="0"/>
              </a:rPr>
              <a:t>Voor discussie</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Eens		38%</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Oneens		62%</a:t>
            </a:r>
          </a:p>
          <a:p>
            <a:pPr marL="514350" indent="-514350">
              <a:spcBef>
                <a:spcPts val="20"/>
              </a:spcBef>
              <a:buSzPct val="100000"/>
              <a:buFont typeface="Arial" panose="020B0604020202020204" pitchFamily="34" charset="0"/>
              <a:buAutoNum type="alphaUcPeriod"/>
            </a:pPr>
            <a:endParaRPr lang="nl-NL" sz="1800" dirty="0">
              <a:solidFill>
                <a:schemeClr val="accent5"/>
              </a:solidFill>
            </a:endParaRPr>
          </a:p>
        </p:txBody>
      </p:sp>
      <p:sp>
        <p:nvSpPr>
          <p:cNvPr id="7" name="VoteChoices">
            <a:extLst>
              <a:ext uri="{FF2B5EF4-FFF2-40B4-BE49-F238E27FC236}">
                <a16:creationId xmlns:a16="http://schemas.microsoft.com/office/drawing/2014/main" id="{7704B91C-55C7-E53F-3236-8A9882C5C1ED}"/>
              </a:ext>
            </a:extLst>
          </p:cNvPr>
          <p:cNvSpPr txBox="1">
            <a:spLocks/>
          </p:cNvSpPr>
          <p:nvPr/>
        </p:nvSpPr>
        <p:spPr>
          <a:xfrm>
            <a:off x="6056181" y="2554082"/>
            <a:ext cx="2686254" cy="872050"/>
          </a:xfrm>
          <a:prstGeom prst="rect">
            <a:avLst/>
          </a:prstGeom>
        </p:spPr>
        <p:txBody>
          <a:bodyPr vert="horz" wrap="square"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
              </a:spcBef>
              <a:buSzPct val="100000"/>
              <a:buFont typeface="Arial" panose="020B0604020202020204" pitchFamily="34" charset="0"/>
              <a:buAutoNum type="alphaUcPeriod"/>
            </a:pPr>
            <a:r>
              <a:rPr lang="nl-NL" sz="1800" b="1" dirty="0">
                <a:solidFill>
                  <a:schemeClr val="accent5"/>
                </a:solidFill>
                <a:latin typeface="+mn-lt"/>
                <a:ea typeface="Calibri" panose="020F0502020204030204" pitchFamily="34" charset="0"/>
                <a:cs typeface="Calibri" panose="020F0502020204030204" pitchFamily="34" charset="0"/>
              </a:rPr>
              <a:t>Na discussie</a:t>
            </a:r>
          </a:p>
          <a:p>
            <a:pPr marL="342900" indent="-342900">
              <a:spcBef>
                <a:spcPts val="20"/>
              </a:spcBef>
              <a:buSzPct val="100000"/>
              <a:buAutoNum type="alphaUcPeriod"/>
            </a:pPr>
            <a:r>
              <a:rPr lang="nl-NL" sz="1800" dirty="0">
                <a:solidFill>
                  <a:schemeClr val="accent5"/>
                </a:solidFill>
                <a:latin typeface="+mn-lt"/>
              </a:rPr>
              <a:t>Eens		41%</a:t>
            </a:r>
          </a:p>
          <a:p>
            <a:pPr marL="342900" indent="-342900">
              <a:spcBef>
                <a:spcPts val="20"/>
              </a:spcBef>
              <a:buSzPct val="100000"/>
              <a:buAutoNum type="alphaUcPeriod"/>
            </a:pPr>
            <a:r>
              <a:rPr lang="nl-NL" sz="1800" dirty="0">
                <a:solidFill>
                  <a:schemeClr val="accent5"/>
                </a:solidFill>
                <a:latin typeface="+mn-lt"/>
              </a:rPr>
              <a:t>Oneens	59%</a:t>
            </a:r>
          </a:p>
        </p:txBody>
      </p:sp>
      <p:sp>
        <p:nvSpPr>
          <p:cNvPr id="2" name="Tekstvak 1">
            <a:extLst>
              <a:ext uri="{FF2B5EF4-FFF2-40B4-BE49-F238E27FC236}">
                <a16:creationId xmlns:a16="http://schemas.microsoft.com/office/drawing/2014/main" id="{FCC697FB-66FC-CC1D-88A0-BC33F7A4CFBB}"/>
              </a:ext>
            </a:extLst>
          </p:cNvPr>
          <p:cNvSpPr txBox="1"/>
          <p:nvPr/>
        </p:nvSpPr>
        <p:spPr>
          <a:xfrm>
            <a:off x="608485" y="3613747"/>
            <a:ext cx="10895392" cy="1077218"/>
          </a:xfrm>
          <a:prstGeom prst="rect">
            <a:avLst/>
          </a:prstGeom>
          <a:noFill/>
        </p:spPr>
        <p:txBody>
          <a:bodyPr wrap="square">
            <a:spAutoFit/>
          </a:bodyPr>
          <a:lstStyle/>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Een standaardformaat zou handig zijn. Iedereen dezelfde kapstok en vervolgens zelf de vrijheid om in te vullen.</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Streven naar 1 formaat en niet lijsten van verschillende partijen.</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Onderwijsinstellingen krijgen nu vaak van accountant checklijst op welke onderwerpen in het bestuursverslag moeten zijn opgenomen. Dit ten behoeve van review accountant door Inspectie van </a:t>
            </a:r>
            <a:r>
              <a:rPr lang="nl-NL" sz="1600" dirty="0">
                <a:ea typeface="Times New Roman" panose="02020603050405020304" pitchFamily="18" charset="0"/>
                <a:cs typeface="Aptos" panose="020B0004020202020204" pitchFamily="34" charset="0"/>
              </a:rPr>
              <a:t>het </a:t>
            </a:r>
            <a:r>
              <a:rPr lang="nl-NL" sz="1600" dirty="0">
                <a:effectLst/>
                <a:ea typeface="Times New Roman" panose="02020603050405020304" pitchFamily="18" charset="0"/>
                <a:cs typeface="Aptos" panose="020B0004020202020204" pitchFamily="34" charset="0"/>
              </a:rPr>
              <a:t>Onderwijs.</a:t>
            </a:r>
            <a:endParaRPr lang="nl-NL" sz="16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226778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_v_VT_0_1_8648498_0_-1_0_0_0_[3]">
            <a:extLst>
              <a:ext uri="{FF2B5EF4-FFF2-40B4-BE49-F238E27FC236}">
                <a16:creationId xmlns:a16="http://schemas.microsoft.com/office/drawing/2014/main" id="{5186BF35-B525-9213-BEC7-80D9A06F3440}"/>
              </a:ext>
            </a:extLst>
          </p:cNvPr>
          <p:cNvSpPr txBox="1">
            <a:spLocks/>
          </p:cNvSpPr>
          <p:nvPr/>
        </p:nvSpPr>
        <p:spPr>
          <a:xfrm>
            <a:off x="518984" y="1383957"/>
            <a:ext cx="11145794" cy="11244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accent5"/>
                </a:solidFill>
                <a:latin typeface="Calibri" panose="020F0502020204030204" pitchFamily="34" charset="0"/>
                <a:ea typeface="+mj-ea"/>
                <a:cs typeface="+mj-cs"/>
              </a:defRPr>
            </a:lvl1pPr>
          </a:lstStyle>
          <a:p>
            <a:pPr algn="l"/>
            <a:r>
              <a:rPr lang="nl-NL" sz="3600" dirty="0"/>
              <a:t>3. Onderwijsbesturen moeten verplicht </a:t>
            </a:r>
            <a:r>
              <a:rPr lang="nl-NL" sz="3600" dirty="0" err="1"/>
              <a:t>wordne</a:t>
            </a:r>
            <a:r>
              <a:rPr lang="nl-NL" sz="3600" dirty="0"/>
              <a:t> om het Referentie Grootboek Schema (RGS) in te voeren</a:t>
            </a:r>
          </a:p>
        </p:txBody>
      </p:sp>
      <p:sp>
        <p:nvSpPr>
          <p:cNvPr id="6" name="ChoicesCopy28184">
            <a:extLst>
              <a:ext uri="{FF2B5EF4-FFF2-40B4-BE49-F238E27FC236}">
                <a16:creationId xmlns:a16="http://schemas.microsoft.com/office/drawing/2014/main" id="{DAD95D11-ED55-B5C7-5BB2-FF570CE69E0C}"/>
              </a:ext>
            </a:extLst>
          </p:cNvPr>
          <p:cNvSpPr txBox="1">
            <a:spLocks/>
          </p:cNvSpPr>
          <p:nvPr/>
        </p:nvSpPr>
        <p:spPr>
          <a:xfrm>
            <a:off x="3431515" y="2537018"/>
            <a:ext cx="2686254" cy="872050"/>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
              </a:spcBef>
              <a:buSzPct val="100000"/>
              <a:buFont typeface="Arial" panose="020B0604020202020204" pitchFamily="34" charset="0"/>
              <a:buNone/>
            </a:pPr>
            <a:r>
              <a:rPr lang="nl-NL" sz="1800" b="1" dirty="0">
                <a:solidFill>
                  <a:schemeClr val="accent5"/>
                </a:solidFill>
                <a:latin typeface="Calibri" panose="020F0502020204030204" pitchFamily="34" charset="0"/>
                <a:ea typeface="Calibri" panose="020F0502020204030204" pitchFamily="34" charset="0"/>
                <a:cs typeface="Calibri" panose="020F0502020204030204" pitchFamily="34" charset="0"/>
              </a:rPr>
              <a:t>Voor discussie</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Eens		83%</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Oneens		17%</a:t>
            </a:r>
          </a:p>
          <a:p>
            <a:pPr marL="514350" indent="-514350">
              <a:spcBef>
                <a:spcPts val="20"/>
              </a:spcBef>
              <a:buSzPct val="100000"/>
              <a:buFont typeface="Arial" panose="020B0604020202020204" pitchFamily="34" charset="0"/>
              <a:buAutoNum type="alphaUcPeriod"/>
            </a:pPr>
            <a:endParaRPr lang="nl-NL" sz="1800" dirty="0">
              <a:solidFill>
                <a:schemeClr val="accent5"/>
              </a:solidFill>
            </a:endParaRPr>
          </a:p>
        </p:txBody>
      </p:sp>
      <p:sp>
        <p:nvSpPr>
          <p:cNvPr id="7" name="VoteChoices">
            <a:extLst>
              <a:ext uri="{FF2B5EF4-FFF2-40B4-BE49-F238E27FC236}">
                <a16:creationId xmlns:a16="http://schemas.microsoft.com/office/drawing/2014/main" id="{7704B91C-55C7-E53F-3236-8A9882C5C1ED}"/>
              </a:ext>
            </a:extLst>
          </p:cNvPr>
          <p:cNvSpPr txBox="1">
            <a:spLocks/>
          </p:cNvSpPr>
          <p:nvPr/>
        </p:nvSpPr>
        <p:spPr>
          <a:xfrm>
            <a:off x="6056181" y="2554082"/>
            <a:ext cx="2686254" cy="872050"/>
          </a:xfrm>
          <a:prstGeom prst="rect">
            <a:avLst/>
          </a:prstGeom>
        </p:spPr>
        <p:txBody>
          <a:bodyPr vert="horz" wrap="square"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
              </a:spcBef>
              <a:buSzPct val="100000"/>
              <a:buFont typeface="Arial" panose="020B0604020202020204" pitchFamily="34" charset="0"/>
              <a:buAutoNum type="alphaUcPeriod"/>
            </a:pPr>
            <a:r>
              <a:rPr lang="nl-NL" sz="1800" b="1" dirty="0">
                <a:solidFill>
                  <a:schemeClr val="accent5"/>
                </a:solidFill>
                <a:latin typeface="+mn-lt"/>
                <a:ea typeface="Calibri" panose="020F0502020204030204" pitchFamily="34" charset="0"/>
                <a:cs typeface="Calibri" panose="020F0502020204030204" pitchFamily="34" charset="0"/>
              </a:rPr>
              <a:t>Na discussie</a:t>
            </a:r>
          </a:p>
          <a:p>
            <a:pPr marL="342900" indent="-342900">
              <a:spcBef>
                <a:spcPts val="20"/>
              </a:spcBef>
              <a:buSzPct val="100000"/>
              <a:buAutoNum type="alphaUcPeriod"/>
            </a:pPr>
            <a:r>
              <a:rPr lang="nl-NL" sz="1800" dirty="0">
                <a:solidFill>
                  <a:schemeClr val="accent5"/>
                </a:solidFill>
                <a:latin typeface="+mn-lt"/>
              </a:rPr>
              <a:t>Eens		89%</a:t>
            </a:r>
          </a:p>
          <a:p>
            <a:pPr marL="342900" indent="-342900">
              <a:spcBef>
                <a:spcPts val="20"/>
              </a:spcBef>
              <a:buSzPct val="100000"/>
              <a:buAutoNum type="alphaUcPeriod"/>
            </a:pPr>
            <a:r>
              <a:rPr lang="nl-NL" sz="1800" dirty="0">
                <a:solidFill>
                  <a:schemeClr val="accent5"/>
                </a:solidFill>
                <a:latin typeface="+mn-lt"/>
              </a:rPr>
              <a:t>Oneens	11%</a:t>
            </a:r>
          </a:p>
        </p:txBody>
      </p:sp>
      <p:sp>
        <p:nvSpPr>
          <p:cNvPr id="3" name="Tekstvak 2">
            <a:extLst>
              <a:ext uri="{FF2B5EF4-FFF2-40B4-BE49-F238E27FC236}">
                <a16:creationId xmlns:a16="http://schemas.microsoft.com/office/drawing/2014/main" id="{6D6EF5E6-0BE9-9BEA-0FE1-F62007D12F04}"/>
              </a:ext>
            </a:extLst>
          </p:cNvPr>
          <p:cNvSpPr txBox="1"/>
          <p:nvPr/>
        </p:nvSpPr>
        <p:spPr>
          <a:xfrm>
            <a:off x="518984" y="3564749"/>
            <a:ext cx="11392406" cy="1569660"/>
          </a:xfrm>
          <a:prstGeom prst="rect">
            <a:avLst/>
          </a:prstGeom>
          <a:noFill/>
        </p:spPr>
        <p:txBody>
          <a:bodyPr wrap="square">
            <a:spAutoFit/>
          </a:bodyPr>
          <a:lstStyle/>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In principe nog steeds vrijheid van eigen grootboekschema door onderwijsinstellingen maar RGS biedt codes om grootboekrekeningen op te rollen tot post in taxonomie.</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Onderwijsinstellingen moeten zelf het voordeel van RGS gaan inzien. Niet opleggen.</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Wellicht voor Onderwijs RGS specifieker of ruimer maken.</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Onderwijsinstelling kan ook eigen oprolregels maken.</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Softwareleveranciers hebben soms eigen grootboekschema met oprolregels.</a:t>
            </a:r>
            <a:endParaRPr lang="nl-NL" sz="16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09812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_v_VT_0_1_8648498_0_-1_0_0_0_[3]">
            <a:extLst>
              <a:ext uri="{FF2B5EF4-FFF2-40B4-BE49-F238E27FC236}">
                <a16:creationId xmlns:a16="http://schemas.microsoft.com/office/drawing/2014/main" id="{5186BF35-B525-9213-BEC7-80D9A06F3440}"/>
              </a:ext>
            </a:extLst>
          </p:cNvPr>
          <p:cNvSpPr txBox="1">
            <a:spLocks/>
          </p:cNvSpPr>
          <p:nvPr/>
        </p:nvSpPr>
        <p:spPr>
          <a:xfrm>
            <a:off x="518984" y="1383957"/>
            <a:ext cx="11145794" cy="11244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accent5"/>
                </a:solidFill>
                <a:latin typeface="Calibri" panose="020F0502020204030204" pitchFamily="34" charset="0"/>
                <a:ea typeface="+mj-ea"/>
                <a:cs typeface="+mj-cs"/>
              </a:defRPr>
            </a:lvl1pPr>
          </a:lstStyle>
          <a:p>
            <a:pPr algn="l"/>
            <a:r>
              <a:rPr lang="nl-NL" sz="3600" dirty="0"/>
              <a:t>4. Om </a:t>
            </a:r>
            <a:r>
              <a:rPr lang="nl-NL" sz="3600" dirty="0" err="1"/>
              <a:t>iXBRL</a:t>
            </a:r>
            <a:r>
              <a:rPr lang="nl-NL" sz="3600" dirty="0"/>
              <a:t> mogelijk te maken, moeten besturen bereid zijn het jaarverslag aan te passen</a:t>
            </a:r>
          </a:p>
        </p:txBody>
      </p:sp>
      <p:sp>
        <p:nvSpPr>
          <p:cNvPr id="6" name="ChoicesCopy28184">
            <a:extLst>
              <a:ext uri="{FF2B5EF4-FFF2-40B4-BE49-F238E27FC236}">
                <a16:creationId xmlns:a16="http://schemas.microsoft.com/office/drawing/2014/main" id="{DAD95D11-ED55-B5C7-5BB2-FF570CE69E0C}"/>
              </a:ext>
            </a:extLst>
          </p:cNvPr>
          <p:cNvSpPr txBox="1">
            <a:spLocks/>
          </p:cNvSpPr>
          <p:nvPr/>
        </p:nvSpPr>
        <p:spPr>
          <a:xfrm>
            <a:off x="3431515" y="2537018"/>
            <a:ext cx="2686254" cy="872050"/>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
              </a:spcBef>
              <a:buSzPct val="100000"/>
              <a:buFont typeface="Arial" panose="020B0604020202020204" pitchFamily="34" charset="0"/>
              <a:buNone/>
            </a:pPr>
            <a:r>
              <a:rPr lang="nl-NL" sz="1800" b="1" dirty="0">
                <a:solidFill>
                  <a:schemeClr val="accent5"/>
                </a:solidFill>
                <a:latin typeface="Calibri" panose="020F0502020204030204" pitchFamily="34" charset="0"/>
                <a:ea typeface="Calibri" panose="020F0502020204030204" pitchFamily="34" charset="0"/>
                <a:cs typeface="Calibri" panose="020F0502020204030204" pitchFamily="34" charset="0"/>
              </a:rPr>
              <a:t>Voor discussie</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Eens		68%</a:t>
            </a:r>
          </a:p>
          <a:p>
            <a:pPr marL="0" indent="0">
              <a:spcBef>
                <a:spcPts val="20"/>
              </a:spcBef>
              <a:buSzPct val="100000"/>
              <a:buFont typeface="Arial" panose="020B0604020202020204" pitchFamily="34" charset="0"/>
              <a:buNone/>
            </a:pPr>
            <a:r>
              <a:rPr lang="nl-NL" sz="1800" dirty="0">
                <a:solidFill>
                  <a:schemeClr val="accent5"/>
                </a:solidFill>
                <a:latin typeface="Calibri" panose="020F0502020204030204" pitchFamily="34" charset="0"/>
                <a:ea typeface="Calibri" panose="020F0502020204030204" pitchFamily="34" charset="0"/>
                <a:cs typeface="Calibri" panose="020F0502020204030204" pitchFamily="34" charset="0"/>
              </a:rPr>
              <a:t>Oneens		22%</a:t>
            </a:r>
          </a:p>
          <a:p>
            <a:pPr marL="514350" indent="-514350">
              <a:spcBef>
                <a:spcPts val="20"/>
              </a:spcBef>
              <a:buSzPct val="100000"/>
              <a:buFont typeface="Arial" panose="020B0604020202020204" pitchFamily="34" charset="0"/>
              <a:buAutoNum type="alphaUcPeriod"/>
            </a:pPr>
            <a:endParaRPr lang="nl-NL" sz="1800" dirty="0">
              <a:solidFill>
                <a:schemeClr val="accent5"/>
              </a:solidFill>
            </a:endParaRPr>
          </a:p>
        </p:txBody>
      </p:sp>
      <p:sp>
        <p:nvSpPr>
          <p:cNvPr id="7" name="VoteChoices">
            <a:extLst>
              <a:ext uri="{FF2B5EF4-FFF2-40B4-BE49-F238E27FC236}">
                <a16:creationId xmlns:a16="http://schemas.microsoft.com/office/drawing/2014/main" id="{7704B91C-55C7-E53F-3236-8A9882C5C1ED}"/>
              </a:ext>
            </a:extLst>
          </p:cNvPr>
          <p:cNvSpPr txBox="1">
            <a:spLocks/>
          </p:cNvSpPr>
          <p:nvPr/>
        </p:nvSpPr>
        <p:spPr>
          <a:xfrm>
            <a:off x="6056181" y="2554082"/>
            <a:ext cx="2686254" cy="872050"/>
          </a:xfrm>
          <a:prstGeom prst="rect">
            <a:avLst/>
          </a:prstGeom>
        </p:spPr>
        <p:txBody>
          <a:bodyPr vert="horz" wrap="square"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
              </a:spcBef>
              <a:buSzPct val="100000"/>
              <a:buFont typeface="Arial" panose="020B0604020202020204" pitchFamily="34" charset="0"/>
              <a:buAutoNum type="alphaUcPeriod"/>
            </a:pPr>
            <a:r>
              <a:rPr lang="nl-NL" sz="1800" b="1" dirty="0">
                <a:solidFill>
                  <a:schemeClr val="accent5"/>
                </a:solidFill>
                <a:latin typeface="+mn-lt"/>
                <a:ea typeface="Calibri" panose="020F0502020204030204" pitchFamily="34" charset="0"/>
                <a:cs typeface="Calibri" panose="020F0502020204030204" pitchFamily="34" charset="0"/>
              </a:rPr>
              <a:t>Na discussie</a:t>
            </a:r>
          </a:p>
          <a:p>
            <a:pPr marL="342900" indent="-342900">
              <a:spcBef>
                <a:spcPts val="20"/>
              </a:spcBef>
              <a:buSzPct val="100000"/>
              <a:buAutoNum type="alphaUcPeriod"/>
            </a:pPr>
            <a:r>
              <a:rPr lang="nl-NL" sz="1800" dirty="0">
                <a:solidFill>
                  <a:schemeClr val="accent5"/>
                </a:solidFill>
                <a:latin typeface="+mn-lt"/>
              </a:rPr>
              <a:t>Eens		50%</a:t>
            </a:r>
          </a:p>
          <a:p>
            <a:pPr marL="342900" indent="-342900">
              <a:spcBef>
                <a:spcPts val="20"/>
              </a:spcBef>
              <a:buSzPct val="100000"/>
              <a:buAutoNum type="alphaUcPeriod"/>
            </a:pPr>
            <a:r>
              <a:rPr lang="nl-NL" sz="1800" dirty="0">
                <a:solidFill>
                  <a:schemeClr val="accent5"/>
                </a:solidFill>
                <a:latin typeface="+mn-lt"/>
              </a:rPr>
              <a:t>Oneens	50%</a:t>
            </a:r>
          </a:p>
        </p:txBody>
      </p:sp>
      <p:sp>
        <p:nvSpPr>
          <p:cNvPr id="2" name="Tekstvak 1">
            <a:extLst>
              <a:ext uri="{FF2B5EF4-FFF2-40B4-BE49-F238E27FC236}">
                <a16:creationId xmlns:a16="http://schemas.microsoft.com/office/drawing/2014/main" id="{74B74157-BD08-4565-BDD8-1CAA246121C5}"/>
              </a:ext>
            </a:extLst>
          </p:cNvPr>
          <p:cNvSpPr txBox="1"/>
          <p:nvPr/>
        </p:nvSpPr>
        <p:spPr>
          <a:xfrm>
            <a:off x="505578" y="3714949"/>
            <a:ext cx="11224381" cy="1077218"/>
          </a:xfrm>
          <a:prstGeom prst="rect">
            <a:avLst/>
          </a:prstGeom>
          <a:noFill/>
        </p:spPr>
        <p:txBody>
          <a:bodyPr wrap="square">
            <a:spAutoFit/>
          </a:bodyPr>
          <a:lstStyle/>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Moeten is niet het juiste antwoord. Voordelen moeten voor het voetlicht worden gebracht.</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De RJO biedt veel vrijheid.</a:t>
            </a:r>
            <a:endParaRPr lang="nl-NL" sz="1600" dirty="0">
              <a:effectLs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nl-NL" sz="1600" dirty="0">
                <a:effectLst/>
                <a:ea typeface="Times New Roman" panose="02020603050405020304" pitchFamily="18" charset="0"/>
                <a:cs typeface="Aptos" panose="020B0004020202020204" pitchFamily="34" charset="0"/>
              </a:rPr>
              <a:t>Een efficiencyslag kan geen kwaad. Indien </a:t>
            </a:r>
            <a:r>
              <a:rPr lang="nl-NL" sz="1600" dirty="0">
                <a:ea typeface="Times New Roman" panose="02020603050405020304" pitchFamily="18" charset="0"/>
                <a:cs typeface="Aptos" panose="020B0004020202020204" pitchFamily="34" charset="0"/>
              </a:rPr>
              <a:t>onderwijsinstellingen</a:t>
            </a:r>
            <a:r>
              <a:rPr lang="nl-NL" sz="1600" dirty="0">
                <a:effectLst/>
                <a:ea typeface="Times New Roman" panose="02020603050405020304" pitchFamily="18" charset="0"/>
                <a:cs typeface="Aptos" panose="020B0004020202020204" pitchFamily="34" charset="0"/>
              </a:rPr>
              <a:t> een bepaalde detaillering toch wil dan kan dat ook in de toelichtingen of een bijlage opgenomen worden.</a:t>
            </a:r>
            <a:endParaRPr lang="nl-NL" sz="16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204854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2AB93-EB2B-8EED-DD86-45118A864A57}"/>
              </a:ext>
            </a:extLst>
          </p:cNvPr>
          <p:cNvSpPr>
            <a:spLocks noGrp="1"/>
          </p:cNvSpPr>
          <p:nvPr>
            <p:ph type="title" idx="4294967295"/>
          </p:nvPr>
        </p:nvSpPr>
        <p:spPr>
          <a:xfrm>
            <a:off x="523081" y="1786731"/>
            <a:ext cx="11145838" cy="3284538"/>
          </a:xfrm>
        </p:spPr>
        <p:txBody>
          <a:bodyPr>
            <a:normAutofit/>
          </a:bodyPr>
          <a:lstStyle/>
          <a:p>
            <a:pPr algn="ctr"/>
            <a:r>
              <a:rPr lang="nl-NL" dirty="0"/>
              <a:t>Met een digitaal kanaal is niet alle pijn opgelost. We delen de uitkomst van de gevoerde gesprekken en geven een visie op de toekomst.</a:t>
            </a:r>
            <a:br>
              <a:rPr lang="nl-NL" dirty="0"/>
            </a:br>
            <a:br>
              <a:rPr lang="nl-NL" dirty="0"/>
            </a:br>
            <a:r>
              <a:rPr lang="nl-NL" dirty="0"/>
              <a:t>Anne Boelsma</a:t>
            </a:r>
          </a:p>
        </p:txBody>
      </p:sp>
    </p:spTree>
    <p:extLst>
      <p:ext uri="{BB962C8B-B14F-4D97-AF65-F5344CB8AC3E}">
        <p14:creationId xmlns:p14="http://schemas.microsoft.com/office/powerpoint/2010/main" val="1333874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idx="4294967295"/>
          </p:nvPr>
        </p:nvSpPr>
        <p:spPr>
          <a:xfrm>
            <a:off x="370681" y="1328316"/>
            <a:ext cx="11145838" cy="1123950"/>
          </a:xfrm>
        </p:spPr>
        <p:txBody>
          <a:bodyPr>
            <a:normAutofit/>
          </a:bodyPr>
          <a:lstStyle/>
          <a:p>
            <a:r>
              <a:rPr lang="nl-NL" dirty="0"/>
              <a:t>Samenvatting</a:t>
            </a:r>
          </a:p>
        </p:txBody>
      </p:sp>
      <p:sp>
        <p:nvSpPr>
          <p:cNvPr id="4" name="AutoShape 5">
            <a:extLst>
              <a:ext uri="{FF2B5EF4-FFF2-40B4-BE49-F238E27FC236}">
                <a16:creationId xmlns:a16="http://schemas.microsoft.com/office/drawing/2014/main" id="{BAC98119-B91E-1CEA-B0FE-FEBE5087E1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Tekstvak 2">
            <a:extLst>
              <a:ext uri="{FF2B5EF4-FFF2-40B4-BE49-F238E27FC236}">
                <a16:creationId xmlns:a16="http://schemas.microsoft.com/office/drawing/2014/main" id="{18E04C2C-7895-71CC-4636-DFBCE66A8F92}"/>
              </a:ext>
            </a:extLst>
          </p:cNvPr>
          <p:cNvSpPr txBox="1"/>
          <p:nvPr/>
        </p:nvSpPr>
        <p:spPr>
          <a:xfrm>
            <a:off x="370681" y="2450581"/>
            <a:ext cx="11077980" cy="3046988"/>
          </a:xfrm>
          <a:prstGeom prst="rect">
            <a:avLst/>
          </a:prstGeom>
          <a:noFill/>
        </p:spPr>
        <p:txBody>
          <a:bodyPr wrap="square">
            <a:spAutoFit/>
          </a:bodyPr>
          <a:lstStyle/>
          <a:p>
            <a:pPr marL="342900" lvl="0" indent="-342900">
              <a:buFont typeface="Symbol" panose="05050102010706020507" pitchFamily="18" charset="2"/>
              <a:buChar char=""/>
            </a:pPr>
            <a:r>
              <a:rPr lang="nl-NL" sz="1600" dirty="0">
                <a:ea typeface="Aptos" panose="020B0004020202020204" pitchFamily="34" charset="0"/>
                <a:cs typeface="Aptos" panose="020B0004020202020204" pitchFamily="34" charset="0"/>
              </a:rPr>
              <a:t>Terugblik waar we vandaan komen, en wat we tot nu toe allemaal hebben bereikt.</a:t>
            </a:r>
          </a:p>
          <a:p>
            <a:pPr marL="342900" lvl="0" indent="-342900">
              <a:buFont typeface="Symbol" panose="05050102010706020507" pitchFamily="18" charset="2"/>
              <a:buChar char=""/>
            </a:pPr>
            <a:r>
              <a:rPr lang="nl-NL" sz="1600" dirty="0">
                <a:ea typeface="Aptos" panose="020B0004020202020204" pitchFamily="34" charset="0"/>
                <a:cs typeface="Aptos" panose="020B0004020202020204" pitchFamily="34" charset="0"/>
              </a:rPr>
              <a:t>Op het gebied van samenwerken volgt er een terugkoppeling uit de individuele gesprekken. Er is met name van buiten naar binnen gekeken. Gevraagd is naar de </a:t>
            </a:r>
            <a:r>
              <a:rPr lang="nl-NL" sz="1600" u="sng" dirty="0">
                <a:ea typeface="Aptos" panose="020B0004020202020204" pitchFamily="34" charset="0"/>
                <a:cs typeface="Aptos" panose="020B0004020202020204" pitchFamily="34" charset="0"/>
              </a:rPr>
              <a:t>huidige</a:t>
            </a:r>
            <a:r>
              <a:rPr lang="nl-NL" sz="1600" dirty="0">
                <a:ea typeface="Aptos" panose="020B0004020202020204" pitchFamily="34" charset="0"/>
                <a:cs typeface="Aptos" panose="020B0004020202020204" pitchFamily="34" charset="0"/>
              </a:rPr>
              <a:t> samenwerking en naar de </a:t>
            </a:r>
            <a:r>
              <a:rPr lang="nl-NL" sz="1600" u="sng" dirty="0">
                <a:ea typeface="Aptos" panose="020B0004020202020204" pitchFamily="34" charset="0"/>
                <a:cs typeface="Aptos" panose="020B0004020202020204" pitchFamily="34" charset="0"/>
              </a:rPr>
              <a:t>ideale</a:t>
            </a:r>
            <a:r>
              <a:rPr lang="nl-NL" sz="1600" dirty="0">
                <a:ea typeface="Aptos" panose="020B0004020202020204" pitchFamily="34" charset="0"/>
                <a:cs typeface="Aptos" panose="020B0004020202020204" pitchFamily="34" charset="0"/>
              </a:rPr>
              <a:t> samenwerking.</a:t>
            </a:r>
          </a:p>
          <a:p>
            <a:pPr marL="342900" lvl="0" indent="-342900">
              <a:buFont typeface="Symbol" panose="05050102010706020507" pitchFamily="18" charset="2"/>
              <a:buChar char=""/>
            </a:pPr>
            <a:r>
              <a:rPr lang="nl-NL" sz="1600" dirty="0">
                <a:ea typeface="Aptos" panose="020B0004020202020204" pitchFamily="34" charset="0"/>
                <a:cs typeface="Aptos" panose="020B0004020202020204" pitchFamily="34" charset="0"/>
              </a:rPr>
              <a:t>Uitkomsten zijn geclusterd en rode lijn uit gehaald. Per cluster is een ideale situatie verteld en enkele concrete zaken zijn benoemd om hier te komen.</a:t>
            </a:r>
          </a:p>
          <a:p>
            <a:pPr marL="342900" lvl="0" indent="-342900">
              <a:buFont typeface="Symbol" panose="05050102010706020507" pitchFamily="18" charset="2"/>
              <a:buChar char=""/>
            </a:pPr>
            <a:r>
              <a:rPr lang="nl-NL" sz="1600" dirty="0">
                <a:ea typeface="Aptos" panose="020B0004020202020204" pitchFamily="34" charset="0"/>
                <a:cs typeface="Aptos" panose="020B0004020202020204" pitchFamily="34" charset="0"/>
              </a:rPr>
              <a:t>Niet alle punten liggen in de scope van het programma. De punten die buiten de scope liggen worden wel meegenomen in de gesprekken die OCW en DUO intern nog worden gevoerd.</a:t>
            </a:r>
          </a:p>
          <a:p>
            <a:pPr marL="342900" lvl="0" indent="-342900">
              <a:buFont typeface="Symbol" panose="05050102010706020507" pitchFamily="18" charset="2"/>
              <a:buChar char=""/>
            </a:pPr>
            <a:r>
              <a:rPr lang="nl-NL" sz="1600" dirty="0">
                <a:ea typeface="Aptos" panose="020B0004020202020204" pitchFamily="34" charset="0"/>
                <a:cs typeface="Aptos" panose="020B0004020202020204" pitchFamily="34" charset="0"/>
              </a:rPr>
              <a:t>Er is een vernieuwde, aangescherpte planning over de invoering van iXBRL voor de jaarverantwoording toegelicht met een voorbereidingsjaar, proefjaar, startjaar en het jaar dat iXBRL verplicht is.</a:t>
            </a:r>
          </a:p>
          <a:p>
            <a:pPr marL="342900" lvl="0" indent="-342900">
              <a:buFont typeface="Symbol" panose="05050102010706020507" pitchFamily="18" charset="2"/>
              <a:buChar char=""/>
            </a:pPr>
            <a:r>
              <a:rPr lang="nl-NL" sz="1600" dirty="0">
                <a:ea typeface="Aptos" panose="020B0004020202020204" pitchFamily="34" charset="0"/>
                <a:cs typeface="Aptos" panose="020B0004020202020204" pitchFamily="34" charset="0"/>
              </a:rPr>
              <a:t>Tot slot is nog een visie op de toekomst gegeven en een mogelijke vervolgopdracht waar we nu mee bezig zijn op het gebied van beleidsinformatie. Met nieuwe technieken, zoals AI en iXBRL wijzigt het speelveld en zijn er veel mogelijkheden om verbeteringen door te voeren.</a:t>
            </a:r>
          </a:p>
        </p:txBody>
      </p:sp>
    </p:spTree>
    <p:extLst>
      <p:ext uri="{BB962C8B-B14F-4D97-AF65-F5344CB8AC3E}">
        <p14:creationId xmlns:p14="http://schemas.microsoft.com/office/powerpoint/2010/main" val="4217816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E402F-4198-E2D7-5D7A-206795DD20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C52A4D-DCBB-FEF4-E791-0E2009E7C486}"/>
              </a:ext>
            </a:extLst>
          </p:cNvPr>
          <p:cNvSpPr>
            <a:spLocks noGrp="1"/>
          </p:cNvSpPr>
          <p:nvPr>
            <p:ph type="title" idx="4294967295"/>
          </p:nvPr>
        </p:nvSpPr>
        <p:spPr>
          <a:xfrm>
            <a:off x="370681" y="1328316"/>
            <a:ext cx="11145838" cy="1123950"/>
          </a:xfrm>
        </p:spPr>
        <p:txBody>
          <a:bodyPr>
            <a:normAutofit/>
          </a:bodyPr>
          <a:lstStyle/>
          <a:p>
            <a:r>
              <a:rPr lang="nl-NL" dirty="0"/>
              <a:t>Inhoud</a:t>
            </a:r>
          </a:p>
        </p:txBody>
      </p:sp>
      <p:sp>
        <p:nvSpPr>
          <p:cNvPr id="3" name="Tijdelijke aanduiding voor inhoud 2">
            <a:extLst>
              <a:ext uri="{FF2B5EF4-FFF2-40B4-BE49-F238E27FC236}">
                <a16:creationId xmlns:a16="http://schemas.microsoft.com/office/drawing/2014/main" id="{398C5D54-8E0D-0B42-417C-93C6642D76AD}"/>
              </a:ext>
            </a:extLst>
          </p:cNvPr>
          <p:cNvSpPr>
            <a:spLocks noGrp="1"/>
          </p:cNvSpPr>
          <p:nvPr>
            <p:ph sz="half" idx="4294967295"/>
          </p:nvPr>
        </p:nvSpPr>
        <p:spPr>
          <a:xfrm>
            <a:off x="442955" y="2452266"/>
            <a:ext cx="4578350" cy="1470025"/>
          </a:xfrm>
        </p:spPr>
        <p:txBody>
          <a:bodyPr vert="horz" lIns="91440" tIns="45720" rIns="91440" bIns="45720" rtlCol="0" anchor="t">
            <a:normAutofit/>
          </a:bodyPr>
          <a:lstStyle/>
          <a:p>
            <a:pPr marL="514350" indent="-514350">
              <a:lnSpc>
                <a:spcPct val="120000"/>
              </a:lnSpc>
              <a:buFont typeface="+mj-lt"/>
              <a:buAutoNum type="arabicPeriod"/>
            </a:pPr>
            <a:r>
              <a:rPr lang="nl-NL" sz="1800" dirty="0">
                <a:latin typeface="+mn-lt"/>
                <a:cs typeface="Calibri"/>
              </a:rPr>
              <a:t>Waar komen we vandaan?</a:t>
            </a:r>
            <a:endParaRPr lang="nl-NL" sz="1800" dirty="0">
              <a:solidFill>
                <a:schemeClr val="accent5"/>
              </a:solidFill>
              <a:latin typeface="+mn-lt"/>
              <a:cs typeface="Calibri"/>
            </a:endParaRPr>
          </a:p>
          <a:p>
            <a:pPr marL="514350" indent="-514350">
              <a:lnSpc>
                <a:spcPct val="120000"/>
              </a:lnSpc>
              <a:buFont typeface="+mj-lt"/>
              <a:buAutoNum type="arabicPeriod"/>
            </a:pPr>
            <a:r>
              <a:rPr lang="nl-NL" sz="1800" dirty="0">
                <a:latin typeface="+mn-lt"/>
                <a:cs typeface="Calibri"/>
              </a:rPr>
              <a:t>Wat hebben we tot nu toe bereikt?</a:t>
            </a:r>
          </a:p>
          <a:p>
            <a:pPr marL="514350" indent="-514350">
              <a:lnSpc>
                <a:spcPct val="120000"/>
              </a:lnSpc>
              <a:buFont typeface="+mj-lt"/>
              <a:buAutoNum type="arabicPeriod"/>
            </a:pPr>
            <a:r>
              <a:rPr lang="nl-NL" sz="1800" dirty="0">
                <a:latin typeface="+mn-lt"/>
                <a:cs typeface="Calibri"/>
              </a:rPr>
              <a:t>Waar willen we naartoe?</a:t>
            </a:r>
            <a:r>
              <a:rPr lang="nl-NL" sz="1800" b="0" i="0" dirty="0">
                <a:latin typeface="+mn-lt"/>
              </a:rPr>
              <a:t>	</a:t>
            </a:r>
          </a:p>
        </p:txBody>
      </p:sp>
      <p:sp>
        <p:nvSpPr>
          <p:cNvPr id="4" name="AutoShape 5">
            <a:extLst>
              <a:ext uri="{FF2B5EF4-FFF2-40B4-BE49-F238E27FC236}">
                <a16:creationId xmlns:a16="http://schemas.microsoft.com/office/drawing/2014/main" id="{FAF4913B-B82B-07FD-0FD0-341BFE1FF4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Afbeelding 6">
            <a:extLst>
              <a:ext uri="{FF2B5EF4-FFF2-40B4-BE49-F238E27FC236}">
                <a16:creationId xmlns:a16="http://schemas.microsoft.com/office/drawing/2014/main" id="{BE327CA3-34DB-EA00-F769-FED35DA46E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77389" y="2059701"/>
            <a:ext cx="4122555" cy="2648384"/>
          </a:xfrm>
          <a:prstGeom prst="rect">
            <a:avLst/>
          </a:prstGeom>
        </p:spPr>
      </p:pic>
    </p:spTree>
    <p:extLst>
      <p:ext uri="{BB962C8B-B14F-4D97-AF65-F5344CB8AC3E}">
        <p14:creationId xmlns:p14="http://schemas.microsoft.com/office/powerpoint/2010/main" val="2589780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79800-D7B1-B9D6-185F-90A2B5F7153D}"/>
              </a:ext>
            </a:extLst>
          </p:cNvPr>
          <p:cNvSpPr>
            <a:spLocks noGrp="1"/>
          </p:cNvSpPr>
          <p:nvPr>
            <p:ph type="title" idx="4294967295"/>
          </p:nvPr>
        </p:nvSpPr>
        <p:spPr>
          <a:xfrm>
            <a:off x="354564" y="1374970"/>
            <a:ext cx="11145838" cy="1123950"/>
          </a:xfrm>
        </p:spPr>
        <p:txBody>
          <a:bodyPr/>
          <a:lstStyle/>
          <a:p>
            <a:r>
              <a:rPr lang="nl-NL" dirty="0"/>
              <a:t>Waar komen we vandaan?</a:t>
            </a:r>
          </a:p>
        </p:txBody>
      </p:sp>
      <p:graphicFrame>
        <p:nvGraphicFramePr>
          <p:cNvPr id="4" name="Tijdelijke aanduiding voor inhoud 3">
            <a:extLst>
              <a:ext uri="{FF2B5EF4-FFF2-40B4-BE49-F238E27FC236}">
                <a16:creationId xmlns:a16="http://schemas.microsoft.com/office/drawing/2014/main" id="{7FEC6A1F-18E1-79EA-0251-FE4FA383434C}"/>
              </a:ext>
            </a:extLst>
          </p:cNvPr>
          <p:cNvGraphicFramePr>
            <a:graphicFrameLocks noGrp="1"/>
          </p:cNvGraphicFramePr>
          <p:nvPr>
            <p:ph idx="4294967295"/>
            <p:extLst>
              <p:ext uri="{D42A27DB-BD31-4B8C-83A1-F6EECF244321}">
                <p14:modId xmlns:p14="http://schemas.microsoft.com/office/powerpoint/2010/main" val="3071127117"/>
              </p:ext>
            </p:extLst>
          </p:nvPr>
        </p:nvGraphicFramePr>
        <p:xfrm>
          <a:off x="523081" y="2302977"/>
          <a:ext cx="11145837" cy="353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8497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idx="4294967295"/>
          </p:nvPr>
        </p:nvSpPr>
        <p:spPr>
          <a:xfrm>
            <a:off x="373224" y="1384300"/>
            <a:ext cx="11145838" cy="1123950"/>
          </a:xfrm>
        </p:spPr>
        <p:txBody>
          <a:bodyPr anchor="ctr">
            <a:normAutofit/>
          </a:bodyPr>
          <a:lstStyle/>
          <a:p>
            <a:r>
              <a:rPr lang="nl-NL" dirty="0"/>
              <a:t>Wat hebben we tot nu toe bereikt?</a:t>
            </a:r>
          </a:p>
        </p:txBody>
      </p:sp>
      <p:sp>
        <p:nvSpPr>
          <p:cNvPr id="5" name="Tijdelijke aanduiding voor inhoud 2">
            <a:extLst>
              <a:ext uri="{FF2B5EF4-FFF2-40B4-BE49-F238E27FC236}">
                <a16:creationId xmlns:a16="http://schemas.microsoft.com/office/drawing/2014/main" id="{13D04961-E9BB-C791-E53C-39A6140574F1}"/>
              </a:ext>
            </a:extLst>
          </p:cNvPr>
          <p:cNvSpPr>
            <a:spLocks noGrp="1"/>
          </p:cNvSpPr>
          <p:nvPr>
            <p:ph idx="4294967295"/>
          </p:nvPr>
        </p:nvSpPr>
        <p:spPr>
          <a:xfrm>
            <a:off x="394655" y="2508250"/>
            <a:ext cx="5551488" cy="2641600"/>
          </a:xfrm>
        </p:spPr>
        <p:txBody>
          <a:bodyPr vert="horz" lIns="91440" tIns="45720" rIns="91440" bIns="45720" rtlCol="0" anchor="t">
            <a:normAutofit/>
          </a:bodyPr>
          <a:lstStyle/>
          <a:p>
            <a:r>
              <a:rPr lang="nl-NL" sz="1800" dirty="0">
                <a:solidFill>
                  <a:schemeClr val="tx1"/>
                </a:solidFill>
                <a:effectLst/>
                <a:latin typeface="+mn-lt"/>
                <a:ea typeface="Calibri" panose="020F0502020204030204" pitchFamily="34" charset="0"/>
              </a:rPr>
              <a:t>Visie opgesteld (Manifest)</a:t>
            </a:r>
          </a:p>
          <a:p>
            <a:r>
              <a:rPr lang="nl-NL" sz="1800" dirty="0">
                <a:solidFill>
                  <a:schemeClr val="tx1"/>
                </a:solidFill>
                <a:latin typeface="+mn-lt"/>
                <a:ea typeface="Calibri" panose="020F0502020204030204" pitchFamily="34" charset="0"/>
              </a:rPr>
              <a:t>Keuze toekomstbestendige oplossing: iXBRL</a:t>
            </a:r>
            <a:endParaRPr lang="nl-NL" sz="1800" dirty="0">
              <a:solidFill>
                <a:schemeClr val="tx1"/>
              </a:solidFill>
              <a:effectLst/>
              <a:latin typeface="+mn-lt"/>
              <a:ea typeface="Calibri" panose="020F0502020204030204" pitchFamily="34" charset="0"/>
            </a:endParaRPr>
          </a:p>
          <a:p>
            <a:r>
              <a:rPr lang="nl-NL" sz="1800" dirty="0">
                <a:solidFill>
                  <a:schemeClr val="tx1"/>
                </a:solidFill>
                <a:latin typeface="+mn-lt"/>
                <a:ea typeface="Calibri" panose="020F0502020204030204" pitchFamily="34" charset="0"/>
              </a:rPr>
              <a:t>Ervaringen opgedaan met iXBRL </a:t>
            </a:r>
          </a:p>
          <a:p>
            <a:r>
              <a:rPr lang="nl-NL" sz="1800" dirty="0">
                <a:solidFill>
                  <a:schemeClr val="tx1"/>
                </a:solidFill>
                <a:latin typeface="+mn-lt"/>
                <a:ea typeface="Calibri" panose="020F0502020204030204" pitchFamily="34" charset="0"/>
              </a:rPr>
              <a:t>Handreiking Duurzaamheidsverantwoording</a:t>
            </a:r>
          </a:p>
          <a:p>
            <a:r>
              <a:rPr lang="nl-NL" sz="1800" dirty="0">
                <a:solidFill>
                  <a:schemeClr val="tx1"/>
                </a:solidFill>
                <a:latin typeface="+mn-lt"/>
                <a:ea typeface="Calibri" panose="020F0502020204030204" pitchFamily="34" charset="0"/>
              </a:rPr>
              <a:t>Markt softwareleveranciers ontdekt</a:t>
            </a:r>
          </a:p>
          <a:p>
            <a:r>
              <a:rPr lang="nl-NL" sz="1800" dirty="0">
                <a:solidFill>
                  <a:schemeClr val="tx1"/>
                </a:solidFill>
                <a:latin typeface="+mn-lt"/>
                <a:ea typeface="Calibri" panose="020F0502020204030204" pitchFamily="34" charset="0"/>
              </a:rPr>
              <a:t>Compact bestuursverslag</a:t>
            </a:r>
          </a:p>
          <a:p>
            <a:r>
              <a:rPr lang="nl-NL" sz="1800" dirty="0">
                <a:solidFill>
                  <a:schemeClr val="tx1"/>
                </a:solidFill>
                <a:latin typeface="+mn-lt"/>
                <a:ea typeface="Calibri" panose="020F0502020204030204" pitchFamily="34" charset="0"/>
              </a:rPr>
              <a:t>Samenwerken ...</a:t>
            </a:r>
            <a:endParaRPr lang="nl-NL" sz="1800" dirty="0">
              <a:solidFill>
                <a:schemeClr val="tx1"/>
              </a:solidFill>
              <a:latin typeface="+mn-lt"/>
            </a:endParaRPr>
          </a:p>
        </p:txBody>
      </p:sp>
      <p:pic>
        <p:nvPicPr>
          <p:cNvPr id="8" name="Afbeelding 7">
            <a:extLst>
              <a:ext uri="{FF2B5EF4-FFF2-40B4-BE49-F238E27FC236}">
                <a16:creationId xmlns:a16="http://schemas.microsoft.com/office/drawing/2014/main" id="{BA35B860-40AA-A203-199E-A2841B266F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044" y="2508422"/>
            <a:ext cx="3514136" cy="2959644"/>
          </a:xfrm>
          <a:prstGeom prst="rect">
            <a:avLst/>
          </a:prstGeom>
        </p:spPr>
      </p:pic>
    </p:spTree>
    <p:extLst>
      <p:ext uri="{BB962C8B-B14F-4D97-AF65-F5344CB8AC3E}">
        <p14:creationId xmlns:p14="http://schemas.microsoft.com/office/powerpoint/2010/main" val="3144302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844C2-3B33-9CCD-3321-7EDE51AFEB8E}"/>
              </a:ext>
            </a:extLst>
          </p:cNvPr>
          <p:cNvSpPr>
            <a:spLocks noGrp="1"/>
          </p:cNvSpPr>
          <p:nvPr>
            <p:ph type="title" idx="4294967295"/>
          </p:nvPr>
        </p:nvSpPr>
        <p:spPr>
          <a:xfrm>
            <a:off x="373224" y="1384471"/>
            <a:ext cx="6902420" cy="1123950"/>
          </a:xfrm>
        </p:spPr>
        <p:txBody>
          <a:bodyPr>
            <a:normAutofit/>
          </a:bodyPr>
          <a:lstStyle/>
          <a:p>
            <a:r>
              <a:rPr lang="nl-NL" dirty="0"/>
              <a:t>Samenwerken in de keten</a:t>
            </a:r>
          </a:p>
        </p:txBody>
      </p:sp>
      <p:sp>
        <p:nvSpPr>
          <p:cNvPr id="3" name="Tijdelijke aanduiding voor inhoud 2">
            <a:extLst>
              <a:ext uri="{FF2B5EF4-FFF2-40B4-BE49-F238E27FC236}">
                <a16:creationId xmlns:a16="http://schemas.microsoft.com/office/drawing/2014/main" id="{A8D438F0-CCCF-74E5-1A77-B372FDB5D4D2}"/>
              </a:ext>
            </a:extLst>
          </p:cNvPr>
          <p:cNvSpPr>
            <a:spLocks noGrp="1"/>
          </p:cNvSpPr>
          <p:nvPr>
            <p:ph idx="4294967295"/>
          </p:nvPr>
        </p:nvSpPr>
        <p:spPr>
          <a:xfrm>
            <a:off x="373224" y="2506907"/>
            <a:ext cx="5187950" cy="1410436"/>
          </a:xfrm>
        </p:spPr>
        <p:txBody>
          <a:bodyPr>
            <a:normAutofit/>
          </a:bodyPr>
          <a:lstStyle/>
          <a:p>
            <a:pPr marL="0" indent="0">
              <a:buNone/>
            </a:pPr>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Wat hebben we bereikt:</a:t>
            </a:r>
          </a:p>
          <a:p>
            <a:pPr lvl="1"/>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Vertrouwen, relatie</a:t>
            </a:r>
          </a:p>
          <a:p>
            <a:pPr lvl="1"/>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Wat werkt wel en niet?</a:t>
            </a:r>
          </a:p>
          <a:p>
            <a:pPr lvl="1"/>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Platform Samen Verantwoorden Onderwijs</a:t>
            </a:r>
          </a:p>
          <a:p>
            <a:pPr marL="457200" lvl="1" indent="0">
              <a:buNone/>
            </a:pPr>
            <a:endPar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nl-NL" sz="1800"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nl-NL" sz="1800" dirty="0">
              <a:latin typeface="Calibri" panose="020F0502020204030204" pitchFamily="34" charset="0"/>
              <a:ea typeface="Calibri" panose="020F0502020204030204" pitchFamily="34" charset="0"/>
              <a:cs typeface="Calibri" panose="020F0502020204030204" pitchFamily="34" charset="0"/>
            </a:endParaRPr>
          </a:p>
        </p:txBody>
      </p:sp>
      <p:pic>
        <p:nvPicPr>
          <p:cNvPr id="7" name="Tijdelijke aanduiding voor inhoud 6" descr="Afbeelding met Kinderkunst, clipart, tekenfilm, illustratie&#10;&#10;Door AI gegenereerde inhoud is mogelijk onjuist.">
            <a:extLst>
              <a:ext uri="{FF2B5EF4-FFF2-40B4-BE49-F238E27FC236}">
                <a16:creationId xmlns:a16="http://schemas.microsoft.com/office/drawing/2014/main" id="{6AB1FCF0-50BE-2168-351D-E41672E86F28}"/>
              </a:ext>
            </a:extLst>
          </p:cNvPr>
          <p:cNvPicPr>
            <a:picLocks noGrp="1" noChangeAspect="1"/>
          </p:cNvPicPr>
          <p:nvPr>
            <p:ph idx="4294967295"/>
          </p:nvPr>
        </p:nvPicPr>
        <p:blipFill>
          <a:blip r:embed="rId2"/>
          <a:stretch>
            <a:fillRect/>
          </a:stretch>
        </p:blipFill>
        <p:spPr>
          <a:xfrm>
            <a:off x="7275644" y="1758603"/>
            <a:ext cx="4121181" cy="4121181"/>
          </a:xfrm>
        </p:spPr>
      </p:pic>
      <p:sp>
        <p:nvSpPr>
          <p:cNvPr id="5" name="Tijdelijke aanduiding voor inhoud 2">
            <a:extLst>
              <a:ext uri="{FF2B5EF4-FFF2-40B4-BE49-F238E27FC236}">
                <a16:creationId xmlns:a16="http://schemas.microsoft.com/office/drawing/2014/main" id="{7D70E12C-4BD2-093D-3B69-B3B7ABF3A601}"/>
              </a:ext>
            </a:extLst>
          </p:cNvPr>
          <p:cNvSpPr txBox="1">
            <a:spLocks/>
          </p:cNvSpPr>
          <p:nvPr/>
        </p:nvSpPr>
        <p:spPr>
          <a:xfrm>
            <a:off x="373839" y="4124998"/>
            <a:ext cx="5793696" cy="1410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70C0"/>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70C0"/>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rgbClr val="0070C0"/>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rgbClr val="0070C0"/>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rgbClr val="0070C0"/>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Waar staan we nu:</a:t>
            </a:r>
          </a:p>
          <a:p>
            <a:pPr lvl="1"/>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Individuele gesprekken gevoerd</a:t>
            </a:r>
          </a:p>
          <a:p>
            <a:pPr lvl="1"/>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Met name van buiten naar binnen</a:t>
            </a:r>
          </a:p>
          <a:p>
            <a:pPr lvl="1"/>
            <a:r>
              <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rPr>
              <a:t>Verslagen gemaakt en rode draad eruit gehaald</a:t>
            </a:r>
          </a:p>
          <a:p>
            <a:pPr lvl="1"/>
            <a:endParaRPr lang="nl-N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endParaRPr lang="nl-NL" sz="1800" dirty="0">
              <a:latin typeface="Calibri" panose="020F0502020204030204" pitchFamily="34" charset="0"/>
              <a:ea typeface="Calibri" panose="020F0502020204030204" pitchFamily="34" charset="0"/>
              <a:cs typeface="Calibri" panose="020F0502020204030204" pitchFamily="34" charset="0"/>
            </a:endParaRPr>
          </a:p>
          <a:p>
            <a:pPr lvl="1"/>
            <a:endParaRPr lang="nl-NL"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5048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jl: omlaag 1">
            <a:extLst>
              <a:ext uri="{FF2B5EF4-FFF2-40B4-BE49-F238E27FC236}">
                <a16:creationId xmlns:a16="http://schemas.microsoft.com/office/drawing/2014/main" id="{4641C208-6298-EF75-FF7D-FCF8AF1C60D1}"/>
              </a:ext>
            </a:extLst>
          </p:cNvPr>
          <p:cNvSpPr/>
          <p:nvPr/>
        </p:nvSpPr>
        <p:spPr>
          <a:xfrm>
            <a:off x="5433501" y="3052346"/>
            <a:ext cx="1130410" cy="1464097"/>
          </a:xfrm>
          <a:prstGeom prst="downArrow">
            <a:avLst/>
          </a:prstGeom>
          <a:gradFill>
            <a:gsLst>
              <a:gs pos="0">
                <a:srgbClr val="00689A"/>
              </a:gs>
              <a:gs pos="32000">
                <a:srgbClr val="BB6F1A"/>
              </a:gs>
              <a:gs pos="12000">
                <a:srgbClr val="8D6D3A"/>
              </a:gs>
              <a:gs pos="100000">
                <a:srgbClr val="E1700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3" name="Pijl: omlaag 2">
            <a:extLst>
              <a:ext uri="{FF2B5EF4-FFF2-40B4-BE49-F238E27FC236}">
                <a16:creationId xmlns:a16="http://schemas.microsoft.com/office/drawing/2014/main" id="{A840E975-0101-9A03-B81B-AD4A71F6499D}"/>
              </a:ext>
            </a:extLst>
          </p:cNvPr>
          <p:cNvSpPr/>
          <p:nvPr/>
        </p:nvSpPr>
        <p:spPr>
          <a:xfrm>
            <a:off x="7932517" y="3017705"/>
            <a:ext cx="1130410" cy="1464097"/>
          </a:xfrm>
          <a:prstGeom prst="downArrow">
            <a:avLst/>
          </a:prstGeom>
          <a:gradFill>
            <a:gsLst>
              <a:gs pos="0">
                <a:srgbClr val="00689A"/>
              </a:gs>
              <a:gs pos="32000">
                <a:srgbClr val="BB6F1A"/>
              </a:gs>
              <a:gs pos="12000">
                <a:srgbClr val="8D6D3A"/>
              </a:gs>
              <a:gs pos="100000">
                <a:srgbClr val="E1700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4" name="Pijl: omlaag 3">
            <a:extLst>
              <a:ext uri="{FF2B5EF4-FFF2-40B4-BE49-F238E27FC236}">
                <a16:creationId xmlns:a16="http://schemas.microsoft.com/office/drawing/2014/main" id="{E6B0B5F2-0DB6-A126-42C3-ED057988A8FE}"/>
              </a:ext>
            </a:extLst>
          </p:cNvPr>
          <p:cNvSpPr/>
          <p:nvPr/>
        </p:nvSpPr>
        <p:spPr>
          <a:xfrm>
            <a:off x="2944515" y="3052346"/>
            <a:ext cx="1130410" cy="1464097"/>
          </a:xfrm>
          <a:prstGeom prst="downArrow">
            <a:avLst/>
          </a:prstGeom>
          <a:gradFill>
            <a:gsLst>
              <a:gs pos="0">
                <a:srgbClr val="00689A"/>
              </a:gs>
              <a:gs pos="32000">
                <a:srgbClr val="BB6F1A"/>
              </a:gs>
              <a:gs pos="12000">
                <a:srgbClr val="8D6D3A"/>
              </a:gs>
              <a:gs pos="100000">
                <a:srgbClr val="E1700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5" name="Rechthoek 4">
            <a:extLst>
              <a:ext uri="{FF2B5EF4-FFF2-40B4-BE49-F238E27FC236}">
                <a16:creationId xmlns:a16="http://schemas.microsoft.com/office/drawing/2014/main" id="{43C001D6-32A1-75A3-74E7-19A1F7C48DCD}"/>
              </a:ext>
            </a:extLst>
          </p:cNvPr>
          <p:cNvSpPr/>
          <p:nvPr/>
        </p:nvSpPr>
        <p:spPr>
          <a:xfrm>
            <a:off x="2398462" y="1506398"/>
            <a:ext cx="2222516" cy="1559296"/>
          </a:xfrm>
          <a:prstGeom prst="rect">
            <a:avLst/>
          </a:prstGeom>
          <a:solidFill>
            <a:srgbClr val="00689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Calibri"/>
                <a:cs typeface="Calibri"/>
              </a:rPr>
              <a:t>samenwerking en afstemming</a:t>
            </a:r>
            <a:endParaRPr lang="nl-NL" sz="1800" b="0" i="0" u="none" strike="noStrike" kern="0" cap="none" spc="0" baseline="0" noProof="0" dirty="0">
              <a:solidFill>
                <a:srgbClr val="FFFFFF"/>
              </a:solidFill>
              <a:latin typeface="Calibri"/>
              <a:cs typeface="Calibri"/>
            </a:endParaRPr>
          </a:p>
        </p:txBody>
      </p:sp>
      <p:sp>
        <p:nvSpPr>
          <p:cNvPr id="6" name="Rechthoek 5">
            <a:extLst>
              <a:ext uri="{FF2B5EF4-FFF2-40B4-BE49-F238E27FC236}">
                <a16:creationId xmlns:a16="http://schemas.microsoft.com/office/drawing/2014/main" id="{48EF3CA7-3FE1-E71A-CD50-48C117CD6E84}"/>
              </a:ext>
            </a:extLst>
          </p:cNvPr>
          <p:cNvSpPr/>
          <p:nvPr/>
        </p:nvSpPr>
        <p:spPr>
          <a:xfrm>
            <a:off x="4892463" y="1519788"/>
            <a:ext cx="2222516" cy="1559296"/>
          </a:xfrm>
          <a:prstGeom prst="rect">
            <a:avLst/>
          </a:prstGeom>
          <a:solidFill>
            <a:srgbClr val="00689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Calibri"/>
                <a:cs typeface="Calibri"/>
              </a:rPr>
              <a:t>timing en eisen</a:t>
            </a:r>
            <a:endParaRPr lang="nl-NL" sz="1800" b="0" i="0" u="none" strike="noStrike" kern="0" cap="none" spc="0" baseline="0" noProof="0" dirty="0">
              <a:solidFill>
                <a:srgbClr val="FFFFFF"/>
              </a:solidFill>
              <a:latin typeface="Calibri"/>
              <a:cs typeface="Calibri"/>
            </a:endParaRPr>
          </a:p>
        </p:txBody>
      </p:sp>
      <p:sp>
        <p:nvSpPr>
          <p:cNvPr id="7" name="Rechthoek 6">
            <a:extLst>
              <a:ext uri="{FF2B5EF4-FFF2-40B4-BE49-F238E27FC236}">
                <a16:creationId xmlns:a16="http://schemas.microsoft.com/office/drawing/2014/main" id="{1C9B29A2-A032-DA05-A4AB-E995BFCADC9F}"/>
              </a:ext>
            </a:extLst>
          </p:cNvPr>
          <p:cNvSpPr/>
          <p:nvPr/>
        </p:nvSpPr>
        <p:spPr>
          <a:xfrm>
            <a:off x="7386464" y="1493050"/>
            <a:ext cx="2222516" cy="1559296"/>
          </a:xfrm>
          <a:prstGeom prst="rect">
            <a:avLst/>
          </a:prstGeom>
          <a:solidFill>
            <a:srgbClr val="00689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Calibri"/>
                <a:cs typeface="Calibri"/>
              </a:rPr>
              <a:t>communicatie en vertrouwen</a:t>
            </a:r>
            <a:endParaRPr lang="nl-NL" sz="1800" b="0" i="0" u="none" strike="noStrike" kern="0" cap="none" spc="0" baseline="0" noProof="0" dirty="0">
              <a:solidFill>
                <a:srgbClr val="FFFFFF"/>
              </a:solidFill>
              <a:latin typeface="Calibri"/>
              <a:cs typeface="Calibri"/>
            </a:endParaRPr>
          </a:p>
        </p:txBody>
      </p:sp>
      <p:sp>
        <p:nvSpPr>
          <p:cNvPr id="8" name="Rechthoek 7">
            <a:extLst>
              <a:ext uri="{FF2B5EF4-FFF2-40B4-BE49-F238E27FC236}">
                <a16:creationId xmlns:a16="http://schemas.microsoft.com/office/drawing/2014/main" id="{57B8D205-6DC7-F9BA-EA05-E515944A55EE}"/>
              </a:ext>
            </a:extLst>
          </p:cNvPr>
          <p:cNvSpPr/>
          <p:nvPr/>
        </p:nvSpPr>
        <p:spPr>
          <a:xfrm>
            <a:off x="2388432" y="4516443"/>
            <a:ext cx="2222516" cy="1622274"/>
          </a:xfrm>
          <a:prstGeom prst="rect">
            <a:avLst/>
          </a:prstGeom>
          <a:solidFill>
            <a:srgbClr val="E17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Calibri"/>
                <a:cs typeface="Calibri"/>
              </a:rPr>
              <a:t>efficiënte &amp; gerichte samenwerking</a:t>
            </a:r>
          </a:p>
        </p:txBody>
      </p:sp>
      <p:sp>
        <p:nvSpPr>
          <p:cNvPr id="9" name="Rechthoek 8">
            <a:extLst>
              <a:ext uri="{FF2B5EF4-FFF2-40B4-BE49-F238E27FC236}">
                <a16:creationId xmlns:a16="http://schemas.microsoft.com/office/drawing/2014/main" id="{555D6BE1-8236-8DF2-7CB4-E43FFAA6F960}"/>
              </a:ext>
            </a:extLst>
          </p:cNvPr>
          <p:cNvSpPr/>
          <p:nvPr/>
        </p:nvSpPr>
        <p:spPr>
          <a:xfrm>
            <a:off x="7371822" y="4497393"/>
            <a:ext cx="2222516" cy="1622274"/>
          </a:xfrm>
          <a:prstGeom prst="rect">
            <a:avLst/>
          </a:prstGeom>
          <a:solidFill>
            <a:srgbClr val="E17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Calibri"/>
                <a:cs typeface="Calibri"/>
              </a:rPr>
              <a:t>vertrouwen </a:t>
            </a:r>
            <a:br>
              <a:rPr lang="nl-NL" sz="1800" b="0" i="0" u="none" strike="noStrike" kern="0" cap="none" spc="0" baseline="0" noProof="0" dirty="0">
                <a:solidFill>
                  <a:srgbClr val="000000"/>
                </a:solidFill>
                <a:latin typeface="Calibri"/>
                <a:cs typeface="Calibri"/>
              </a:rPr>
            </a:br>
            <a:r>
              <a:rPr kumimoji="0" lang="nl-NL" sz="1800" b="0" i="0" u="none" strike="noStrike" kern="0" cap="none" spc="0" normalizeH="0" baseline="0" noProof="0" dirty="0">
                <a:ln>
                  <a:noFill/>
                </a:ln>
                <a:solidFill>
                  <a:srgbClr val="000000"/>
                </a:solidFill>
                <a:effectLst/>
                <a:uLnTx/>
                <a:uFillTx/>
                <a:latin typeface="Calibri"/>
                <a:cs typeface="Calibri"/>
              </a:rPr>
              <a:t>als fundament</a:t>
            </a:r>
          </a:p>
        </p:txBody>
      </p:sp>
      <p:sp>
        <p:nvSpPr>
          <p:cNvPr id="10" name="Rechthoek 9">
            <a:extLst>
              <a:ext uri="{FF2B5EF4-FFF2-40B4-BE49-F238E27FC236}">
                <a16:creationId xmlns:a16="http://schemas.microsoft.com/office/drawing/2014/main" id="{1DF10C44-E6FC-514D-C6D8-ED3BFDBCF74C}"/>
              </a:ext>
            </a:extLst>
          </p:cNvPr>
          <p:cNvSpPr/>
          <p:nvPr/>
        </p:nvSpPr>
        <p:spPr>
          <a:xfrm>
            <a:off x="4892463" y="4516443"/>
            <a:ext cx="2222516" cy="1622275"/>
          </a:xfrm>
          <a:prstGeom prst="rect">
            <a:avLst/>
          </a:prstGeom>
          <a:solidFill>
            <a:srgbClr val="E17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Calibri"/>
                <a:cs typeface="Calibri"/>
              </a:rPr>
              <a:t>open communicatie</a:t>
            </a:r>
            <a:br>
              <a:rPr lang="nl-NL" sz="1800" b="0" i="0" u="none" strike="noStrike" kern="0" cap="none" spc="0" baseline="0" noProof="0" dirty="0">
                <a:solidFill>
                  <a:srgbClr val="000000"/>
                </a:solidFill>
                <a:latin typeface="Calibri"/>
                <a:cs typeface="Calibri"/>
              </a:rPr>
            </a:br>
            <a:r>
              <a:rPr kumimoji="0" lang="nl-NL" sz="1800" b="0" i="0" u="none" strike="noStrike" kern="0" cap="none" spc="0" normalizeH="0" baseline="0" noProof="0" dirty="0">
                <a:ln>
                  <a:noFill/>
                </a:ln>
                <a:solidFill>
                  <a:srgbClr val="000000"/>
                </a:solidFill>
                <a:effectLst/>
                <a:uLnTx/>
                <a:uFillTx/>
                <a:latin typeface="Calibri"/>
                <a:cs typeface="Calibri"/>
              </a:rPr>
              <a:t>&amp; transparantie</a:t>
            </a:r>
          </a:p>
        </p:txBody>
      </p:sp>
      <p:sp>
        <p:nvSpPr>
          <p:cNvPr id="11" name="Tekstvak 10">
            <a:extLst>
              <a:ext uri="{FF2B5EF4-FFF2-40B4-BE49-F238E27FC236}">
                <a16:creationId xmlns:a16="http://schemas.microsoft.com/office/drawing/2014/main" id="{22F406BC-2634-7738-F5D5-79074767B5D6}"/>
              </a:ext>
            </a:extLst>
          </p:cNvPr>
          <p:cNvSpPr txBox="1"/>
          <p:nvPr/>
        </p:nvSpPr>
        <p:spPr>
          <a:xfrm>
            <a:off x="2707534" y="3227458"/>
            <a:ext cx="1513268" cy="400110"/>
          </a:xfrm>
          <a:prstGeom prst="rect">
            <a:avLst/>
          </a:prstGeom>
          <a:noFill/>
        </p:spPr>
        <p:txBody>
          <a:bodyPr wrap="square" rtlCol="0" anchor="t">
            <a:spAutoFit/>
          </a:bodyPr>
          <a:lstStyle/>
          <a:p>
            <a:pPr algn="ctr"/>
            <a:r>
              <a:rPr lang="nl-NL" sz="2000" b="1" dirty="0">
                <a:latin typeface="Calibri"/>
                <a:cs typeface="Calibri"/>
              </a:rPr>
              <a:t>dashboards</a:t>
            </a:r>
          </a:p>
        </p:txBody>
      </p:sp>
      <p:sp>
        <p:nvSpPr>
          <p:cNvPr id="12" name="Tekstvak 11">
            <a:extLst>
              <a:ext uri="{FF2B5EF4-FFF2-40B4-BE49-F238E27FC236}">
                <a16:creationId xmlns:a16="http://schemas.microsoft.com/office/drawing/2014/main" id="{E6208989-0D8E-BE53-5D72-9EBCA7D52D9D}"/>
              </a:ext>
            </a:extLst>
          </p:cNvPr>
          <p:cNvSpPr txBox="1"/>
          <p:nvPr/>
        </p:nvSpPr>
        <p:spPr>
          <a:xfrm>
            <a:off x="2707534" y="3570200"/>
            <a:ext cx="1513268" cy="400110"/>
          </a:xfrm>
          <a:prstGeom prst="rect">
            <a:avLst/>
          </a:prstGeom>
          <a:noFill/>
        </p:spPr>
        <p:txBody>
          <a:bodyPr wrap="square" rtlCol="0" anchor="t">
            <a:spAutoFit/>
          </a:bodyPr>
          <a:lstStyle/>
          <a:p>
            <a:pPr algn="ctr"/>
            <a:r>
              <a:rPr lang="nl-NL" sz="2000" b="1" dirty="0">
                <a:latin typeface="Calibri"/>
                <a:cs typeface="Calibri"/>
              </a:rPr>
              <a:t>formats</a:t>
            </a:r>
          </a:p>
        </p:txBody>
      </p:sp>
      <p:sp>
        <p:nvSpPr>
          <p:cNvPr id="13" name="Tekstvak 12">
            <a:extLst>
              <a:ext uri="{FF2B5EF4-FFF2-40B4-BE49-F238E27FC236}">
                <a16:creationId xmlns:a16="http://schemas.microsoft.com/office/drawing/2014/main" id="{62352356-14DC-8DDF-E7E6-C07B98C7200F}"/>
              </a:ext>
            </a:extLst>
          </p:cNvPr>
          <p:cNvSpPr txBox="1"/>
          <p:nvPr/>
        </p:nvSpPr>
        <p:spPr>
          <a:xfrm>
            <a:off x="2669976" y="3920482"/>
            <a:ext cx="1679488" cy="400110"/>
          </a:xfrm>
          <a:prstGeom prst="rect">
            <a:avLst/>
          </a:prstGeom>
          <a:noFill/>
        </p:spPr>
        <p:txBody>
          <a:bodyPr wrap="square" rtlCol="0" anchor="t">
            <a:spAutoFit/>
          </a:bodyPr>
          <a:lstStyle/>
          <a:p>
            <a:pPr algn="ctr"/>
            <a:r>
              <a:rPr lang="nl-NL" sz="2000" b="1" dirty="0">
                <a:latin typeface="Calibri"/>
                <a:cs typeface="Calibri"/>
              </a:rPr>
              <a:t>adviesgroep</a:t>
            </a:r>
          </a:p>
        </p:txBody>
      </p:sp>
      <p:sp>
        <p:nvSpPr>
          <p:cNvPr id="14" name="Tekstvak 13">
            <a:extLst>
              <a:ext uri="{FF2B5EF4-FFF2-40B4-BE49-F238E27FC236}">
                <a16:creationId xmlns:a16="http://schemas.microsoft.com/office/drawing/2014/main" id="{CE5A5598-088D-F62E-9159-B866DF4E389E}"/>
              </a:ext>
            </a:extLst>
          </p:cNvPr>
          <p:cNvSpPr txBox="1"/>
          <p:nvPr/>
        </p:nvSpPr>
        <p:spPr>
          <a:xfrm>
            <a:off x="7333009" y="3210393"/>
            <a:ext cx="2304245" cy="400110"/>
          </a:xfrm>
          <a:prstGeom prst="rect">
            <a:avLst/>
          </a:prstGeom>
          <a:noFill/>
        </p:spPr>
        <p:txBody>
          <a:bodyPr wrap="square" rtlCol="0" anchor="t">
            <a:spAutoFit/>
          </a:bodyPr>
          <a:lstStyle/>
          <a:p>
            <a:pPr algn="ctr"/>
            <a:r>
              <a:rPr lang="nl-NL" sz="2000" b="1" dirty="0">
                <a:latin typeface="Calibri"/>
                <a:cs typeface="Calibri"/>
              </a:rPr>
              <a:t>gelijkwaardigheid</a:t>
            </a:r>
          </a:p>
        </p:txBody>
      </p:sp>
      <p:sp>
        <p:nvSpPr>
          <p:cNvPr id="15" name="Tekstvak 14">
            <a:extLst>
              <a:ext uri="{FF2B5EF4-FFF2-40B4-BE49-F238E27FC236}">
                <a16:creationId xmlns:a16="http://schemas.microsoft.com/office/drawing/2014/main" id="{34F7E80B-2631-B5E5-DADD-0BB217181D06}"/>
              </a:ext>
            </a:extLst>
          </p:cNvPr>
          <p:cNvSpPr txBox="1"/>
          <p:nvPr/>
        </p:nvSpPr>
        <p:spPr>
          <a:xfrm>
            <a:off x="7304735" y="3565088"/>
            <a:ext cx="2304245" cy="400110"/>
          </a:xfrm>
          <a:prstGeom prst="rect">
            <a:avLst/>
          </a:prstGeom>
          <a:noFill/>
        </p:spPr>
        <p:txBody>
          <a:bodyPr wrap="square" rtlCol="0" anchor="t">
            <a:spAutoFit/>
          </a:bodyPr>
          <a:lstStyle/>
          <a:p>
            <a:pPr algn="ctr"/>
            <a:r>
              <a:rPr lang="nl-NL" sz="2000" b="1" dirty="0">
                <a:latin typeface="Calibri"/>
                <a:cs typeface="Calibri"/>
              </a:rPr>
              <a:t>persoonlijk</a:t>
            </a:r>
          </a:p>
        </p:txBody>
      </p:sp>
      <p:sp>
        <p:nvSpPr>
          <p:cNvPr id="16" name="Tekstvak 15">
            <a:extLst>
              <a:ext uri="{FF2B5EF4-FFF2-40B4-BE49-F238E27FC236}">
                <a16:creationId xmlns:a16="http://schemas.microsoft.com/office/drawing/2014/main" id="{F6BCFB56-F62C-3346-688D-C8E570D9DA2D}"/>
              </a:ext>
            </a:extLst>
          </p:cNvPr>
          <p:cNvSpPr txBox="1"/>
          <p:nvPr/>
        </p:nvSpPr>
        <p:spPr>
          <a:xfrm>
            <a:off x="7292145" y="3937852"/>
            <a:ext cx="2304245" cy="400110"/>
          </a:xfrm>
          <a:prstGeom prst="rect">
            <a:avLst/>
          </a:prstGeom>
          <a:noFill/>
        </p:spPr>
        <p:txBody>
          <a:bodyPr wrap="square" rtlCol="0" anchor="t">
            <a:spAutoFit/>
          </a:bodyPr>
          <a:lstStyle/>
          <a:p>
            <a:pPr algn="ctr"/>
            <a:r>
              <a:rPr lang="nl-NL" sz="2000" b="1" dirty="0">
                <a:latin typeface="Calibri"/>
                <a:cs typeface="Calibri"/>
              </a:rPr>
              <a:t>macht</a:t>
            </a:r>
          </a:p>
        </p:txBody>
      </p:sp>
      <p:sp>
        <p:nvSpPr>
          <p:cNvPr id="17" name="Tekstvak 16">
            <a:extLst>
              <a:ext uri="{FF2B5EF4-FFF2-40B4-BE49-F238E27FC236}">
                <a16:creationId xmlns:a16="http://schemas.microsoft.com/office/drawing/2014/main" id="{EFA49C60-192C-5B82-483A-ADC4AD694F44}"/>
              </a:ext>
            </a:extLst>
          </p:cNvPr>
          <p:cNvSpPr txBox="1"/>
          <p:nvPr/>
        </p:nvSpPr>
        <p:spPr>
          <a:xfrm>
            <a:off x="4851598" y="3227458"/>
            <a:ext cx="2304245" cy="400110"/>
          </a:xfrm>
          <a:prstGeom prst="rect">
            <a:avLst/>
          </a:prstGeom>
          <a:noFill/>
        </p:spPr>
        <p:txBody>
          <a:bodyPr wrap="square" rtlCol="0" anchor="t">
            <a:spAutoFit/>
          </a:bodyPr>
          <a:lstStyle/>
          <a:p>
            <a:pPr algn="ctr"/>
            <a:r>
              <a:rPr lang="nl-NL" sz="2000" b="1" dirty="0">
                <a:latin typeface="Calibri"/>
                <a:cs typeface="Calibri"/>
              </a:rPr>
              <a:t>dialoog</a:t>
            </a:r>
          </a:p>
        </p:txBody>
      </p:sp>
      <p:sp>
        <p:nvSpPr>
          <p:cNvPr id="18" name="Tekstvak 17">
            <a:extLst>
              <a:ext uri="{FF2B5EF4-FFF2-40B4-BE49-F238E27FC236}">
                <a16:creationId xmlns:a16="http://schemas.microsoft.com/office/drawing/2014/main" id="{33E97E33-794D-65D8-B89F-732966A45D13}"/>
              </a:ext>
            </a:extLst>
          </p:cNvPr>
          <p:cNvSpPr txBox="1"/>
          <p:nvPr/>
        </p:nvSpPr>
        <p:spPr>
          <a:xfrm>
            <a:off x="4823324" y="3592218"/>
            <a:ext cx="2304245" cy="400110"/>
          </a:xfrm>
          <a:prstGeom prst="rect">
            <a:avLst/>
          </a:prstGeom>
          <a:noFill/>
        </p:spPr>
        <p:txBody>
          <a:bodyPr wrap="square" rtlCol="0" anchor="t">
            <a:spAutoFit/>
          </a:bodyPr>
          <a:lstStyle/>
          <a:p>
            <a:pPr algn="ctr"/>
            <a:r>
              <a:rPr lang="nl-NL" sz="2000" b="1" dirty="0">
                <a:latin typeface="Calibri"/>
                <a:cs typeface="Calibri"/>
              </a:rPr>
              <a:t>kwetsbaarheid</a:t>
            </a:r>
          </a:p>
        </p:txBody>
      </p:sp>
      <p:sp>
        <p:nvSpPr>
          <p:cNvPr id="19" name="Tekstvak 18">
            <a:extLst>
              <a:ext uri="{FF2B5EF4-FFF2-40B4-BE49-F238E27FC236}">
                <a16:creationId xmlns:a16="http://schemas.microsoft.com/office/drawing/2014/main" id="{81F3589C-9119-7857-1B7E-604ACDEF816D}"/>
              </a:ext>
            </a:extLst>
          </p:cNvPr>
          <p:cNvSpPr txBox="1"/>
          <p:nvPr/>
        </p:nvSpPr>
        <p:spPr>
          <a:xfrm>
            <a:off x="4864188" y="3937852"/>
            <a:ext cx="2304245" cy="400110"/>
          </a:xfrm>
          <a:prstGeom prst="rect">
            <a:avLst/>
          </a:prstGeom>
          <a:noFill/>
        </p:spPr>
        <p:txBody>
          <a:bodyPr wrap="square" rtlCol="0" anchor="t">
            <a:spAutoFit/>
          </a:bodyPr>
          <a:lstStyle/>
          <a:p>
            <a:pPr algn="ctr"/>
            <a:r>
              <a:rPr lang="nl-NL" sz="2000" b="1" dirty="0">
                <a:latin typeface="Calibri"/>
                <a:cs typeface="Calibri"/>
              </a:rPr>
              <a:t>transparantie</a:t>
            </a:r>
          </a:p>
        </p:txBody>
      </p:sp>
    </p:spTree>
    <p:extLst>
      <p:ext uri="{BB962C8B-B14F-4D97-AF65-F5344CB8AC3E}">
        <p14:creationId xmlns:p14="http://schemas.microsoft.com/office/powerpoint/2010/main" val="154747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B15D8AE-D051-1DCA-B393-FC51C9EC11A9}"/>
              </a:ext>
            </a:extLst>
          </p:cNvPr>
          <p:cNvSpPr>
            <a:spLocks noGrp="1"/>
          </p:cNvSpPr>
          <p:nvPr>
            <p:ph type="title"/>
          </p:nvPr>
        </p:nvSpPr>
        <p:spPr/>
        <p:txBody>
          <a:bodyPr/>
          <a:lstStyle/>
          <a:p>
            <a:r>
              <a:rPr lang="nl-NL" dirty="0">
                <a:solidFill>
                  <a:schemeClr val="accent3"/>
                </a:solidFill>
              </a:rPr>
              <a:t>Doel van programma Samen Verantwoorden</a:t>
            </a:r>
          </a:p>
        </p:txBody>
      </p:sp>
      <p:sp>
        <p:nvSpPr>
          <p:cNvPr id="6" name="Tijdelijke aanduiding voor dianummer 5">
            <a:extLst>
              <a:ext uri="{FF2B5EF4-FFF2-40B4-BE49-F238E27FC236}">
                <a16:creationId xmlns:a16="http://schemas.microsoft.com/office/drawing/2014/main" id="{A962AFF7-9771-ACD4-9350-9F762FA94A3C}"/>
              </a:ext>
            </a:extLst>
          </p:cNvPr>
          <p:cNvSpPr>
            <a:spLocks noGrp="1"/>
          </p:cNvSpPr>
          <p:nvPr>
            <p:ph type="sldNum" sz="quarter" idx="12"/>
          </p:nvPr>
        </p:nvSpPr>
        <p:spPr/>
        <p:txBody>
          <a:bodyPr/>
          <a:lstStyle/>
          <a:p>
            <a:fld id="{79957FA8-D24D-7A44-A848-1577723379B9}" type="slidenum">
              <a:rPr lang="nl-NL" smtClean="0"/>
              <a:t>7</a:t>
            </a:fld>
            <a:endParaRPr lang="nl-NL"/>
          </a:p>
        </p:txBody>
      </p:sp>
      <p:sp>
        <p:nvSpPr>
          <p:cNvPr id="8" name="Tekstvak 7">
            <a:extLst>
              <a:ext uri="{FF2B5EF4-FFF2-40B4-BE49-F238E27FC236}">
                <a16:creationId xmlns:a16="http://schemas.microsoft.com/office/drawing/2014/main" id="{264027D4-790A-986C-1E3B-9273856A8AD2}"/>
              </a:ext>
            </a:extLst>
          </p:cNvPr>
          <p:cNvSpPr txBox="1"/>
          <p:nvPr/>
        </p:nvSpPr>
        <p:spPr>
          <a:xfrm>
            <a:off x="561734" y="2405946"/>
            <a:ext cx="11103043" cy="3416320"/>
          </a:xfrm>
          <a:prstGeom prst="rect">
            <a:avLst/>
          </a:prstGeom>
          <a:noFill/>
        </p:spPr>
        <p:txBody>
          <a:bodyPr wrap="square">
            <a:spAutoFit/>
          </a:bodyPr>
          <a:lstStyle/>
          <a:p>
            <a:r>
              <a:rPr lang="nl-NL" dirty="0"/>
              <a:t>Het programma Samen Verantwoorden heeft een aantal doelen:</a:t>
            </a:r>
          </a:p>
          <a:p>
            <a:pPr marL="285750" indent="-285750">
              <a:buFont typeface="Arial" panose="020B0604020202020204" pitchFamily="34" charset="0"/>
              <a:buChar char="•"/>
            </a:pPr>
            <a:r>
              <a:rPr lang="nl-NL" dirty="0"/>
              <a:t>Betere kwaliteit en betrouwbaarheid van de aangeleverde digitale cijfers.</a:t>
            </a:r>
          </a:p>
          <a:p>
            <a:pPr marL="285750" indent="-285750">
              <a:buFont typeface="Arial" panose="020B0604020202020204" pitchFamily="34" charset="0"/>
              <a:buChar char="•"/>
            </a:pPr>
            <a:r>
              <a:rPr lang="nl-NL" dirty="0"/>
              <a:t>Geen dubbel werk in de aanlevering.</a:t>
            </a:r>
          </a:p>
          <a:p>
            <a:pPr marL="285750" indent="-285750">
              <a:buFont typeface="Arial" panose="020B0604020202020204" pitchFamily="34" charset="0"/>
              <a:buChar char="•"/>
            </a:pPr>
            <a:r>
              <a:rPr lang="nl-NL" dirty="0"/>
              <a:t>Toekomstbestendige manier van aanlevering.</a:t>
            </a:r>
          </a:p>
          <a:p>
            <a:pPr marL="285750" indent="-285750">
              <a:buFont typeface="Arial" panose="020B0604020202020204" pitchFamily="34" charset="0"/>
              <a:buChar char="•"/>
            </a:pPr>
            <a:r>
              <a:rPr lang="nl-NL" dirty="0"/>
              <a:t>Door goede samenwerkingsstructuur een basis voor verdere continue verbeteringen in de verantwoordingsketen.</a:t>
            </a:r>
          </a:p>
          <a:p>
            <a:endParaRPr lang="nl-NL" dirty="0"/>
          </a:p>
          <a:p>
            <a:r>
              <a:rPr lang="nl-NL" dirty="0"/>
              <a:t>Om deze doelen te behalen, realiseren we:</a:t>
            </a:r>
          </a:p>
          <a:p>
            <a:pPr marL="342900" indent="-342900">
              <a:buFont typeface="+mj-lt"/>
              <a:buAutoNum type="arabicPeriod"/>
            </a:pPr>
            <a:r>
              <a:rPr lang="nl-NL" dirty="0"/>
              <a:t>Eén </a:t>
            </a:r>
            <a:r>
              <a:rPr lang="nl-NL" b="1" dirty="0"/>
              <a:t>digitaal kanaal </a:t>
            </a:r>
            <a:r>
              <a:rPr lang="nl-NL" dirty="0"/>
              <a:t>waarmee alle besturen hun jaarverantwoordingsrapportage voorzien van een controleverklaring kunnen aanleveren.</a:t>
            </a:r>
          </a:p>
          <a:p>
            <a:pPr marL="342900" indent="-342900">
              <a:buFont typeface="+mj-lt"/>
              <a:buAutoNum type="arabicPeriod"/>
            </a:pPr>
            <a:r>
              <a:rPr lang="nl-NL" dirty="0"/>
              <a:t>Een </a:t>
            </a:r>
            <a:r>
              <a:rPr lang="nl-NL" b="1" dirty="0"/>
              <a:t>samenwerkingsstructuur</a:t>
            </a:r>
            <a:r>
              <a:rPr lang="nl-NL" dirty="0"/>
              <a:t> voor de verantwoordingsketen. Deze structuur vormt de basis om in de toekomst op een gestructureerde wijze met alle stakeholders in de verantwoordingsketen samen te werken en blijvend verbeteringen door te voeren.</a:t>
            </a:r>
          </a:p>
        </p:txBody>
      </p:sp>
    </p:spTree>
    <p:extLst>
      <p:ext uri="{BB962C8B-B14F-4D97-AF65-F5344CB8AC3E}">
        <p14:creationId xmlns:p14="http://schemas.microsoft.com/office/powerpoint/2010/main" val="3688415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8EB82A5-F605-541A-2233-5CD15D23DD2C}"/>
              </a:ext>
            </a:extLst>
          </p:cNvPr>
          <p:cNvSpPr txBox="1"/>
          <p:nvPr/>
        </p:nvSpPr>
        <p:spPr>
          <a:xfrm>
            <a:off x="357956" y="1393518"/>
            <a:ext cx="5738044" cy="707886"/>
          </a:xfrm>
          <a:prstGeom prst="rect">
            <a:avLst/>
          </a:prstGeom>
          <a:noFill/>
        </p:spPr>
        <p:txBody>
          <a:bodyPr wrap="square" rtlCol="0">
            <a:spAutoFit/>
          </a:bodyPr>
          <a:lstStyle/>
          <a:p>
            <a:r>
              <a:rPr lang="nl-NL" sz="4000" b="1" dirty="0">
                <a:solidFill>
                  <a:schemeClr val="accent5"/>
                </a:solidFill>
              </a:rPr>
              <a:t>Hoe nu verder?</a:t>
            </a:r>
          </a:p>
        </p:txBody>
      </p:sp>
      <p:sp>
        <p:nvSpPr>
          <p:cNvPr id="11" name="Stroomdiagram: Beslissing 10">
            <a:extLst>
              <a:ext uri="{FF2B5EF4-FFF2-40B4-BE49-F238E27FC236}">
                <a16:creationId xmlns:a16="http://schemas.microsoft.com/office/drawing/2014/main" id="{982DFB26-5AF0-199E-4562-89C4ED9B95A3}"/>
              </a:ext>
            </a:extLst>
          </p:cNvPr>
          <p:cNvSpPr/>
          <p:nvPr/>
        </p:nvSpPr>
        <p:spPr>
          <a:xfrm>
            <a:off x="3980551" y="2525120"/>
            <a:ext cx="3875825" cy="2157593"/>
          </a:xfrm>
          <a:prstGeom prst="flowChartDecisi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dirty="0"/>
          </a:p>
          <a:p>
            <a:pPr algn="ctr"/>
            <a:r>
              <a:rPr lang="nl-NL" dirty="0"/>
              <a:t>Scope </a:t>
            </a:r>
            <a:endParaRPr lang="nl-NL" dirty="0">
              <a:cs typeface="Calibri"/>
            </a:endParaRPr>
          </a:p>
          <a:p>
            <a:pPr algn="ctr"/>
            <a:r>
              <a:rPr lang="nl-NL" b="1" dirty="0"/>
              <a:t>Samen Verantwoorden</a:t>
            </a:r>
          </a:p>
          <a:p>
            <a:pPr algn="ctr"/>
            <a:endParaRPr lang="nl-NL" dirty="0"/>
          </a:p>
        </p:txBody>
      </p:sp>
      <p:sp>
        <p:nvSpPr>
          <p:cNvPr id="12" name="Stroomdiagram: Proces 11">
            <a:extLst>
              <a:ext uri="{FF2B5EF4-FFF2-40B4-BE49-F238E27FC236}">
                <a16:creationId xmlns:a16="http://schemas.microsoft.com/office/drawing/2014/main" id="{9C243A8C-C365-6265-54AF-6AAF912E1AF9}"/>
              </a:ext>
            </a:extLst>
          </p:cNvPr>
          <p:cNvSpPr/>
          <p:nvPr/>
        </p:nvSpPr>
        <p:spPr>
          <a:xfrm>
            <a:off x="8375081" y="2752879"/>
            <a:ext cx="2509870" cy="1700740"/>
          </a:xfrm>
          <a:prstGeom prst="flowChartProcess">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0068B3"/>
                </a:solidFill>
              </a:rPr>
              <a:t>Meenemen </a:t>
            </a:r>
            <a:endParaRPr lang="nl-NL" b="1" dirty="0">
              <a:solidFill>
                <a:srgbClr val="0068B3"/>
              </a:solidFill>
            </a:endParaRPr>
          </a:p>
          <a:p>
            <a:pPr algn="ctr"/>
            <a:r>
              <a:rPr lang="nl-NL" b="1" dirty="0">
                <a:solidFill>
                  <a:srgbClr val="0068B3"/>
                </a:solidFill>
              </a:rPr>
              <a:t>interne gesprekken</a:t>
            </a:r>
            <a:endParaRPr lang="nl-NL" b="1" dirty="0">
              <a:solidFill>
                <a:srgbClr val="0068B3"/>
              </a:solidFill>
              <a:cs typeface="Calibri"/>
            </a:endParaRPr>
          </a:p>
        </p:txBody>
      </p:sp>
      <p:sp>
        <p:nvSpPr>
          <p:cNvPr id="13" name="Stroomdiagram: Proces 12">
            <a:extLst>
              <a:ext uri="{FF2B5EF4-FFF2-40B4-BE49-F238E27FC236}">
                <a16:creationId xmlns:a16="http://schemas.microsoft.com/office/drawing/2014/main" id="{764618CC-6B03-D915-5982-F1A2A68C55C5}"/>
              </a:ext>
            </a:extLst>
          </p:cNvPr>
          <p:cNvSpPr/>
          <p:nvPr/>
        </p:nvSpPr>
        <p:spPr>
          <a:xfrm>
            <a:off x="710229" y="2752879"/>
            <a:ext cx="2561195" cy="1700740"/>
          </a:xfrm>
          <a:prstGeom prst="flowChartProcess">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0068B3"/>
                </a:solidFill>
              </a:rPr>
              <a:t>Oppakken</a:t>
            </a:r>
            <a:r>
              <a:rPr lang="nl-NL" b="1" dirty="0">
                <a:solidFill>
                  <a:srgbClr val="0068B3"/>
                </a:solidFill>
              </a:rPr>
              <a:t> in </a:t>
            </a:r>
            <a:endParaRPr lang="nl-NL" b="1" dirty="0">
              <a:solidFill>
                <a:srgbClr val="0068B3"/>
              </a:solidFill>
              <a:cs typeface="Calibri"/>
            </a:endParaRPr>
          </a:p>
          <a:p>
            <a:pPr algn="ctr"/>
            <a:r>
              <a:rPr lang="nl-NL" b="1" dirty="0">
                <a:solidFill>
                  <a:srgbClr val="0068B3"/>
                </a:solidFill>
              </a:rPr>
              <a:t>Samen Verantwoorden</a:t>
            </a:r>
            <a:endParaRPr lang="nl-NL" b="1" dirty="0">
              <a:solidFill>
                <a:srgbClr val="0068B3"/>
              </a:solidFill>
              <a:cs typeface="Calibri"/>
            </a:endParaRPr>
          </a:p>
        </p:txBody>
      </p:sp>
      <p:cxnSp>
        <p:nvCxnSpPr>
          <p:cNvPr id="17" name="Rechte verbindingslijn met pijl 16">
            <a:extLst>
              <a:ext uri="{FF2B5EF4-FFF2-40B4-BE49-F238E27FC236}">
                <a16:creationId xmlns:a16="http://schemas.microsoft.com/office/drawing/2014/main" id="{7D8E371A-B242-DB04-DACE-5293445CEF9A}"/>
              </a:ext>
            </a:extLst>
          </p:cNvPr>
          <p:cNvCxnSpPr>
            <a:cxnSpLocks/>
            <a:stCxn id="11" idx="3"/>
            <a:endCxn id="12" idx="1"/>
          </p:cNvCxnSpPr>
          <p:nvPr/>
        </p:nvCxnSpPr>
        <p:spPr>
          <a:xfrm flipV="1">
            <a:off x="7856376" y="3603249"/>
            <a:ext cx="518705" cy="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BF11A032-6BC9-D368-1282-E216C6E34FEB}"/>
              </a:ext>
            </a:extLst>
          </p:cNvPr>
          <p:cNvCxnSpPr>
            <a:cxnSpLocks/>
            <a:stCxn id="11" idx="1"/>
            <a:endCxn id="13" idx="3"/>
          </p:cNvCxnSpPr>
          <p:nvPr/>
        </p:nvCxnSpPr>
        <p:spPr>
          <a:xfrm flipH="1" flipV="1">
            <a:off x="3271424" y="3603249"/>
            <a:ext cx="709127" cy="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830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6035D134-801D-E62C-F511-5575C4D12862}"/>
              </a:ext>
            </a:extLst>
          </p:cNvPr>
          <p:cNvSpPr txBox="1">
            <a:spLocks/>
          </p:cNvSpPr>
          <p:nvPr/>
        </p:nvSpPr>
        <p:spPr>
          <a:xfrm>
            <a:off x="356689" y="1536962"/>
            <a:ext cx="11145794" cy="752758"/>
          </a:xfrm>
          <a:prstGeom prst="rect">
            <a:avLst/>
          </a:prstGeom>
        </p:spPr>
        <p:txBody>
          <a:bodyP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sz="3600" dirty="0">
                <a:cs typeface="Calibri"/>
              </a:rPr>
              <a:t>Aanscherping planning </a:t>
            </a:r>
          </a:p>
        </p:txBody>
      </p:sp>
      <p:grpSp>
        <p:nvGrpSpPr>
          <p:cNvPr id="19" name="Groep 18">
            <a:extLst>
              <a:ext uri="{FF2B5EF4-FFF2-40B4-BE49-F238E27FC236}">
                <a16:creationId xmlns:a16="http://schemas.microsoft.com/office/drawing/2014/main" id="{61E06E84-8C3F-844F-6F8B-96E84A85A945}"/>
              </a:ext>
            </a:extLst>
          </p:cNvPr>
          <p:cNvGrpSpPr/>
          <p:nvPr/>
        </p:nvGrpSpPr>
        <p:grpSpPr>
          <a:xfrm>
            <a:off x="443985" y="2591166"/>
            <a:ext cx="11165405" cy="3090712"/>
            <a:chOff x="443985" y="2591166"/>
            <a:chExt cx="11165405" cy="3090712"/>
          </a:xfrm>
        </p:grpSpPr>
        <p:grpSp>
          <p:nvGrpSpPr>
            <p:cNvPr id="2" name="Groep 1">
              <a:extLst>
                <a:ext uri="{FF2B5EF4-FFF2-40B4-BE49-F238E27FC236}">
                  <a16:creationId xmlns:a16="http://schemas.microsoft.com/office/drawing/2014/main" id="{31F5F089-EAF0-38E6-D9CB-BB6177A7E1B2}"/>
                </a:ext>
              </a:extLst>
            </p:cNvPr>
            <p:cNvGrpSpPr/>
            <p:nvPr/>
          </p:nvGrpSpPr>
          <p:grpSpPr>
            <a:xfrm>
              <a:off x="443986" y="3178249"/>
              <a:ext cx="1819947" cy="1165984"/>
              <a:chOff x="5854970" y="1714485"/>
              <a:chExt cx="1620076" cy="677505"/>
            </a:xfrm>
            <a:solidFill>
              <a:schemeClr val="accent3"/>
            </a:solidFill>
          </p:grpSpPr>
          <p:sp>
            <p:nvSpPr>
              <p:cNvPr id="3" name="Rechthoek 2">
                <a:extLst>
                  <a:ext uri="{FF2B5EF4-FFF2-40B4-BE49-F238E27FC236}">
                    <a16:creationId xmlns:a16="http://schemas.microsoft.com/office/drawing/2014/main" id="{AE37DF7E-D91F-64E2-4CB0-DE2FE572ED11}"/>
                  </a:ext>
                </a:extLst>
              </p:cNvPr>
              <p:cNvSpPr/>
              <p:nvPr/>
            </p:nvSpPr>
            <p:spPr>
              <a:xfrm>
                <a:off x="5854975" y="1714486"/>
                <a:ext cx="1620071" cy="677504"/>
              </a:xfrm>
              <a:prstGeom prst="rect">
                <a:avLst/>
              </a:prstGeom>
              <a:grp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4" name="Titel 1">
                <a:extLst>
                  <a:ext uri="{FF2B5EF4-FFF2-40B4-BE49-F238E27FC236}">
                    <a16:creationId xmlns:a16="http://schemas.microsoft.com/office/drawing/2014/main" id="{34A4FD7E-DEDC-CFE4-8C1A-BCFCFA08DB06}"/>
                  </a:ext>
                </a:extLst>
              </p:cNvPr>
              <p:cNvSpPr txBox="1">
                <a:spLocks/>
              </p:cNvSpPr>
              <p:nvPr/>
            </p:nvSpPr>
            <p:spPr>
              <a:xfrm>
                <a:off x="5854970" y="1714485"/>
                <a:ext cx="1620071" cy="677503"/>
              </a:xfrm>
              <a:prstGeom prst="rect">
                <a:avLst/>
              </a:prstGeom>
              <a:grpFill/>
            </p:spPr>
            <p:txBody>
              <a:bodyPr vert="horz" lIns="91440" tIns="90000" rIns="91440" bIns="90000" rtlCol="0" anchor="ctr"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l-NL" sz="1400" dirty="0">
                    <a:latin typeface="+mn-lt"/>
                  </a:rPr>
                  <a:t>doel</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1400" b="1" dirty="0">
                    <a:latin typeface="+mn-lt"/>
                  </a:rPr>
                  <a:t>één d</a:t>
                </a:r>
                <a:r>
                  <a:rPr kumimoji="0" lang="nl-NL" sz="1400" b="1" u="none" strike="noStrike" kern="1200" cap="none" spc="0" normalizeH="0" baseline="0" noProof="0" dirty="0" err="1">
                    <a:ln>
                      <a:noFill/>
                    </a:ln>
                    <a:effectLst/>
                    <a:uLnTx/>
                    <a:uFillTx/>
                    <a:latin typeface="+mn-lt"/>
                    <a:ea typeface="+mj-ea"/>
                    <a:cs typeface="+mj-cs"/>
                  </a:rPr>
                  <a:t>igitaal</a:t>
                </a:r>
                <a:r>
                  <a:rPr kumimoji="0" lang="nl-NL" sz="1400" b="1" u="none" strike="noStrike" kern="1200" cap="none" spc="0" normalizeH="0" baseline="0" noProof="0" dirty="0">
                    <a:ln>
                      <a:noFill/>
                    </a:ln>
                    <a:effectLst/>
                    <a:uLnTx/>
                    <a:uFillTx/>
                    <a:latin typeface="+mn-lt"/>
                    <a:ea typeface="+mj-ea"/>
                    <a:cs typeface="+mj-cs"/>
                  </a:rPr>
                  <a:t> kanaal</a:t>
                </a:r>
              </a:p>
            </p:txBody>
          </p:sp>
        </p:grpSp>
        <p:grpSp>
          <p:nvGrpSpPr>
            <p:cNvPr id="5" name="Groep 4">
              <a:extLst>
                <a:ext uri="{FF2B5EF4-FFF2-40B4-BE49-F238E27FC236}">
                  <a16:creationId xmlns:a16="http://schemas.microsoft.com/office/drawing/2014/main" id="{B7E5B473-E8F2-F907-7F09-4F205D7E2369}"/>
                </a:ext>
              </a:extLst>
            </p:cNvPr>
            <p:cNvGrpSpPr/>
            <p:nvPr/>
          </p:nvGrpSpPr>
          <p:grpSpPr>
            <a:xfrm>
              <a:off x="2342699" y="3188832"/>
              <a:ext cx="2462567" cy="1165982"/>
              <a:chOff x="5853636" y="1714486"/>
              <a:chExt cx="1425276" cy="677504"/>
            </a:xfrm>
            <a:solidFill>
              <a:schemeClr val="accent3"/>
            </a:solidFill>
          </p:grpSpPr>
          <p:sp>
            <p:nvSpPr>
              <p:cNvPr id="7" name="Rechthoek 6">
                <a:extLst>
                  <a:ext uri="{FF2B5EF4-FFF2-40B4-BE49-F238E27FC236}">
                    <a16:creationId xmlns:a16="http://schemas.microsoft.com/office/drawing/2014/main" id="{87B6F6E3-8D77-FBF2-D3FC-69B8165E2A61}"/>
                  </a:ext>
                </a:extLst>
              </p:cNvPr>
              <p:cNvSpPr/>
              <p:nvPr/>
            </p:nvSpPr>
            <p:spPr>
              <a:xfrm>
                <a:off x="5854975" y="1714486"/>
                <a:ext cx="1423937" cy="677504"/>
              </a:xfrm>
              <a:prstGeom prst="rect">
                <a:avLst/>
              </a:prstGeom>
              <a:grp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8" name="Titel 1">
                <a:extLst>
                  <a:ext uri="{FF2B5EF4-FFF2-40B4-BE49-F238E27FC236}">
                    <a16:creationId xmlns:a16="http://schemas.microsoft.com/office/drawing/2014/main" id="{350068AB-0E7B-67A7-65F5-F88DFE18BC4C}"/>
                  </a:ext>
                </a:extLst>
              </p:cNvPr>
              <p:cNvSpPr txBox="1">
                <a:spLocks/>
              </p:cNvSpPr>
              <p:nvPr/>
            </p:nvSpPr>
            <p:spPr>
              <a:xfrm>
                <a:off x="5853636" y="1714486"/>
                <a:ext cx="1425276" cy="677504"/>
              </a:xfrm>
              <a:prstGeom prst="rect">
                <a:avLst/>
              </a:prstGeom>
              <a:grpFill/>
            </p:spPr>
            <p:txBody>
              <a:bodyPr vert="horz" lIns="91440" tIns="90000" rIns="91440" bIns="90000" rtlCol="0" anchor="ctr"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tabLst/>
                  <a:defRPr/>
                </a:pPr>
                <a:r>
                  <a:rPr lang="nl-NL" sz="1800" b="1" dirty="0">
                    <a:latin typeface="+mn-lt"/>
                  </a:rPr>
                  <a:t>v</a:t>
                </a:r>
                <a:r>
                  <a:rPr kumimoji="0" lang="nl-NL" sz="1800" b="1" u="none" strike="noStrike" kern="1200" cap="none" spc="0" normalizeH="0" baseline="0" noProof="0" dirty="0" err="1">
                    <a:ln>
                      <a:noFill/>
                    </a:ln>
                    <a:effectLst/>
                    <a:uLnTx/>
                    <a:uFillTx/>
                    <a:latin typeface="+mn-lt"/>
                    <a:ea typeface="+mj-ea"/>
                    <a:cs typeface="+mj-cs"/>
                  </a:rPr>
                  <a:t>oorbereidingsjaar</a:t>
                </a:r>
                <a:endParaRPr kumimoji="0" lang="nl-NL" sz="1800" b="1" u="none" strike="noStrike" kern="1200" cap="none" spc="0" normalizeH="0" baseline="0" noProof="0" dirty="0">
                  <a:ln>
                    <a:noFill/>
                  </a:ln>
                  <a:effectLst/>
                  <a:uLnTx/>
                  <a:uFillTx/>
                  <a:latin typeface="+mn-lt"/>
                  <a:ea typeface="+mj-ea"/>
                  <a:cs typeface="+mj-cs"/>
                </a:endParaRPr>
              </a:p>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PoC deelnemers</a:t>
                </a:r>
                <a:endParaRPr kumimoji="0" lang="nl-NL" sz="1400" u="none" strike="noStrike" kern="1200" cap="none" spc="0" normalizeH="0" baseline="0" noProof="0" dirty="0">
                  <a:ln>
                    <a:noFill/>
                  </a:ln>
                  <a:effectLst/>
                  <a:uLnTx/>
                  <a:uFillTx/>
                  <a:latin typeface="+mn-lt"/>
                  <a:ea typeface="+mj-ea"/>
                  <a:cs typeface="+mj-cs"/>
                </a:endParaRPr>
              </a:p>
            </p:txBody>
          </p:sp>
        </p:grpSp>
        <p:grpSp>
          <p:nvGrpSpPr>
            <p:cNvPr id="9" name="Groep 8">
              <a:extLst>
                <a:ext uri="{FF2B5EF4-FFF2-40B4-BE49-F238E27FC236}">
                  <a16:creationId xmlns:a16="http://schemas.microsoft.com/office/drawing/2014/main" id="{474D20F4-7282-1BE6-21DF-59774E1C93C7}"/>
                </a:ext>
              </a:extLst>
            </p:cNvPr>
            <p:cNvGrpSpPr/>
            <p:nvPr/>
          </p:nvGrpSpPr>
          <p:grpSpPr>
            <a:xfrm>
              <a:off x="4893401" y="3188832"/>
              <a:ext cx="2530657" cy="1165982"/>
              <a:chOff x="5854972" y="1714486"/>
              <a:chExt cx="1620074" cy="677504"/>
            </a:xfrm>
            <a:solidFill>
              <a:schemeClr val="accent3"/>
            </a:solidFill>
          </p:grpSpPr>
          <p:sp>
            <p:nvSpPr>
              <p:cNvPr id="10" name="Rechthoek 9">
                <a:extLst>
                  <a:ext uri="{FF2B5EF4-FFF2-40B4-BE49-F238E27FC236}">
                    <a16:creationId xmlns:a16="http://schemas.microsoft.com/office/drawing/2014/main" id="{74BD4C88-C780-065F-6760-184092A9ED98}"/>
                  </a:ext>
                </a:extLst>
              </p:cNvPr>
              <p:cNvSpPr/>
              <p:nvPr/>
            </p:nvSpPr>
            <p:spPr>
              <a:xfrm>
                <a:off x="5854975" y="1714486"/>
                <a:ext cx="1620071" cy="6775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11" name="Titel 1">
                <a:extLst>
                  <a:ext uri="{FF2B5EF4-FFF2-40B4-BE49-F238E27FC236}">
                    <a16:creationId xmlns:a16="http://schemas.microsoft.com/office/drawing/2014/main" id="{2C00525B-057F-39F5-4E2C-7185E7457DB8}"/>
                  </a:ext>
                </a:extLst>
              </p:cNvPr>
              <p:cNvSpPr txBox="1">
                <a:spLocks/>
              </p:cNvSpPr>
              <p:nvPr/>
            </p:nvSpPr>
            <p:spPr>
              <a:xfrm>
                <a:off x="5854972" y="1714486"/>
                <a:ext cx="1620070" cy="666922"/>
              </a:xfrm>
              <a:prstGeom prst="rect">
                <a:avLst/>
              </a:prstGeom>
              <a:grpFill/>
            </p:spPr>
            <p:txBody>
              <a:bodyPr vert="horz" lIns="91440" tIns="90000" rIns="91440" bIns="90000" rtlCol="0" anchor="ctr" anchorCtr="0">
                <a:no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tabLst/>
                  <a:defRPr/>
                </a:pPr>
                <a:endParaRPr lang="nl-NL" sz="1600" b="1" dirty="0">
                  <a:latin typeface="+mn-lt"/>
                </a:endParaRPr>
              </a:p>
              <a:p>
                <a:pPr marR="0" lvl="0" algn="ctr" defTabSz="914400" rtl="0" eaLnBrk="1" fontAlgn="auto" latinLnBrk="0" hangingPunct="1">
                  <a:lnSpc>
                    <a:spcPct val="90000"/>
                  </a:lnSpc>
                  <a:spcBef>
                    <a:spcPct val="0"/>
                  </a:spcBef>
                  <a:spcAft>
                    <a:spcPts val="0"/>
                  </a:spcAft>
                  <a:buClrTx/>
                  <a:buSzTx/>
                  <a:tabLst/>
                  <a:defRPr/>
                </a:pPr>
                <a:r>
                  <a:rPr lang="nl-NL" sz="1800" b="1" dirty="0">
                    <a:latin typeface="+mn-lt"/>
                  </a:rPr>
                  <a:t>proefjaar</a:t>
                </a:r>
              </a:p>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voorlopers</a:t>
                </a:r>
              </a:p>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	</a:t>
                </a:r>
                <a:endParaRPr kumimoji="0" lang="nl-NL" sz="1400" u="none" strike="noStrike" kern="1200" cap="none" spc="0" normalizeH="0" baseline="0" noProof="0" dirty="0">
                  <a:ln>
                    <a:noFill/>
                  </a:ln>
                  <a:effectLst/>
                  <a:uLnTx/>
                  <a:uFillTx/>
                  <a:latin typeface="+mn-lt"/>
                  <a:ea typeface="+mj-ea"/>
                  <a:cs typeface="+mj-cs"/>
                </a:endParaRPr>
              </a:p>
            </p:txBody>
          </p:sp>
        </p:grpSp>
        <p:grpSp>
          <p:nvGrpSpPr>
            <p:cNvPr id="12" name="Groep 11">
              <a:extLst>
                <a:ext uri="{FF2B5EF4-FFF2-40B4-BE49-F238E27FC236}">
                  <a16:creationId xmlns:a16="http://schemas.microsoft.com/office/drawing/2014/main" id="{DF9A8C47-0650-73BB-021F-E7AD86FED589}"/>
                </a:ext>
              </a:extLst>
            </p:cNvPr>
            <p:cNvGrpSpPr/>
            <p:nvPr/>
          </p:nvGrpSpPr>
          <p:grpSpPr>
            <a:xfrm>
              <a:off x="7512183" y="3196460"/>
              <a:ext cx="2118954" cy="1147770"/>
              <a:chOff x="5854969" y="1714486"/>
              <a:chExt cx="1620077" cy="694362"/>
            </a:xfrm>
            <a:solidFill>
              <a:schemeClr val="accent3"/>
            </a:solidFill>
          </p:grpSpPr>
          <p:sp>
            <p:nvSpPr>
              <p:cNvPr id="13" name="Rechthoek 12">
                <a:extLst>
                  <a:ext uri="{FF2B5EF4-FFF2-40B4-BE49-F238E27FC236}">
                    <a16:creationId xmlns:a16="http://schemas.microsoft.com/office/drawing/2014/main" id="{1DB2C8FA-4D0C-A2BA-56B3-D25DAA11AEB0}"/>
                  </a:ext>
                </a:extLst>
              </p:cNvPr>
              <p:cNvSpPr/>
              <p:nvPr/>
            </p:nvSpPr>
            <p:spPr>
              <a:xfrm>
                <a:off x="5854975" y="1714486"/>
                <a:ext cx="1620071" cy="6775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14" name="Titel 1">
                <a:extLst>
                  <a:ext uri="{FF2B5EF4-FFF2-40B4-BE49-F238E27FC236}">
                    <a16:creationId xmlns:a16="http://schemas.microsoft.com/office/drawing/2014/main" id="{2B40265C-D614-8997-F921-60EC3763CB5F}"/>
                  </a:ext>
                </a:extLst>
              </p:cNvPr>
              <p:cNvSpPr txBox="1">
                <a:spLocks/>
              </p:cNvSpPr>
              <p:nvPr/>
            </p:nvSpPr>
            <p:spPr>
              <a:xfrm>
                <a:off x="5854969" y="1714486"/>
                <a:ext cx="1620077" cy="694362"/>
              </a:xfrm>
              <a:prstGeom prst="rect">
                <a:avLst/>
              </a:prstGeom>
              <a:grpFill/>
            </p:spPr>
            <p:txBody>
              <a:bodyPr vert="horz" lIns="91440" tIns="90000" rIns="91440" bIns="90000" rtlCol="0" anchor="ctr" anchorCtr="0">
                <a:no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tabLst/>
                  <a:defRPr/>
                </a:pPr>
                <a:endParaRPr lang="nl-NL" sz="1600" b="1" dirty="0">
                  <a:latin typeface="+mn-lt"/>
                </a:endParaRPr>
              </a:p>
              <a:p>
                <a:pPr marR="0" lvl="0" algn="ctr" defTabSz="914400" rtl="0" eaLnBrk="1" fontAlgn="auto" latinLnBrk="0" hangingPunct="1">
                  <a:lnSpc>
                    <a:spcPct val="90000"/>
                  </a:lnSpc>
                  <a:spcBef>
                    <a:spcPct val="0"/>
                  </a:spcBef>
                  <a:spcAft>
                    <a:spcPts val="0"/>
                  </a:spcAft>
                  <a:buClrTx/>
                  <a:buSzTx/>
                  <a:tabLst/>
                  <a:defRPr/>
                </a:pPr>
                <a:r>
                  <a:rPr lang="nl-NL" sz="1800" b="1" dirty="0">
                    <a:latin typeface="+mn-lt"/>
                  </a:rPr>
                  <a:t>startjaar</a:t>
                </a:r>
              </a:p>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iedereen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1400" u="none" strike="noStrike" kern="1200" cap="none" spc="0" normalizeH="0" baseline="0" noProof="0" dirty="0">
                  <a:ln>
                    <a:noFill/>
                  </a:ln>
                  <a:effectLst/>
                  <a:uLnTx/>
                  <a:uFillTx/>
                  <a:latin typeface="+mn-lt"/>
                  <a:ea typeface="+mj-ea"/>
                  <a:cs typeface="+mj-cs"/>
                </a:endParaRPr>
              </a:p>
            </p:txBody>
          </p:sp>
        </p:grpSp>
        <p:grpSp>
          <p:nvGrpSpPr>
            <p:cNvPr id="15" name="Groep 14">
              <a:extLst>
                <a:ext uri="{FF2B5EF4-FFF2-40B4-BE49-F238E27FC236}">
                  <a16:creationId xmlns:a16="http://schemas.microsoft.com/office/drawing/2014/main" id="{9D015DC8-DEA5-7FB4-06DD-AA56C4AE0FE0}"/>
                </a:ext>
              </a:extLst>
            </p:cNvPr>
            <p:cNvGrpSpPr/>
            <p:nvPr/>
          </p:nvGrpSpPr>
          <p:grpSpPr>
            <a:xfrm>
              <a:off x="9673340" y="3196459"/>
              <a:ext cx="1936050" cy="1163044"/>
              <a:chOff x="5828321" y="1714486"/>
              <a:chExt cx="1646725" cy="698768"/>
            </a:xfrm>
            <a:solidFill>
              <a:schemeClr val="accent3"/>
            </a:solidFill>
          </p:grpSpPr>
          <p:sp>
            <p:nvSpPr>
              <p:cNvPr id="16" name="Rechthoek 15">
                <a:extLst>
                  <a:ext uri="{FF2B5EF4-FFF2-40B4-BE49-F238E27FC236}">
                    <a16:creationId xmlns:a16="http://schemas.microsoft.com/office/drawing/2014/main" id="{D8A2CEB1-4404-17D8-C4CB-C2C8638E34C5}"/>
                  </a:ext>
                </a:extLst>
              </p:cNvPr>
              <p:cNvSpPr/>
              <p:nvPr/>
            </p:nvSpPr>
            <p:spPr>
              <a:xfrm>
                <a:off x="5854975" y="1714486"/>
                <a:ext cx="1620071" cy="677504"/>
              </a:xfrm>
              <a:prstGeom prst="rect">
                <a:avLst/>
              </a:prstGeom>
              <a:grp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17" name="Titel 1">
                <a:extLst>
                  <a:ext uri="{FF2B5EF4-FFF2-40B4-BE49-F238E27FC236}">
                    <a16:creationId xmlns:a16="http://schemas.microsoft.com/office/drawing/2014/main" id="{AC11D9DF-F6EC-69CD-5DAA-E6BF29C5AD59}"/>
                  </a:ext>
                </a:extLst>
              </p:cNvPr>
              <p:cNvSpPr txBox="1">
                <a:spLocks/>
              </p:cNvSpPr>
              <p:nvPr/>
            </p:nvSpPr>
            <p:spPr>
              <a:xfrm>
                <a:off x="5828321" y="1717304"/>
                <a:ext cx="1626226" cy="695950"/>
              </a:xfrm>
              <a:prstGeom prst="rect">
                <a:avLst/>
              </a:prstGeom>
              <a:grpFill/>
            </p:spPr>
            <p:txBody>
              <a:bodyPr vert="horz" lIns="91440" tIns="90000" rIns="91440" bIns="90000" rtlCol="0" anchor="ctr"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nl-NL" sz="1600" b="1" dirty="0">
                  <a:latin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nl-NL" sz="1800" b="1" dirty="0">
                    <a:latin typeface="+mn-lt"/>
                  </a:rPr>
                  <a:t>verplicht</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1400" dirty="0">
                    <a:latin typeface="+mn-lt"/>
                  </a:rPr>
                  <a:t>iedereen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1600" b="1" u="none" strike="noStrike" kern="1200" cap="none" spc="0" normalizeH="0" baseline="0" noProof="0" dirty="0">
                  <a:ln>
                    <a:noFill/>
                  </a:ln>
                  <a:effectLst/>
                  <a:uLnTx/>
                  <a:uFillTx/>
                  <a:latin typeface="+mn-lt"/>
                  <a:ea typeface="+mj-ea"/>
                  <a:cs typeface="+mj-cs"/>
                </a:endParaRPr>
              </a:p>
            </p:txBody>
          </p:sp>
        </p:grpSp>
        <p:grpSp>
          <p:nvGrpSpPr>
            <p:cNvPr id="18" name="Groep 17">
              <a:extLst>
                <a:ext uri="{FF2B5EF4-FFF2-40B4-BE49-F238E27FC236}">
                  <a16:creationId xmlns:a16="http://schemas.microsoft.com/office/drawing/2014/main" id="{5407A073-FECB-D7F3-72CA-FBE495537D35}"/>
                </a:ext>
              </a:extLst>
            </p:cNvPr>
            <p:cNvGrpSpPr/>
            <p:nvPr/>
          </p:nvGrpSpPr>
          <p:grpSpPr>
            <a:xfrm>
              <a:off x="443985" y="2591166"/>
              <a:ext cx="11160421" cy="551542"/>
              <a:chOff x="2326212" y="3062515"/>
              <a:chExt cx="9220643" cy="551542"/>
            </a:xfrm>
          </p:grpSpPr>
          <p:sp>
            <p:nvSpPr>
              <p:cNvPr id="24" name="Rechthoek 23">
                <a:extLst>
                  <a:ext uri="{FF2B5EF4-FFF2-40B4-BE49-F238E27FC236}">
                    <a16:creationId xmlns:a16="http://schemas.microsoft.com/office/drawing/2014/main" id="{965053A6-329D-427C-6F12-C07844FF28D7}"/>
                  </a:ext>
                </a:extLst>
              </p:cNvPr>
              <p:cNvSpPr/>
              <p:nvPr/>
            </p:nvSpPr>
            <p:spPr>
              <a:xfrm>
                <a:off x="2326212" y="3062515"/>
                <a:ext cx="9220643" cy="551542"/>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effectLst/>
                  <a:uLnTx/>
                  <a:uFillTx/>
                  <a:latin typeface="Verdana"/>
                  <a:ea typeface="+mn-ea"/>
                  <a:cs typeface="+mn-cs"/>
                </a:endParaRPr>
              </a:p>
            </p:txBody>
          </p:sp>
          <p:sp>
            <p:nvSpPr>
              <p:cNvPr id="20" name="Tekstvak 19">
                <a:extLst>
                  <a:ext uri="{FF2B5EF4-FFF2-40B4-BE49-F238E27FC236}">
                    <a16:creationId xmlns:a16="http://schemas.microsoft.com/office/drawing/2014/main" id="{1C3BB9A2-4264-196E-0470-C977AB544230}"/>
                  </a:ext>
                </a:extLst>
              </p:cNvPr>
              <p:cNvSpPr txBox="1"/>
              <p:nvPr/>
            </p:nvSpPr>
            <p:spPr>
              <a:xfrm>
                <a:off x="3827605" y="3204927"/>
                <a:ext cx="2385337" cy="369332"/>
              </a:xfrm>
              <a:prstGeom prst="rect">
                <a:avLst/>
              </a:prstGeom>
              <a:noFill/>
            </p:spPr>
            <p:txBody>
              <a:bodyPr wrap="square" rtlCol="0">
                <a:spAutoFit/>
              </a:bodyPr>
              <a:lstStyle/>
              <a:p>
                <a:pPr algn="ctr"/>
                <a:r>
                  <a:rPr lang="nl-NL" dirty="0">
                    <a:solidFill>
                      <a:schemeClr val="bg1"/>
                    </a:solidFill>
                  </a:rPr>
                  <a:t>2025</a:t>
                </a:r>
              </a:p>
            </p:txBody>
          </p:sp>
          <p:sp>
            <p:nvSpPr>
              <p:cNvPr id="21" name="Tekstvak 20">
                <a:extLst>
                  <a:ext uri="{FF2B5EF4-FFF2-40B4-BE49-F238E27FC236}">
                    <a16:creationId xmlns:a16="http://schemas.microsoft.com/office/drawing/2014/main" id="{BA711170-CFF7-7334-40A2-56434601808F}"/>
                  </a:ext>
                </a:extLst>
              </p:cNvPr>
              <p:cNvSpPr txBox="1"/>
              <p:nvPr/>
            </p:nvSpPr>
            <p:spPr>
              <a:xfrm>
                <a:off x="5998742" y="3214033"/>
                <a:ext cx="2085990" cy="369332"/>
              </a:xfrm>
              <a:prstGeom prst="rect">
                <a:avLst/>
              </a:prstGeom>
              <a:noFill/>
            </p:spPr>
            <p:txBody>
              <a:bodyPr wrap="square" rtlCol="0">
                <a:spAutoFit/>
              </a:bodyPr>
              <a:lstStyle/>
              <a:p>
                <a:pPr algn="ctr"/>
                <a:r>
                  <a:rPr lang="nl-NL" dirty="0">
                    <a:solidFill>
                      <a:schemeClr val="bg1"/>
                    </a:solidFill>
                  </a:rPr>
                  <a:t>2026</a:t>
                </a:r>
              </a:p>
            </p:txBody>
          </p:sp>
          <p:sp>
            <p:nvSpPr>
              <p:cNvPr id="22" name="Tekstvak 21">
                <a:extLst>
                  <a:ext uri="{FF2B5EF4-FFF2-40B4-BE49-F238E27FC236}">
                    <a16:creationId xmlns:a16="http://schemas.microsoft.com/office/drawing/2014/main" id="{59F67858-9C26-8F3C-05DB-1C6F8AD0A0D8}"/>
                  </a:ext>
                </a:extLst>
              </p:cNvPr>
              <p:cNvSpPr txBox="1"/>
              <p:nvPr/>
            </p:nvSpPr>
            <p:spPr>
              <a:xfrm>
                <a:off x="8310366" y="3204403"/>
                <a:ext cx="1560394" cy="369332"/>
              </a:xfrm>
              <a:prstGeom prst="rect">
                <a:avLst/>
              </a:prstGeom>
              <a:noFill/>
            </p:spPr>
            <p:txBody>
              <a:bodyPr wrap="square" rtlCol="0">
                <a:spAutoFit/>
              </a:bodyPr>
              <a:lstStyle/>
              <a:p>
                <a:pPr algn="ctr"/>
                <a:r>
                  <a:rPr lang="nl-NL" dirty="0">
                    <a:solidFill>
                      <a:schemeClr val="bg1"/>
                    </a:solidFill>
                  </a:rPr>
                  <a:t>2027</a:t>
                </a:r>
              </a:p>
            </p:txBody>
          </p:sp>
          <p:sp>
            <p:nvSpPr>
              <p:cNvPr id="23" name="Tekstvak 22">
                <a:extLst>
                  <a:ext uri="{FF2B5EF4-FFF2-40B4-BE49-F238E27FC236}">
                    <a16:creationId xmlns:a16="http://schemas.microsoft.com/office/drawing/2014/main" id="{5FCC3259-81C9-7ECF-D140-21AD2D48F906}"/>
                  </a:ext>
                </a:extLst>
              </p:cNvPr>
              <p:cNvSpPr txBox="1"/>
              <p:nvPr/>
            </p:nvSpPr>
            <p:spPr>
              <a:xfrm>
                <a:off x="10025131" y="3209870"/>
                <a:ext cx="1322999" cy="369332"/>
              </a:xfrm>
              <a:prstGeom prst="rect">
                <a:avLst/>
              </a:prstGeom>
              <a:noFill/>
            </p:spPr>
            <p:txBody>
              <a:bodyPr wrap="square" rtlCol="0">
                <a:spAutoFit/>
              </a:bodyPr>
              <a:lstStyle/>
              <a:p>
                <a:pPr algn="ctr"/>
                <a:r>
                  <a:rPr lang="nl-NL" dirty="0">
                    <a:solidFill>
                      <a:schemeClr val="bg1"/>
                    </a:solidFill>
                  </a:rPr>
                  <a:t>  2028</a:t>
                </a:r>
              </a:p>
            </p:txBody>
          </p:sp>
        </p:grpSp>
        <p:grpSp>
          <p:nvGrpSpPr>
            <p:cNvPr id="26" name="Groep 25">
              <a:extLst>
                <a:ext uri="{FF2B5EF4-FFF2-40B4-BE49-F238E27FC236}">
                  <a16:creationId xmlns:a16="http://schemas.microsoft.com/office/drawing/2014/main" id="{625A4F36-D83F-B816-B948-B882168C41E8}"/>
                </a:ext>
              </a:extLst>
            </p:cNvPr>
            <p:cNvGrpSpPr/>
            <p:nvPr/>
          </p:nvGrpSpPr>
          <p:grpSpPr>
            <a:xfrm>
              <a:off x="443993" y="4401790"/>
              <a:ext cx="1819934" cy="1269864"/>
              <a:chOff x="5812857" y="1714486"/>
              <a:chExt cx="1662189" cy="677504"/>
            </a:xfrm>
            <a:solidFill>
              <a:schemeClr val="accent1"/>
            </a:solidFill>
          </p:grpSpPr>
          <p:sp>
            <p:nvSpPr>
              <p:cNvPr id="27" name="Rechthoek 26">
                <a:extLst>
                  <a:ext uri="{FF2B5EF4-FFF2-40B4-BE49-F238E27FC236}">
                    <a16:creationId xmlns:a16="http://schemas.microsoft.com/office/drawing/2014/main" id="{3AD6EC8C-16E2-EEBD-F0E5-7407EB6420A5}"/>
                  </a:ext>
                </a:extLst>
              </p:cNvPr>
              <p:cNvSpPr/>
              <p:nvPr/>
            </p:nvSpPr>
            <p:spPr>
              <a:xfrm>
                <a:off x="5854975" y="1714486"/>
                <a:ext cx="1620071" cy="677504"/>
              </a:xfrm>
              <a:prstGeom prst="rect">
                <a:avLst/>
              </a:prstGeom>
              <a:grp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28" name="Titel 1">
                <a:extLst>
                  <a:ext uri="{FF2B5EF4-FFF2-40B4-BE49-F238E27FC236}">
                    <a16:creationId xmlns:a16="http://schemas.microsoft.com/office/drawing/2014/main" id="{73920970-FFB8-122D-7F80-BF1753E3318B}"/>
                  </a:ext>
                </a:extLst>
              </p:cNvPr>
              <p:cNvSpPr txBox="1">
                <a:spLocks/>
              </p:cNvSpPr>
              <p:nvPr/>
            </p:nvSpPr>
            <p:spPr>
              <a:xfrm>
                <a:off x="5812857" y="1714486"/>
                <a:ext cx="1662189" cy="677504"/>
              </a:xfrm>
              <a:prstGeom prst="rect">
                <a:avLst/>
              </a:prstGeom>
              <a:grpFill/>
            </p:spPr>
            <p:txBody>
              <a:bodyPr vert="horz" lIns="91440" tIns="90000" rIns="91440" bIns="90000" rtlCol="0" anchor="ctr"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l-NL" sz="1400" b="1" dirty="0">
                    <a:latin typeface="+mn-lt"/>
                  </a:rPr>
                  <a:t>beschrijving</a:t>
                </a:r>
                <a:endParaRPr kumimoji="0" lang="nl-NL" sz="1400" b="1" u="none" strike="noStrike" kern="1200" cap="none" spc="0" normalizeH="0" baseline="0" noProof="0" dirty="0">
                  <a:ln>
                    <a:noFill/>
                  </a:ln>
                  <a:effectLst/>
                  <a:uLnTx/>
                  <a:uFillTx/>
                  <a:latin typeface="+mn-l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1400" u="none" strike="noStrike" kern="1200" cap="none" spc="0" normalizeH="0" baseline="0" noProof="0" dirty="0">
                  <a:ln>
                    <a:noFill/>
                  </a:ln>
                  <a:effectLst/>
                  <a:uLnTx/>
                  <a:uFillTx/>
                  <a:latin typeface="+mn-lt"/>
                  <a:ea typeface="+mj-ea"/>
                  <a:cs typeface="+mj-cs"/>
                </a:endParaRPr>
              </a:p>
            </p:txBody>
          </p:sp>
        </p:grpSp>
        <p:grpSp>
          <p:nvGrpSpPr>
            <p:cNvPr id="29" name="Groep 28">
              <a:extLst>
                <a:ext uri="{FF2B5EF4-FFF2-40B4-BE49-F238E27FC236}">
                  <a16:creationId xmlns:a16="http://schemas.microsoft.com/office/drawing/2014/main" id="{E19436F7-8A18-DF1C-F6A1-30A6A421BFC2}"/>
                </a:ext>
              </a:extLst>
            </p:cNvPr>
            <p:cNvGrpSpPr/>
            <p:nvPr/>
          </p:nvGrpSpPr>
          <p:grpSpPr>
            <a:xfrm>
              <a:off x="2342699" y="4410935"/>
              <a:ext cx="2462569" cy="1262194"/>
              <a:chOff x="5853636" y="1714486"/>
              <a:chExt cx="1425277" cy="677504"/>
            </a:xfrm>
            <a:solidFill>
              <a:schemeClr val="accent1"/>
            </a:solidFill>
          </p:grpSpPr>
          <p:sp>
            <p:nvSpPr>
              <p:cNvPr id="30" name="Rechthoek 29">
                <a:extLst>
                  <a:ext uri="{FF2B5EF4-FFF2-40B4-BE49-F238E27FC236}">
                    <a16:creationId xmlns:a16="http://schemas.microsoft.com/office/drawing/2014/main" id="{89A87C80-62E6-D0BD-FD2B-AC67D90F2E9C}"/>
                  </a:ext>
                </a:extLst>
              </p:cNvPr>
              <p:cNvSpPr/>
              <p:nvPr/>
            </p:nvSpPr>
            <p:spPr>
              <a:xfrm>
                <a:off x="5854975" y="1714486"/>
                <a:ext cx="1423938" cy="677504"/>
              </a:xfrm>
              <a:prstGeom prst="rect">
                <a:avLst/>
              </a:prstGeom>
              <a:grp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31" name="Titel 1">
                <a:extLst>
                  <a:ext uri="{FF2B5EF4-FFF2-40B4-BE49-F238E27FC236}">
                    <a16:creationId xmlns:a16="http://schemas.microsoft.com/office/drawing/2014/main" id="{2ED71390-C8FD-D14F-7E1F-82C51D4605E7}"/>
                  </a:ext>
                </a:extLst>
              </p:cNvPr>
              <p:cNvSpPr txBox="1">
                <a:spLocks/>
              </p:cNvSpPr>
              <p:nvPr/>
            </p:nvSpPr>
            <p:spPr>
              <a:xfrm>
                <a:off x="5853636" y="1714486"/>
                <a:ext cx="1425277" cy="666922"/>
              </a:xfrm>
              <a:prstGeom prst="rect">
                <a:avLst/>
              </a:prstGeom>
              <a:grpFill/>
            </p:spPr>
            <p:txBody>
              <a:bodyPr vert="horz" lIns="91440" tIns="90000" rIns="91440" bIns="90000" rtlCol="0" anchor="ctr"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ervaring opdoen d.m.v. PoC’s</a:t>
                </a:r>
              </a:p>
              <a:p>
                <a:pPr marR="0" lvl="0" algn="ctr" defTabSz="914400" rtl="0" eaLnBrk="1" fontAlgn="auto" latinLnBrk="0" hangingPunct="1">
                  <a:lnSpc>
                    <a:spcPct val="90000"/>
                  </a:lnSpc>
                  <a:spcBef>
                    <a:spcPct val="0"/>
                  </a:spcBef>
                  <a:spcAft>
                    <a:spcPts val="0"/>
                  </a:spcAft>
                  <a:buClrTx/>
                  <a:buSzTx/>
                  <a:tabLst/>
                  <a:defRPr/>
                </a:pPr>
                <a:endParaRPr lang="nl-NL" sz="1400" dirty="0">
                  <a:latin typeface="+mn-lt"/>
                </a:endParaRPr>
              </a:p>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voorbereiden van proefjaar	</a:t>
                </a:r>
              </a:p>
            </p:txBody>
          </p:sp>
        </p:grpSp>
        <p:grpSp>
          <p:nvGrpSpPr>
            <p:cNvPr id="32" name="Groep 31">
              <a:extLst>
                <a:ext uri="{FF2B5EF4-FFF2-40B4-BE49-F238E27FC236}">
                  <a16:creationId xmlns:a16="http://schemas.microsoft.com/office/drawing/2014/main" id="{58B8AB98-BC82-FC34-D280-1CEE5526AFEA}"/>
                </a:ext>
              </a:extLst>
            </p:cNvPr>
            <p:cNvGrpSpPr/>
            <p:nvPr/>
          </p:nvGrpSpPr>
          <p:grpSpPr>
            <a:xfrm>
              <a:off x="4893401" y="4401028"/>
              <a:ext cx="2530655" cy="1280850"/>
              <a:chOff x="5854973" y="1714486"/>
              <a:chExt cx="1620073" cy="687518"/>
            </a:xfrm>
            <a:solidFill>
              <a:schemeClr val="accent1"/>
            </a:solidFill>
          </p:grpSpPr>
          <p:sp>
            <p:nvSpPr>
              <p:cNvPr id="33" name="Rechthoek 32">
                <a:extLst>
                  <a:ext uri="{FF2B5EF4-FFF2-40B4-BE49-F238E27FC236}">
                    <a16:creationId xmlns:a16="http://schemas.microsoft.com/office/drawing/2014/main" id="{F4450D47-F3D0-E386-11BB-DEF718830D44}"/>
                  </a:ext>
                </a:extLst>
              </p:cNvPr>
              <p:cNvSpPr/>
              <p:nvPr/>
            </p:nvSpPr>
            <p:spPr>
              <a:xfrm>
                <a:off x="5854975" y="1714486"/>
                <a:ext cx="1620071" cy="6775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latin typeface="Verdana"/>
                  <a:ea typeface="+mn-ea"/>
                  <a:cs typeface="+mn-cs"/>
                </a:endParaRPr>
              </a:p>
            </p:txBody>
          </p:sp>
          <p:sp>
            <p:nvSpPr>
              <p:cNvPr id="34" name="Titel 1">
                <a:extLst>
                  <a:ext uri="{FF2B5EF4-FFF2-40B4-BE49-F238E27FC236}">
                    <a16:creationId xmlns:a16="http://schemas.microsoft.com/office/drawing/2014/main" id="{83DB33DE-97B4-177E-5CD2-874372E00D63}"/>
                  </a:ext>
                </a:extLst>
              </p:cNvPr>
              <p:cNvSpPr txBox="1">
                <a:spLocks/>
              </p:cNvSpPr>
              <p:nvPr/>
            </p:nvSpPr>
            <p:spPr>
              <a:xfrm>
                <a:off x="5854973" y="1735083"/>
                <a:ext cx="1620069" cy="666921"/>
              </a:xfrm>
              <a:prstGeom prst="rect">
                <a:avLst/>
              </a:prstGeom>
              <a:grpFill/>
            </p:spPr>
            <p:txBody>
              <a:bodyPr vert="horz" lIns="91440" tIns="90000" rIns="91440" bIns="90000" rtlCol="0" anchor="ctr" anchorCtr="0">
                <a:no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jaarverslag m.b.v. iXBRL aanleveren</a:t>
                </a:r>
              </a:p>
              <a:p>
                <a:pPr marR="0" lvl="0" algn="ctr" defTabSz="914400" rtl="0" eaLnBrk="1" fontAlgn="auto" latinLnBrk="0" hangingPunct="1">
                  <a:lnSpc>
                    <a:spcPct val="90000"/>
                  </a:lnSpc>
                  <a:spcBef>
                    <a:spcPct val="0"/>
                  </a:spcBef>
                  <a:spcAft>
                    <a:spcPts val="0"/>
                  </a:spcAft>
                  <a:buClrTx/>
                  <a:buSzTx/>
                  <a:tabLst/>
                  <a:defRPr/>
                </a:pPr>
                <a:endParaRPr lang="nl-NL" sz="1400" dirty="0">
                  <a:latin typeface="+mn-lt"/>
                </a:endParaRPr>
              </a:p>
              <a:p>
                <a:pPr marR="0" lvl="0" algn="ctr" defTabSz="914400" rtl="0" eaLnBrk="1" fontAlgn="auto" latinLnBrk="0" hangingPunct="1">
                  <a:lnSpc>
                    <a:spcPct val="90000"/>
                  </a:lnSpc>
                  <a:spcBef>
                    <a:spcPct val="0"/>
                  </a:spcBef>
                  <a:spcAft>
                    <a:spcPts val="0"/>
                  </a:spcAft>
                  <a:buClrTx/>
                  <a:buSzTx/>
                  <a:tabLst/>
                  <a:defRPr/>
                </a:pPr>
                <a:r>
                  <a:rPr lang="nl-NL" sz="1400" dirty="0">
                    <a:latin typeface="+mn-lt"/>
                  </a:rPr>
                  <a:t>eventueel met enkele </a:t>
                </a:r>
                <a:r>
                  <a:rPr lang="nl-NL" sz="1400" i="1" dirty="0">
                    <a:latin typeface="+mn-lt"/>
                  </a:rPr>
                  <a:t>work arounds</a:t>
                </a:r>
                <a:endParaRPr kumimoji="0" lang="nl-NL" sz="1400" i="1" u="none" strike="noStrike" kern="1200" cap="none" spc="0" normalizeH="0" baseline="0" noProof="0" dirty="0">
                  <a:ln>
                    <a:noFill/>
                  </a:ln>
                  <a:effectLst/>
                  <a:uLnTx/>
                  <a:uFillTx/>
                  <a:latin typeface="Verdana"/>
                  <a:ea typeface="+mj-ea"/>
                  <a:cs typeface="+mj-cs"/>
                </a:endParaRPr>
              </a:p>
            </p:txBody>
          </p:sp>
        </p:grpSp>
        <p:grpSp>
          <p:nvGrpSpPr>
            <p:cNvPr id="35" name="Groep 34">
              <a:extLst>
                <a:ext uri="{FF2B5EF4-FFF2-40B4-BE49-F238E27FC236}">
                  <a16:creationId xmlns:a16="http://schemas.microsoft.com/office/drawing/2014/main" id="{7267923D-BBB5-F790-DE5E-5CFEF3B78A74}"/>
                </a:ext>
              </a:extLst>
            </p:cNvPr>
            <p:cNvGrpSpPr/>
            <p:nvPr/>
          </p:nvGrpSpPr>
          <p:grpSpPr>
            <a:xfrm>
              <a:off x="7513084" y="4404898"/>
              <a:ext cx="2117953" cy="1266756"/>
              <a:chOff x="5838258" y="1714486"/>
              <a:chExt cx="1636788" cy="688086"/>
            </a:xfrm>
            <a:solidFill>
              <a:schemeClr val="accent1"/>
            </a:solidFill>
          </p:grpSpPr>
          <p:sp>
            <p:nvSpPr>
              <p:cNvPr id="36" name="Rechthoek 35">
                <a:extLst>
                  <a:ext uri="{FF2B5EF4-FFF2-40B4-BE49-F238E27FC236}">
                    <a16:creationId xmlns:a16="http://schemas.microsoft.com/office/drawing/2014/main" id="{217F2079-E331-8A94-6465-D4A95ED6D66E}"/>
                  </a:ext>
                </a:extLst>
              </p:cNvPr>
              <p:cNvSpPr/>
              <p:nvPr/>
            </p:nvSpPr>
            <p:spPr>
              <a:xfrm>
                <a:off x="5854975" y="1714486"/>
                <a:ext cx="1620071" cy="677504"/>
              </a:xfrm>
              <a:prstGeom prst="rect">
                <a:avLst/>
              </a:prstGeom>
              <a:grp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400" i="0" u="none" strike="noStrike" kern="0" cap="none" spc="0" normalizeH="0" baseline="0" noProof="0" dirty="0">
                  <a:ln>
                    <a:noFill/>
                  </a:ln>
                  <a:effectLst/>
                  <a:uLnTx/>
                  <a:uFillTx/>
                  <a:ea typeface="+mn-ea"/>
                  <a:cs typeface="+mn-cs"/>
                </a:endParaRPr>
              </a:p>
            </p:txBody>
          </p:sp>
          <p:sp>
            <p:nvSpPr>
              <p:cNvPr id="37" name="Titel 1">
                <a:extLst>
                  <a:ext uri="{FF2B5EF4-FFF2-40B4-BE49-F238E27FC236}">
                    <a16:creationId xmlns:a16="http://schemas.microsoft.com/office/drawing/2014/main" id="{ABBE5A0C-54AA-7755-A469-1B99AB88EE6A}"/>
                  </a:ext>
                </a:extLst>
              </p:cNvPr>
              <p:cNvSpPr txBox="1">
                <a:spLocks/>
              </p:cNvSpPr>
              <p:nvPr/>
            </p:nvSpPr>
            <p:spPr>
              <a:xfrm>
                <a:off x="5838258" y="1714486"/>
                <a:ext cx="1636785" cy="688086"/>
              </a:xfrm>
              <a:prstGeom prst="rect">
                <a:avLst/>
              </a:prstGeom>
              <a:grpFill/>
            </p:spPr>
            <p:txBody>
              <a:bodyPr vert="horz" lIns="91440" tIns="90000" rIns="91440" bIns="90000" rtlCol="0" anchor="ctr"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l-NL" sz="1400" dirty="0">
                    <a:latin typeface="+mn-lt"/>
                  </a:rPr>
                  <a:t>e</a:t>
                </a:r>
                <a:r>
                  <a:rPr kumimoji="0" lang="nl-NL" sz="1400" u="none" strike="noStrike" kern="1200" cap="none" spc="0" normalizeH="0" baseline="0" noProof="0" dirty="0" err="1">
                    <a:ln>
                      <a:noFill/>
                    </a:ln>
                    <a:effectLst/>
                    <a:uLnTx/>
                    <a:uFillTx/>
                    <a:latin typeface="+mn-lt"/>
                    <a:ea typeface="+mj-ea"/>
                    <a:cs typeface="+mj-cs"/>
                  </a:rPr>
                  <a:t>lke</a:t>
                </a:r>
                <a:r>
                  <a:rPr kumimoji="0" lang="nl-NL" sz="1400" u="none" strike="noStrike" kern="1200" cap="none" spc="0" normalizeH="0" baseline="0" noProof="0" dirty="0">
                    <a:ln>
                      <a:noFill/>
                    </a:ln>
                    <a:effectLst/>
                    <a:uLnTx/>
                    <a:uFillTx/>
                    <a:latin typeface="+mn-lt"/>
                    <a:ea typeface="+mj-ea"/>
                    <a:cs typeface="+mj-cs"/>
                  </a:rPr>
                  <a:t> onderwijsinstelling of administratiekantoor is verplicht om te starten met leveren in iXBRL</a:t>
                </a:r>
              </a:p>
            </p:txBody>
          </p:sp>
        </p:grpSp>
        <p:sp>
          <p:nvSpPr>
            <p:cNvPr id="53" name="Titel 1">
              <a:extLst>
                <a:ext uri="{FF2B5EF4-FFF2-40B4-BE49-F238E27FC236}">
                  <a16:creationId xmlns:a16="http://schemas.microsoft.com/office/drawing/2014/main" id="{8242A33B-5135-FC13-A77A-3FE0C99F510B}"/>
                </a:ext>
              </a:extLst>
            </p:cNvPr>
            <p:cNvSpPr txBox="1">
              <a:spLocks/>
            </p:cNvSpPr>
            <p:nvPr/>
          </p:nvSpPr>
          <p:spPr>
            <a:xfrm>
              <a:off x="9692458" y="4401388"/>
              <a:ext cx="1911949" cy="1272776"/>
            </a:xfrm>
            <a:prstGeom prst="rect">
              <a:avLst/>
            </a:prstGeom>
            <a:solidFill>
              <a:schemeClr val="accent1"/>
            </a:solidFill>
          </p:spPr>
          <p:txBody>
            <a:bodyPr vert="horz" lIns="91440" tIns="90000" rIns="91440" bIns="90000" rtlCol="0" anchor="ctr"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l-NL" sz="1400" dirty="0">
                  <a:latin typeface="+mn-lt"/>
                </a:rPr>
                <a:t>iedereen verplicht aanleveren in iXBRL</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nl-NL" sz="1400" u="none" strike="noStrike" kern="1200" cap="none" spc="0" normalizeH="0" baseline="0" noProof="0" dirty="0">
                <a:ln>
                  <a:noFill/>
                </a:ln>
                <a:effectLst/>
                <a:uLnTx/>
                <a:uFillTx/>
                <a:latin typeface="+mn-lt"/>
                <a:ea typeface="+mj-ea"/>
                <a:cs typeface="+mj-cs"/>
              </a:endParaRPr>
            </a:p>
          </p:txBody>
        </p:sp>
      </p:grpSp>
    </p:spTree>
    <p:extLst>
      <p:ext uri="{BB962C8B-B14F-4D97-AF65-F5344CB8AC3E}">
        <p14:creationId xmlns:p14="http://schemas.microsoft.com/office/powerpoint/2010/main" val="2690475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idx="4294967295"/>
          </p:nvPr>
        </p:nvSpPr>
        <p:spPr>
          <a:xfrm>
            <a:off x="363894" y="1355822"/>
            <a:ext cx="5187950" cy="1123950"/>
          </a:xfrm>
        </p:spPr>
        <p:txBody>
          <a:bodyPr anchor="ctr">
            <a:normAutofit/>
          </a:bodyPr>
          <a:lstStyle/>
          <a:p>
            <a:r>
              <a:rPr lang="nl-NL" sz="3600" dirty="0"/>
              <a:t>Waar willen we naartoe?</a:t>
            </a:r>
          </a:p>
        </p:txBody>
      </p:sp>
      <p:sp>
        <p:nvSpPr>
          <p:cNvPr id="5" name="Tijdelijke aanduiding voor inhoud 2">
            <a:extLst>
              <a:ext uri="{FF2B5EF4-FFF2-40B4-BE49-F238E27FC236}">
                <a16:creationId xmlns:a16="http://schemas.microsoft.com/office/drawing/2014/main" id="{13D04961-E9BB-C791-E53C-39A6140574F1}"/>
              </a:ext>
            </a:extLst>
          </p:cNvPr>
          <p:cNvSpPr>
            <a:spLocks noGrp="1"/>
          </p:cNvSpPr>
          <p:nvPr>
            <p:ph idx="4294967295"/>
          </p:nvPr>
        </p:nvSpPr>
        <p:spPr>
          <a:xfrm>
            <a:off x="5892283" y="2552247"/>
            <a:ext cx="6060232" cy="1963770"/>
          </a:xfrm>
        </p:spPr>
        <p:txBody>
          <a:bodyPr vert="horz" lIns="91440" tIns="45720" rIns="91440" bIns="45720" rtlCol="0" anchor="t">
            <a:normAutofit/>
          </a:bodyPr>
          <a:lstStyle/>
          <a:p>
            <a:pPr marL="0" indent="0">
              <a:buNone/>
            </a:pPr>
            <a:r>
              <a:rPr lang="nl-NL" sz="1800" b="1" dirty="0">
                <a:solidFill>
                  <a:schemeClr val="tx1"/>
                </a:solidFill>
                <a:latin typeface="+mn-lt"/>
              </a:rPr>
              <a:t>Kansen</a:t>
            </a:r>
          </a:p>
          <a:p>
            <a:r>
              <a:rPr lang="nl-NL" sz="1800" dirty="0">
                <a:solidFill>
                  <a:schemeClr val="tx1"/>
                </a:solidFill>
                <a:latin typeface="+mn-lt"/>
              </a:rPr>
              <a:t>Gebruik en ervaringen van </a:t>
            </a:r>
            <a:r>
              <a:rPr lang="nl-NL" sz="1800" dirty="0" err="1">
                <a:solidFill>
                  <a:schemeClr val="tx1"/>
                </a:solidFill>
                <a:latin typeface="+mn-lt"/>
              </a:rPr>
              <a:t>iXBRL</a:t>
            </a:r>
            <a:endParaRPr lang="nl-NL" sz="1800" dirty="0">
              <a:solidFill>
                <a:schemeClr val="tx1"/>
              </a:solidFill>
              <a:latin typeface="+mn-lt"/>
            </a:endParaRPr>
          </a:p>
          <a:p>
            <a:r>
              <a:rPr lang="nl-NL" sz="1800" dirty="0">
                <a:solidFill>
                  <a:schemeClr val="tx1"/>
                </a:solidFill>
                <a:latin typeface="+mn-lt"/>
              </a:rPr>
              <a:t>Betere methodologische ondersteuning bij uitvraag</a:t>
            </a:r>
          </a:p>
          <a:p>
            <a:r>
              <a:rPr lang="nl-NL" sz="1800" dirty="0">
                <a:solidFill>
                  <a:schemeClr val="tx1"/>
                </a:solidFill>
                <a:latin typeface="+mn-lt"/>
              </a:rPr>
              <a:t>Nieuwe technologie (AI)</a:t>
            </a:r>
          </a:p>
          <a:p>
            <a:r>
              <a:rPr lang="nl-NL" sz="1800" dirty="0">
                <a:solidFill>
                  <a:schemeClr val="tx1"/>
                </a:solidFill>
                <a:latin typeface="+mn-lt"/>
              </a:rPr>
              <a:t>Betere samenwerking en afstemming wederzijdse behoeften</a:t>
            </a:r>
          </a:p>
          <a:p>
            <a:pPr marL="0" indent="0">
              <a:buNone/>
            </a:pPr>
            <a:endParaRPr lang="nl-NL" sz="1800" dirty="0">
              <a:solidFill>
                <a:schemeClr val="tx1"/>
              </a:solidFill>
              <a:latin typeface="+mn-lt"/>
            </a:endParaRPr>
          </a:p>
        </p:txBody>
      </p:sp>
      <p:sp>
        <p:nvSpPr>
          <p:cNvPr id="4" name="Tijdelijke aanduiding voor inhoud 2">
            <a:extLst>
              <a:ext uri="{FF2B5EF4-FFF2-40B4-BE49-F238E27FC236}">
                <a16:creationId xmlns:a16="http://schemas.microsoft.com/office/drawing/2014/main" id="{88FB4C3D-7E42-B252-7310-A92DDBFB990C}"/>
              </a:ext>
            </a:extLst>
          </p:cNvPr>
          <p:cNvSpPr txBox="1">
            <a:spLocks/>
          </p:cNvSpPr>
          <p:nvPr/>
        </p:nvSpPr>
        <p:spPr>
          <a:xfrm>
            <a:off x="363894" y="2552246"/>
            <a:ext cx="5458408" cy="33425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nl-NL" sz="1800" dirty="0">
                <a:latin typeface="+mn-lt"/>
              </a:rPr>
              <a:t>Digitalisering van het jaarverslag. Alles met iXBRL.</a:t>
            </a:r>
            <a:br>
              <a:rPr lang="nl-NL" sz="1800" dirty="0">
                <a:latin typeface="+mn-lt"/>
              </a:rPr>
            </a:br>
            <a:r>
              <a:rPr lang="nl-NL" sz="1800" dirty="0">
                <a:latin typeface="+mn-lt"/>
              </a:rPr>
              <a:t>Maar zijn we er dan?</a:t>
            </a:r>
          </a:p>
          <a:p>
            <a:pPr>
              <a:lnSpc>
                <a:spcPct val="120000"/>
              </a:lnSpc>
            </a:pPr>
            <a:r>
              <a:rPr lang="nl-NL" sz="1800" dirty="0">
                <a:latin typeface="+mn-lt"/>
              </a:rPr>
              <a:t>Wat te doen met aanvullende beleidsinformatie met </a:t>
            </a:r>
            <a:br>
              <a:rPr lang="nl-NL" sz="1800" dirty="0">
                <a:latin typeface="+mn-lt"/>
              </a:rPr>
            </a:br>
            <a:r>
              <a:rPr lang="nl-NL" sz="1800" dirty="0">
                <a:latin typeface="+mn-lt"/>
              </a:rPr>
              <a:t>problemen zoals:</a:t>
            </a:r>
          </a:p>
          <a:p>
            <a:pPr lvl="1">
              <a:lnSpc>
                <a:spcPct val="120000"/>
              </a:lnSpc>
            </a:pPr>
            <a:r>
              <a:rPr lang="nl-NL" sz="1800" dirty="0">
                <a:latin typeface="+mn-lt"/>
              </a:rPr>
              <a:t>gefragmenteerd</a:t>
            </a:r>
          </a:p>
          <a:p>
            <a:pPr lvl="1">
              <a:lnSpc>
                <a:spcPct val="120000"/>
              </a:lnSpc>
            </a:pPr>
            <a:r>
              <a:rPr lang="nl-NL" sz="1800" dirty="0">
                <a:latin typeface="+mn-lt"/>
              </a:rPr>
              <a:t>inefficiënt</a:t>
            </a:r>
          </a:p>
          <a:p>
            <a:pPr lvl="1">
              <a:lnSpc>
                <a:spcPct val="120000"/>
              </a:lnSpc>
            </a:pPr>
            <a:r>
              <a:rPr lang="nl-NL" sz="1800" dirty="0">
                <a:latin typeface="+mn-lt"/>
              </a:rPr>
              <a:t>belastend</a:t>
            </a:r>
          </a:p>
          <a:p>
            <a:pPr lvl="1">
              <a:lnSpc>
                <a:spcPct val="120000"/>
              </a:lnSpc>
            </a:pPr>
            <a:r>
              <a:rPr lang="nl-NL" sz="1800" dirty="0">
                <a:latin typeface="+mn-lt"/>
              </a:rPr>
              <a:t>onbetrouwbaar</a:t>
            </a:r>
          </a:p>
        </p:txBody>
      </p:sp>
    </p:spTree>
    <p:extLst>
      <p:ext uri="{BB962C8B-B14F-4D97-AF65-F5344CB8AC3E}">
        <p14:creationId xmlns:p14="http://schemas.microsoft.com/office/powerpoint/2010/main" val="2262920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FCA3A1-1751-FC48-F0BC-B7D1FD2716A3}"/>
              </a:ext>
            </a:extLst>
          </p:cNvPr>
          <p:cNvSpPr>
            <a:spLocks noGrp="1"/>
          </p:cNvSpPr>
          <p:nvPr>
            <p:ph type="title" idx="4294967295"/>
          </p:nvPr>
        </p:nvSpPr>
        <p:spPr>
          <a:xfrm>
            <a:off x="363893" y="1318986"/>
            <a:ext cx="8266922" cy="1123950"/>
          </a:xfrm>
        </p:spPr>
        <p:txBody>
          <a:bodyPr anchor="ctr">
            <a:normAutofit/>
          </a:bodyPr>
          <a:lstStyle/>
          <a:p>
            <a:r>
              <a:rPr lang="nl-NL" dirty="0"/>
              <a:t>Verkenning met antwoorden op….</a:t>
            </a:r>
          </a:p>
        </p:txBody>
      </p:sp>
      <p:sp>
        <p:nvSpPr>
          <p:cNvPr id="3" name="Tijdelijke aanduiding voor inhoud 2">
            <a:extLst>
              <a:ext uri="{FF2B5EF4-FFF2-40B4-BE49-F238E27FC236}">
                <a16:creationId xmlns:a16="http://schemas.microsoft.com/office/drawing/2014/main" id="{83A2A830-04D9-29F0-80EC-DCB136A26ECB}"/>
              </a:ext>
            </a:extLst>
          </p:cNvPr>
          <p:cNvSpPr>
            <a:spLocks noGrp="1"/>
          </p:cNvSpPr>
          <p:nvPr>
            <p:ph idx="4294967295"/>
          </p:nvPr>
        </p:nvSpPr>
        <p:spPr>
          <a:xfrm>
            <a:off x="363893" y="2442936"/>
            <a:ext cx="9134670" cy="3096078"/>
          </a:xfrm>
        </p:spPr>
        <p:txBody>
          <a:bodyPr>
            <a:noAutofit/>
          </a:bodyPr>
          <a:lstStyle/>
          <a:p>
            <a:pPr marL="514350" indent="-514350">
              <a:lnSpc>
                <a:spcPct val="100000"/>
              </a:lnSpc>
              <a:buFont typeface="+mj-lt"/>
              <a:buAutoNum type="arabicPeriod"/>
            </a:pPr>
            <a:r>
              <a:rPr lang="nl-NL" sz="1800" dirty="0">
                <a:latin typeface="Calibri" panose="020F0502020204030204" pitchFamily="34" charset="0"/>
                <a:ea typeface="Calibri" panose="020F0502020204030204" pitchFamily="34" charset="0"/>
                <a:cs typeface="Calibri" panose="020F0502020204030204" pitchFamily="34" charset="0"/>
              </a:rPr>
              <a:t>Welke alternatieve scenario’s zijn er voor het opvragen van beleidsinformatie?</a:t>
            </a:r>
          </a:p>
          <a:p>
            <a:pPr marL="514350" indent="-514350">
              <a:lnSpc>
                <a:spcPct val="100000"/>
              </a:lnSpc>
              <a:buFont typeface="+mj-lt"/>
              <a:buAutoNum type="arabicPeriod"/>
            </a:pPr>
            <a:r>
              <a:rPr lang="nl-NL" sz="1800" dirty="0">
                <a:latin typeface="Calibri" panose="020F0502020204030204" pitchFamily="34" charset="0"/>
                <a:ea typeface="Calibri" panose="020F0502020204030204" pitchFamily="34" charset="0"/>
                <a:cs typeface="Calibri" panose="020F0502020204030204" pitchFamily="34" charset="0"/>
              </a:rPr>
              <a:t>Wat zijn de wensen op het gebied van beleidsinformatie en hoe kun je deze </a:t>
            </a:r>
            <a:br>
              <a:rPr lang="nl-NL" sz="1800" dirty="0">
                <a:latin typeface="Calibri" panose="020F0502020204030204" pitchFamily="34" charset="0"/>
                <a:ea typeface="Calibri" panose="020F0502020204030204" pitchFamily="34" charset="0"/>
                <a:cs typeface="Calibri" panose="020F0502020204030204" pitchFamily="34" charset="0"/>
              </a:rPr>
            </a:br>
            <a:r>
              <a:rPr lang="nl-NL" sz="1800" dirty="0">
                <a:latin typeface="Calibri" panose="020F0502020204030204" pitchFamily="34" charset="0"/>
                <a:ea typeface="Calibri" panose="020F0502020204030204" pitchFamily="34" charset="0"/>
                <a:cs typeface="Calibri" panose="020F0502020204030204" pitchFamily="34" charset="0"/>
              </a:rPr>
              <a:t>zo gemakkelijk mogelijk realiseren?</a:t>
            </a:r>
          </a:p>
          <a:p>
            <a:pPr marL="514350" indent="-514350">
              <a:lnSpc>
                <a:spcPct val="100000"/>
              </a:lnSpc>
              <a:buFont typeface="+mj-lt"/>
              <a:buAutoNum type="arabicPeriod"/>
            </a:pPr>
            <a:r>
              <a:rPr lang="nl-NL" sz="1800" dirty="0">
                <a:latin typeface="Calibri" panose="020F0502020204030204" pitchFamily="34" charset="0"/>
                <a:ea typeface="Calibri" panose="020F0502020204030204" pitchFamily="34" charset="0"/>
                <a:cs typeface="Calibri" panose="020F0502020204030204" pitchFamily="34" charset="0"/>
              </a:rPr>
              <a:t>Op welke wijze kun je op dit terrein goed samenwerken en hoe borg je dit?</a:t>
            </a:r>
          </a:p>
          <a:p>
            <a:pPr marL="514350" indent="-514350">
              <a:lnSpc>
                <a:spcPct val="100000"/>
              </a:lnSpc>
              <a:buFont typeface="+mj-lt"/>
              <a:buAutoNum type="arabicPeriod"/>
            </a:pPr>
            <a:r>
              <a:rPr lang="nl-NL" sz="1800" dirty="0">
                <a:latin typeface="Calibri" panose="020F0502020204030204" pitchFamily="34" charset="0"/>
                <a:ea typeface="Calibri" panose="020F0502020204030204" pitchFamily="34" charset="0"/>
                <a:cs typeface="Calibri" panose="020F0502020204030204" pitchFamily="34" charset="0"/>
              </a:rPr>
              <a:t>Zijn deze alternatieven technisch, organisatorisch en financieel haalbaar?</a:t>
            </a:r>
          </a:p>
          <a:p>
            <a:pPr marL="514350" indent="-514350">
              <a:lnSpc>
                <a:spcPct val="100000"/>
              </a:lnSpc>
              <a:buFont typeface="+mj-lt"/>
              <a:buAutoNum type="arabicPeriod"/>
            </a:pPr>
            <a:r>
              <a:rPr lang="nl-NL" sz="1800" dirty="0">
                <a:latin typeface="Calibri" panose="020F0502020204030204" pitchFamily="34" charset="0"/>
                <a:ea typeface="Calibri" panose="020F0502020204030204" pitchFamily="34" charset="0"/>
                <a:cs typeface="Calibri" panose="020F0502020204030204" pitchFamily="34" charset="0"/>
              </a:rPr>
              <a:t>Wat is een juiste timing van deze vervolgopdracht?</a:t>
            </a:r>
          </a:p>
          <a:p>
            <a:pPr marL="514350" indent="-514350">
              <a:lnSpc>
                <a:spcPct val="100000"/>
              </a:lnSpc>
              <a:buFont typeface="+mj-lt"/>
              <a:buAutoNum type="arabicPeriod"/>
            </a:pPr>
            <a:r>
              <a:rPr lang="nl-NL" sz="1800" dirty="0">
                <a:latin typeface="Calibri" panose="020F0502020204030204" pitchFamily="34" charset="0"/>
                <a:ea typeface="Calibri" panose="020F0502020204030204" pitchFamily="34" charset="0"/>
                <a:cs typeface="Calibri" panose="020F0502020204030204" pitchFamily="34" charset="0"/>
              </a:rPr>
              <a:t>Wat is een goede aanpak voor deze vervolgopdracht in relatie tot Samen Verantwoorden?</a:t>
            </a:r>
          </a:p>
          <a:p>
            <a:pPr marL="514350" indent="-514350">
              <a:lnSpc>
                <a:spcPct val="100000"/>
              </a:lnSpc>
              <a:buFont typeface="+mj-lt"/>
              <a:buAutoNum type="arabicPeriod"/>
            </a:pPr>
            <a:r>
              <a:rPr lang="nl-NL" sz="1800" dirty="0">
                <a:latin typeface="Calibri" panose="020F0502020204030204" pitchFamily="34" charset="0"/>
                <a:ea typeface="Calibri" panose="020F0502020204030204" pitchFamily="34" charset="0"/>
                <a:cs typeface="Calibri" panose="020F0502020204030204" pitchFamily="34" charset="0"/>
              </a:rPr>
              <a:t>Wat is de scope?</a:t>
            </a:r>
          </a:p>
          <a:p>
            <a:pPr marL="0" indent="0">
              <a:lnSpc>
                <a:spcPct val="100000"/>
              </a:lnSpc>
              <a:buNone/>
            </a:pPr>
            <a:endParaRPr lang="nl-NL" sz="1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Tijdelijke aanduiding voor inhoud 5" descr="Afbeelding met schets, tekening, Lijnillustraties, Kleurboek&#10;&#10;Door AI gegenereerde inhoud is mogelijk onjuist.">
            <a:extLst>
              <a:ext uri="{FF2B5EF4-FFF2-40B4-BE49-F238E27FC236}">
                <a16:creationId xmlns:a16="http://schemas.microsoft.com/office/drawing/2014/main" id="{A1268691-D5A7-E226-FE3D-DF9E35516204}"/>
              </a:ext>
            </a:extLst>
          </p:cNvPr>
          <p:cNvPicPr>
            <a:picLocks noGrp="1" noChangeAspect="1"/>
          </p:cNvPicPr>
          <p:nvPr>
            <p:ph idx="4294967295"/>
          </p:nvPr>
        </p:nvPicPr>
        <p:blipFill>
          <a:blip r:embed="rId2"/>
          <a:srcRect l="19669" r="9867" b="1"/>
          <a:stretch>
            <a:fillRect/>
          </a:stretch>
        </p:blipFill>
        <p:spPr>
          <a:xfrm>
            <a:off x="8720083" y="1880961"/>
            <a:ext cx="2887199" cy="2667214"/>
          </a:xfrm>
          <a:noFill/>
        </p:spPr>
      </p:pic>
    </p:spTree>
    <p:extLst>
      <p:ext uri="{BB962C8B-B14F-4D97-AF65-F5344CB8AC3E}">
        <p14:creationId xmlns:p14="http://schemas.microsoft.com/office/powerpoint/2010/main" val="3190772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DC1578-9449-DEAA-8CC9-4990826CEBC3}"/>
              </a:ext>
            </a:extLst>
          </p:cNvPr>
          <p:cNvSpPr>
            <a:spLocks noGrp="1"/>
          </p:cNvSpPr>
          <p:nvPr>
            <p:ph type="title" idx="4294967295"/>
          </p:nvPr>
        </p:nvSpPr>
        <p:spPr>
          <a:xfrm>
            <a:off x="1625448" y="1517902"/>
            <a:ext cx="8941103" cy="3221410"/>
          </a:xfrm>
        </p:spPr>
        <p:txBody>
          <a:bodyPr>
            <a:noAutofit/>
          </a:bodyPr>
          <a:lstStyle/>
          <a:p>
            <a:pPr algn="ctr"/>
            <a:r>
              <a:rPr lang="nl-NL" dirty="0">
                <a:solidFill>
                  <a:schemeClr val="bg1"/>
                </a:solidFill>
              </a:rPr>
              <a:t>Dank voor uw aandacht.</a:t>
            </a:r>
            <a:br>
              <a:rPr lang="nl-NL" dirty="0">
                <a:solidFill>
                  <a:schemeClr val="bg1"/>
                </a:solidFill>
              </a:rPr>
            </a:br>
            <a:br>
              <a:rPr lang="nl-NL" dirty="0">
                <a:solidFill>
                  <a:schemeClr val="bg1"/>
                </a:solidFill>
              </a:rPr>
            </a:br>
            <a:r>
              <a:rPr lang="nl-NL" sz="2400" dirty="0">
                <a:solidFill>
                  <a:schemeClr val="accent5">
                    <a:lumMod val="20000"/>
                    <a:lumOff val="80000"/>
                  </a:schemeClr>
                </a:solidFill>
              </a:rPr>
              <a:t>We zien u graag terug </a:t>
            </a:r>
            <a:br>
              <a:rPr lang="nl-NL" sz="2400" dirty="0">
                <a:solidFill>
                  <a:schemeClr val="accent5">
                    <a:lumMod val="20000"/>
                    <a:lumOff val="80000"/>
                  </a:schemeClr>
                </a:solidFill>
              </a:rPr>
            </a:br>
            <a:r>
              <a:rPr lang="nl-NL" sz="2400" dirty="0">
                <a:solidFill>
                  <a:schemeClr val="accent5">
                    <a:lumMod val="20000"/>
                    <a:lumOff val="80000"/>
                  </a:schemeClr>
                </a:solidFill>
              </a:rPr>
              <a:t>in onze community.</a:t>
            </a:r>
            <a:br>
              <a:rPr lang="nl-NL" sz="2400" dirty="0">
                <a:solidFill>
                  <a:schemeClr val="accent5">
                    <a:lumMod val="20000"/>
                    <a:lumOff val="80000"/>
                  </a:schemeClr>
                </a:solidFill>
              </a:rPr>
            </a:br>
            <a:br>
              <a:rPr lang="nl-NL" sz="2400" dirty="0">
                <a:solidFill>
                  <a:schemeClr val="accent5">
                    <a:lumMod val="20000"/>
                    <a:lumOff val="80000"/>
                  </a:schemeClr>
                </a:solidFill>
              </a:rPr>
            </a:br>
            <a:r>
              <a:rPr lang="nl-NL" sz="2400" dirty="0">
                <a:solidFill>
                  <a:schemeClr val="accent5">
                    <a:lumMod val="20000"/>
                    <a:lumOff val="80000"/>
                  </a:schemeClr>
                </a:solidFill>
              </a:rPr>
              <a:t>Of bij de volgende ketendag op </a:t>
            </a:r>
            <a:br>
              <a:rPr lang="nl-NL" sz="2400" dirty="0">
                <a:solidFill>
                  <a:schemeClr val="accent5">
                    <a:lumMod val="20000"/>
                    <a:lumOff val="80000"/>
                  </a:schemeClr>
                </a:solidFill>
              </a:rPr>
            </a:br>
            <a:r>
              <a:rPr lang="nl-NL" sz="2400" dirty="0">
                <a:solidFill>
                  <a:schemeClr val="accent5">
                    <a:lumMod val="20000"/>
                    <a:lumOff val="80000"/>
                  </a:schemeClr>
                </a:solidFill>
              </a:rPr>
              <a:t>16 december in Wageningen.</a:t>
            </a:r>
          </a:p>
        </p:txBody>
      </p:sp>
      <p:sp>
        <p:nvSpPr>
          <p:cNvPr id="3" name="Tekstvak 2">
            <a:extLst>
              <a:ext uri="{FF2B5EF4-FFF2-40B4-BE49-F238E27FC236}">
                <a16:creationId xmlns:a16="http://schemas.microsoft.com/office/drawing/2014/main" id="{BF58F34A-5EC6-138A-2F17-5460669DBF7C}"/>
              </a:ext>
            </a:extLst>
          </p:cNvPr>
          <p:cNvSpPr txBox="1"/>
          <p:nvPr/>
        </p:nvSpPr>
        <p:spPr>
          <a:xfrm>
            <a:off x="670199" y="5324932"/>
            <a:ext cx="3443437" cy="738664"/>
          </a:xfrm>
          <a:prstGeom prst="rect">
            <a:avLst/>
          </a:prstGeom>
          <a:noFill/>
        </p:spPr>
        <p:txBody>
          <a:bodyPr wrap="square">
            <a:spAutoFit/>
          </a:bodyPr>
          <a:lstStyle/>
          <a:p>
            <a:pPr marL="0" indent="0">
              <a:buNone/>
            </a:pPr>
            <a:r>
              <a:rPr lang="nl-NL" sz="1400" dirty="0">
                <a:solidFill>
                  <a:schemeClr val="bg1"/>
                </a:solidFill>
                <a:latin typeface="Calibri" panose="020F0502020204030204" pitchFamily="34" charset="0"/>
                <a:cs typeface="Calibri" panose="020F0502020204030204" pitchFamily="34" charset="0"/>
              </a:rPr>
              <a:t>Meer informatie of vragen?</a:t>
            </a:r>
            <a:br>
              <a:rPr lang="nl-NL" sz="1400" dirty="0">
                <a:solidFill>
                  <a:schemeClr val="bg1"/>
                </a:solidFill>
                <a:latin typeface="Calibri"/>
                <a:cs typeface="Calibri"/>
              </a:rPr>
            </a:br>
            <a:r>
              <a:rPr lang="nl-NL" sz="14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info@samenverantwoordenonderwijs.nl</a:t>
            </a:r>
            <a:br>
              <a:rPr lang="nl-NL" sz="1400" dirty="0">
                <a:solidFill>
                  <a:schemeClr val="bg1"/>
                </a:solidFill>
                <a:latin typeface="Calibri" panose="020F0502020204030204" pitchFamily="34" charset="0"/>
                <a:cs typeface="Calibri" panose="020F0502020204030204" pitchFamily="34" charset="0"/>
              </a:rPr>
            </a:br>
            <a:r>
              <a:rPr lang="nl-NL" sz="14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www.samenverantwoordenonderwijs.nl</a:t>
            </a:r>
            <a:endParaRPr lang="nl-NL" sz="1400" b="1" dirty="0">
              <a:solidFill>
                <a:schemeClr val="bg1"/>
              </a:solidFill>
              <a:latin typeface="Calibri" panose="020F0502020204030204" pitchFamily="34" charset="0"/>
              <a:cs typeface="Calibri" panose="020F0502020204030204" pitchFamily="34" charset="0"/>
            </a:endParaRPr>
          </a:p>
        </p:txBody>
      </p:sp>
      <p:pic>
        <p:nvPicPr>
          <p:cNvPr id="9" name="Afbeelding 8">
            <a:extLst>
              <a:ext uri="{FF2B5EF4-FFF2-40B4-BE49-F238E27FC236}">
                <a16:creationId xmlns:a16="http://schemas.microsoft.com/office/drawing/2014/main" id="{89BF0639-60B4-92FA-D9B9-F1397F2ED17E}"/>
              </a:ext>
            </a:extLst>
          </p:cNvPr>
          <p:cNvPicPr>
            <a:picLocks noChangeAspect="1"/>
          </p:cNvPicPr>
          <p:nvPr/>
        </p:nvPicPr>
        <p:blipFill>
          <a:blip r:embed="rId5"/>
          <a:stretch>
            <a:fillRect/>
          </a:stretch>
        </p:blipFill>
        <p:spPr>
          <a:xfrm>
            <a:off x="4006315" y="5257114"/>
            <a:ext cx="764896" cy="758825"/>
          </a:xfrm>
          <a:prstGeom prst="rect">
            <a:avLst/>
          </a:prstGeom>
        </p:spPr>
      </p:pic>
    </p:spTree>
    <p:extLst>
      <p:ext uri="{BB962C8B-B14F-4D97-AF65-F5344CB8AC3E}">
        <p14:creationId xmlns:p14="http://schemas.microsoft.com/office/powerpoint/2010/main" val="187020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06C45-6501-443F-A3D4-AE7CCF79B539}"/>
              </a:ext>
            </a:extLst>
          </p:cNvPr>
          <p:cNvSpPr>
            <a:spLocks noGrp="1"/>
          </p:cNvSpPr>
          <p:nvPr>
            <p:ph type="title" idx="4294967295"/>
          </p:nvPr>
        </p:nvSpPr>
        <p:spPr>
          <a:xfrm>
            <a:off x="409304" y="1511660"/>
            <a:ext cx="11145838" cy="704850"/>
          </a:xfrm>
        </p:spPr>
        <p:txBody>
          <a:bodyPr/>
          <a:lstStyle/>
          <a:p>
            <a:r>
              <a:rPr lang="nl-NL" dirty="0">
                <a:solidFill>
                  <a:schemeClr val="accent3"/>
                </a:solidFill>
                <a:cs typeface="Calibri"/>
              </a:rPr>
              <a:t>Nieuwe </a:t>
            </a:r>
            <a:r>
              <a:rPr lang="nl-NL" noProof="1">
                <a:solidFill>
                  <a:schemeClr val="accent3"/>
                </a:solidFill>
                <a:cs typeface="Calibri"/>
              </a:rPr>
              <a:t>testimonial</a:t>
            </a:r>
            <a:r>
              <a:rPr lang="nl-NL" dirty="0">
                <a:solidFill>
                  <a:schemeClr val="accent3"/>
                </a:solidFill>
                <a:cs typeface="Calibri"/>
              </a:rPr>
              <a:t> </a:t>
            </a:r>
            <a:endParaRPr lang="nl-NL" dirty="0">
              <a:solidFill>
                <a:schemeClr val="accent3"/>
              </a:solidFill>
            </a:endParaRPr>
          </a:p>
        </p:txBody>
      </p:sp>
      <p:sp>
        <p:nvSpPr>
          <p:cNvPr id="5" name="Tekstvak 4">
            <a:extLst>
              <a:ext uri="{FF2B5EF4-FFF2-40B4-BE49-F238E27FC236}">
                <a16:creationId xmlns:a16="http://schemas.microsoft.com/office/drawing/2014/main" id="{2E78D426-B98D-A46C-ED98-D52AD2C45981}"/>
              </a:ext>
            </a:extLst>
          </p:cNvPr>
          <p:cNvSpPr txBox="1"/>
          <p:nvPr/>
        </p:nvSpPr>
        <p:spPr>
          <a:xfrm>
            <a:off x="4894902" y="6401091"/>
            <a:ext cx="2402196" cy="276999"/>
          </a:xfrm>
          <a:prstGeom prst="rect">
            <a:avLst/>
          </a:prstGeom>
          <a:noFill/>
        </p:spPr>
        <p:txBody>
          <a:bodyPr wrap="none" rtlCol="0">
            <a:spAutoFit/>
          </a:bodyPr>
          <a:lstStyle/>
          <a:p>
            <a:r>
              <a:rPr lang="nl-NL" sz="1200" b="1" dirty="0">
                <a:solidFill>
                  <a:schemeClr val="bg1"/>
                </a:solidFill>
                <a:cs typeface="Calibri Light"/>
                <a:hlinkClick r:id="rId2">
                  <a:extLst>
                    <a:ext uri="{A12FA001-AC4F-418D-AE19-62706E023703}">
                      <ahyp:hlinkClr xmlns:ahyp="http://schemas.microsoft.com/office/drawing/2018/hyperlinkcolor" val="tx"/>
                    </a:ext>
                  </a:extLst>
                </a:hlinkClick>
              </a:rPr>
              <a:t>Samenverantwoordenonderwijs.nl</a:t>
            </a:r>
            <a:endParaRPr lang="nl-NL" sz="1200" b="1" dirty="0">
              <a:solidFill>
                <a:schemeClr val="bg1"/>
              </a:solidFill>
              <a:cs typeface="Calibri Light"/>
            </a:endParaRPr>
          </a:p>
        </p:txBody>
      </p:sp>
      <p:sp>
        <p:nvSpPr>
          <p:cNvPr id="15" name="Tekstvak 14">
            <a:extLst>
              <a:ext uri="{FF2B5EF4-FFF2-40B4-BE49-F238E27FC236}">
                <a16:creationId xmlns:a16="http://schemas.microsoft.com/office/drawing/2014/main" id="{6DB6B73E-B153-A502-3577-294E2815D231}"/>
              </a:ext>
            </a:extLst>
          </p:cNvPr>
          <p:cNvSpPr txBox="1"/>
          <p:nvPr/>
        </p:nvSpPr>
        <p:spPr>
          <a:xfrm>
            <a:off x="3415003" y="2263356"/>
            <a:ext cx="4944991" cy="3785652"/>
          </a:xfrm>
          <a:prstGeom prst="rect">
            <a:avLst/>
          </a:prstGeom>
          <a:noFill/>
        </p:spPr>
        <p:txBody>
          <a:bodyPr wrap="square" rtlCol="0">
            <a:spAutoFit/>
          </a:bodyPr>
          <a:lstStyle/>
          <a:p>
            <a:pPr algn="ctr"/>
            <a:r>
              <a:rPr lang="nl-NL" sz="2000" b="1" dirty="0"/>
              <a:t>Paul Huisman</a:t>
            </a:r>
          </a:p>
          <a:p>
            <a:pPr algn="ctr"/>
            <a:r>
              <a:rPr lang="nl-NL" sz="2000" i="1" dirty="0"/>
              <a:t>‘Als verantwoording zo logisch is als wat, kun je het maar beter goed doen.’</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pPr algn="ctr"/>
            <a:r>
              <a:rPr lang="nl-NL" b="0" dirty="0">
                <a:solidFill>
                  <a:srgbClr val="2B2B2B"/>
                </a:solidFill>
                <a:effectLst/>
                <a:latin typeface="+mn-lt"/>
              </a:rPr>
              <a:t>Beleidsmedewerker bij de </a:t>
            </a:r>
            <a:r>
              <a:rPr lang="nl-NL" dirty="0">
                <a:solidFill>
                  <a:srgbClr val="2B2B2B"/>
                </a:solidFill>
                <a:latin typeface="+mn-lt"/>
              </a:rPr>
              <a:t>V</a:t>
            </a:r>
            <a:r>
              <a:rPr lang="nl-NL" dirty="0">
                <a:solidFill>
                  <a:srgbClr val="2B2B2B"/>
                </a:solidFill>
              </a:rPr>
              <a:t>O Raad</a:t>
            </a:r>
            <a:endParaRPr lang="nl-NL" dirty="0">
              <a:latin typeface="+mn-lt"/>
              <a:cs typeface="Calibri Light"/>
            </a:endParaRPr>
          </a:p>
        </p:txBody>
      </p:sp>
      <p:pic>
        <p:nvPicPr>
          <p:cNvPr id="6" name="Afbeelding 5" descr="Afbeelding met Menselijk gezicht, persoon, kleding, glimlach&#10;&#10;Door AI gegenereerde inhoud is mogelijk onjuist.">
            <a:extLst>
              <a:ext uri="{FF2B5EF4-FFF2-40B4-BE49-F238E27FC236}">
                <a16:creationId xmlns:a16="http://schemas.microsoft.com/office/drawing/2014/main" id="{737410DB-ECBB-39AD-97ED-C439F490A4ED}"/>
              </a:ext>
            </a:extLst>
          </p:cNvPr>
          <p:cNvPicPr>
            <a:picLocks noChangeAspect="1"/>
          </p:cNvPicPr>
          <p:nvPr/>
        </p:nvPicPr>
        <p:blipFill>
          <a:blip r:embed="rId3"/>
          <a:stretch>
            <a:fillRect/>
          </a:stretch>
        </p:blipFill>
        <p:spPr>
          <a:xfrm>
            <a:off x="5097907" y="3335327"/>
            <a:ext cx="1685103" cy="2262251"/>
          </a:xfrm>
          <a:prstGeom prst="rect">
            <a:avLst/>
          </a:prstGeom>
        </p:spPr>
      </p:pic>
    </p:spTree>
    <p:extLst>
      <p:ext uri="{BB962C8B-B14F-4D97-AF65-F5344CB8AC3E}">
        <p14:creationId xmlns:p14="http://schemas.microsoft.com/office/powerpoint/2010/main" val="3261010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3F670-8EEA-A66F-F9C0-6AFD51D5EED2}"/>
              </a:ext>
            </a:extLst>
          </p:cNvPr>
          <p:cNvSpPr>
            <a:spLocks noGrp="1"/>
          </p:cNvSpPr>
          <p:nvPr>
            <p:ph type="title"/>
          </p:nvPr>
        </p:nvSpPr>
        <p:spPr/>
        <p:txBody>
          <a:bodyPr>
            <a:normAutofit/>
          </a:bodyPr>
          <a:lstStyle/>
          <a:p>
            <a:r>
              <a:rPr lang="nl-NL" dirty="0">
                <a:solidFill>
                  <a:schemeClr val="accent3"/>
                </a:solidFill>
              </a:rPr>
              <a:t>Woord vooraf </a:t>
            </a:r>
          </a:p>
        </p:txBody>
      </p:sp>
      <p:sp>
        <p:nvSpPr>
          <p:cNvPr id="4" name="Tekstvak 3">
            <a:extLst>
              <a:ext uri="{FF2B5EF4-FFF2-40B4-BE49-F238E27FC236}">
                <a16:creationId xmlns:a16="http://schemas.microsoft.com/office/drawing/2014/main" id="{5ABAC7B0-5C71-433C-262C-241AA1EEFD6C}"/>
              </a:ext>
            </a:extLst>
          </p:cNvPr>
          <p:cNvSpPr txBox="1"/>
          <p:nvPr/>
        </p:nvSpPr>
        <p:spPr>
          <a:xfrm>
            <a:off x="518984" y="2508422"/>
            <a:ext cx="5453547" cy="1754326"/>
          </a:xfrm>
          <a:prstGeom prst="rect">
            <a:avLst/>
          </a:prstGeom>
          <a:noFill/>
        </p:spPr>
        <p:txBody>
          <a:bodyPr wrap="square">
            <a:spAutoFit/>
          </a:bodyPr>
          <a:lstStyle/>
          <a:p>
            <a:pPr lvl="0"/>
            <a:r>
              <a:rPr lang="nl-NL" dirty="0">
                <a:ea typeface="Aptos" panose="020B0004020202020204" pitchFamily="34" charset="0"/>
                <a:cs typeface="Aptos" panose="020B0004020202020204" pitchFamily="34" charset="0"/>
              </a:rPr>
              <a:t>Heika van Es, directeur Onderwijs Instellingen bij DUO heeft een korte inspirerende opening over de invloed van de innovators en het belang daarvan. </a:t>
            </a:r>
          </a:p>
          <a:p>
            <a:pPr lvl="0"/>
            <a:endParaRPr lang="nl-NL" dirty="0">
              <a:ea typeface="Aptos" panose="020B0004020202020204" pitchFamily="34" charset="0"/>
              <a:cs typeface="Aptos" panose="020B0004020202020204" pitchFamily="34" charset="0"/>
            </a:endParaRPr>
          </a:p>
          <a:p>
            <a:pPr lvl="0"/>
            <a:r>
              <a:rPr lang="nl-NL" dirty="0">
                <a:ea typeface="Aptos" panose="020B0004020202020204" pitchFamily="34" charset="0"/>
                <a:cs typeface="Aptos" panose="020B0004020202020204" pitchFamily="34" charset="0"/>
              </a:rPr>
              <a:t>Link naar het filmpje dat haar boodschap ondersteunt, vindt u </a:t>
            </a:r>
            <a:r>
              <a:rPr lang="nl-NL" dirty="0">
                <a:ea typeface="Aptos" panose="020B0004020202020204" pitchFamily="34" charset="0"/>
                <a:cs typeface="Aptos" panose="020B0004020202020204" pitchFamily="34" charset="0"/>
                <a:hlinkClick r:id="rId3"/>
              </a:rPr>
              <a:t>hier</a:t>
            </a:r>
            <a:r>
              <a:rPr lang="nl-NL" dirty="0">
                <a:ea typeface="Aptos" panose="020B0004020202020204" pitchFamily="34" charset="0"/>
                <a:cs typeface="Aptos" panose="020B0004020202020204" pitchFamily="34" charset="0"/>
              </a:rPr>
              <a:t>. </a:t>
            </a:r>
          </a:p>
        </p:txBody>
      </p:sp>
      <p:pic>
        <p:nvPicPr>
          <p:cNvPr id="3" name="Afbeelding 2">
            <a:extLst>
              <a:ext uri="{FF2B5EF4-FFF2-40B4-BE49-F238E27FC236}">
                <a16:creationId xmlns:a16="http://schemas.microsoft.com/office/drawing/2014/main" id="{0157EF9E-0118-01B9-87C2-EC5C737F757A}"/>
              </a:ext>
            </a:extLst>
          </p:cNvPr>
          <p:cNvPicPr>
            <a:picLocks noChangeAspect="1"/>
          </p:cNvPicPr>
          <p:nvPr/>
        </p:nvPicPr>
        <p:blipFill>
          <a:blip r:embed="rId4"/>
          <a:stretch>
            <a:fillRect/>
          </a:stretch>
        </p:blipFill>
        <p:spPr>
          <a:xfrm>
            <a:off x="6091881" y="2508422"/>
            <a:ext cx="5453547" cy="3640678"/>
          </a:xfrm>
          <a:prstGeom prst="rect">
            <a:avLst/>
          </a:prstGeom>
        </p:spPr>
      </p:pic>
    </p:spTree>
    <p:extLst>
      <p:ext uri="{BB962C8B-B14F-4D97-AF65-F5344CB8AC3E}">
        <p14:creationId xmlns:p14="http://schemas.microsoft.com/office/powerpoint/2010/main" val="3431040507"/>
      </p:ext>
    </p:extLst>
  </p:cSld>
  <p:clrMapOvr>
    <a:masterClrMapping/>
  </p:clrMapOvr>
</p:sld>
</file>

<file path=ppt/theme/theme1.xml><?xml version="1.0" encoding="utf-8"?>
<a:theme xmlns:a="http://schemas.openxmlformats.org/drawingml/2006/main" name="Kantoorthema">
  <a:themeElements>
    <a:clrScheme name="Samen Verantwoorden-2">
      <a:dk1>
        <a:srgbClr val="000000"/>
      </a:dk1>
      <a:lt1>
        <a:srgbClr val="FFFFFF"/>
      </a:lt1>
      <a:dk2>
        <a:srgbClr val="44546A"/>
      </a:dk2>
      <a:lt2>
        <a:srgbClr val="E7E6E6"/>
      </a:lt2>
      <a:accent1>
        <a:srgbClr val="F9AF00"/>
      </a:accent1>
      <a:accent2>
        <a:srgbClr val="C18F00"/>
      </a:accent2>
      <a:accent3>
        <a:srgbClr val="ED6B06"/>
      </a:accent3>
      <a:accent4>
        <a:srgbClr val="E58983"/>
      </a:accent4>
      <a:accent5>
        <a:srgbClr val="0068B3"/>
      </a:accent5>
      <a:accent6>
        <a:srgbClr val="4419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CC75FEC2776E47B5402C4C831A342E" ma:contentTypeVersion="3" ma:contentTypeDescription="Een nieuw document maken." ma:contentTypeScope="" ma:versionID="71df3ed1d9db0d5628135ca9d6dfff46">
  <xsd:schema xmlns:xsd="http://www.w3.org/2001/XMLSchema" xmlns:xs="http://www.w3.org/2001/XMLSchema" xmlns:p="http://schemas.microsoft.com/office/2006/metadata/properties" xmlns:ns2="c644711a-5dd3-409f-a7a5-cfca4e7d785a" targetNamespace="http://schemas.microsoft.com/office/2006/metadata/properties" ma:root="true" ma:fieldsID="87c15bca430f5b2e6088ebe133701209" ns2:_="">
    <xsd:import namespace="c644711a-5dd3-409f-a7a5-cfca4e7d785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44711a-5dd3-409f-a7a5-cfca4e7d785a"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1AB91A-06CB-4841-9880-01FC36CD3607}">
  <ds:schemaRefs>
    <ds:schemaRef ds:uri="c644711a-5dd3-409f-a7a5-cfca4e7d785a"/>
    <ds:schemaRef ds:uri="http://www.w3.org/XML/1998/namespace"/>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5CEC06B-F7F8-46E9-AE3F-A2D3723DA467}">
  <ds:schemaRefs>
    <ds:schemaRef ds:uri="http://schemas.microsoft.com/sharepoint/v3/contenttype/forms"/>
  </ds:schemaRefs>
</ds:datastoreItem>
</file>

<file path=customXml/itemProps3.xml><?xml version="1.0" encoding="utf-8"?>
<ds:datastoreItem xmlns:ds="http://schemas.openxmlformats.org/officeDocument/2006/customXml" ds:itemID="{AFA78C07-48EC-4009-9B09-91C8E3A8CD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44711a-5dd3-409f-a7a5-cfca4e7d78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5935</TotalTime>
  <Words>5482</Words>
  <Application>Microsoft Office PowerPoint</Application>
  <PresentationFormat>Breedbeeld</PresentationFormat>
  <Paragraphs>664</Paragraphs>
  <Slides>74</Slides>
  <Notes>38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74</vt:i4>
      </vt:variant>
    </vt:vector>
  </HeadingPairs>
  <TitlesOfParts>
    <vt:vector size="83" baseType="lpstr">
      <vt:lpstr>Aptos</vt:lpstr>
      <vt:lpstr>Arial</vt:lpstr>
      <vt:lpstr>Calibri</vt:lpstr>
      <vt:lpstr>Calibri Light</vt:lpstr>
      <vt:lpstr>Courier New</vt:lpstr>
      <vt:lpstr>Symbol</vt:lpstr>
      <vt:lpstr>Times New Roman</vt:lpstr>
      <vt:lpstr>Verdana</vt:lpstr>
      <vt:lpstr>Kantoorthema</vt:lpstr>
      <vt:lpstr>Verslag ketendag 18 september 2025</vt:lpstr>
      <vt:lpstr>Samenvatting</vt:lpstr>
      <vt:lpstr>Samenvatting</vt:lpstr>
      <vt:lpstr>Agenda</vt:lpstr>
      <vt:lpstr>Opening en mededelingen </vt:lpstr>
      <vt:lpstr>Terugblik online ketendag 27 mei 2025</vt:lpstr>
      <vt:lpstr>Doel van programma Samen Verantwoorden</vt:lpstr>
      <vt:lpstr>Nieuwe testimonial </vt:lpstr>
      <vt:lpstr>Woord vooraf </vt:lpstr>
      <vt:lpstr>Werken met iXBRL? Het kán!   Samen met partners uit de hele keten bewijzen we het.  We doorlopen alle PoC’s.</vt:lpstr>
      <vt:lpstr>Samenvatting</vt:lpstr>
      <vt:lpstr>PowerPoint-presentatie</vt:lpstr>
      <vt:lpstr>Jaarverantwoording in iXBRL – het kan</vt:lpstr>
      <vt:lpstr>Keten in een nieuw model</vt:lpstr>
      <vt:lpstr>Jaarverantwoording in iXBRL - alle PoC’s</vt:lpstr>
      <vt:lpstr>PowerPoint-presentatie</vt:lpstr>
      <vt:lpstr>1. Werkwijze oud</vt:lpstr>
      <vt:lpstr>1. Werkwijze nieuw</vt:lpstr>
      <vt:lpstr>1. Werkwijze oud</vt:lpstr>
      <vt:lpstr>1. Werkwijze nieuw</vt:lpstr>
      <vt:lpstr>1. Werkwijze nieuw</vt:lpstr>
      <vt:lpstr>1. Aandachtspunten</vt:lpstr>
      <vt:lpstr>1. Toekomstplannen</vt:lpstr>
      <vt:lpstr>PowerPoint-presentatie</vt:lpstr>
      <vt:lpstr>2. Verbinding en aanbeveling</vt:lpstr>
      <vt:lpstr>2. Hoe werkt het</vt:lpstr>
      <vt:lpstr>2. Aandachtspunten</vt:lpstr>
      <vt:lpstr>2. Digitale handtekening accountant</vt:lpstr>
      <vt:lpstr>PowerPoint-presentatie</vt:lpstr>
      <vt:lpstr>3. Digitale handtekening bestuur</vt:lpstr>
      <vt:lpstr>PowerPoint-presentatie</vt:lpstr>
      <vt:lpstr>4. Report package</vt:lpstr>
      <vt:lpstr>4. Wat doet Informatie Producten hiermee</vt:lpstr>
      <vt:lpstr>4. Wat doet Informatie Producten hiermee</vt:lpstr>
      <vt:lpstr>PowerPoint-presentatie</vt:lpstr>
      <vt:lpstr>5. Betrouwbare informatie</vt:lpstr>
      <vt:lpstr>Innovators</vt:lpstr>
      <vt:lpstr>Uitreiking Innovator-certificaat</vt:lpstr>
      <vt:lpstr>Hoe verder</vt:lpstr>
      <vt:lpstr>Update Handreiking vrijwillige duurzaamheidsverantwoording  Liselot van Straten</vt:lpstr>
      <vt:lpstr>Samenvatting</vt:lpstr>
      <vt:lpstr>Bent u bekend met de Handreiking vrijwillige duurzaamheidsverantwoording?</vt:lpstr>
      <vt:lpstr>Handreiking vrijwillige duurzaamheidsverantwoording</vt:lpstr>
      <vt:lpstr>Nut</vt:lpstr>
      <vt:lpstr>Totstandkoming</vt:lpstr>
      <vt:lpstr>Toepassing </vt:lpstr>
      <vt:lpstr>Indicatoren</vt:lpstr>
      <vt:lpstr>Toelichting</vt:lpstr>
      <vt:lpstr>Wie is van plan de handreiking te gaan gebruiken?</vt:lpstr>
      <vt:lpstr>Update</vt:lpstr>
      <vt:lpstr>Interactieve community  Samen Verantwoorden Onderwijs  Hans Plomp</vt:lpstr>
      <vt:lpstr>Samenvatting</vt:lpstr>
      <vt:lpstr>PowerPoint-presentatie</vt:lpstr>
      <vt:lpstr>PowerPoint-presentatie</vt:lpstr>
      <vt:lpstr>PowerPoint-presentatie</vt:lpstr>
      <vt:lpstr>PowerPoint-presentatie</vt:lpstr>
      <vt:lpstr>PowerPoint-presentatie</vt:lpstr>
      <vt:lpstr>Discussie Jaarverslag: standaard of vrijheid?  Hans Plomp</vt:lpstr>
      <vt:lpstr>PowerPoint-presentatie</vt:lpstr>
      <vt:lpstr>PowerPoint-presentatie</vt:lpstr>
      <vt:lpstr>PowerPoint-presentatie</vt:lpstr>
      <vt:lpstr>PowerPoint-presentatie</vt:lpstr>
      <vt:lpstr>Met een digitaal kanaal is niet alle pijn opgelost. We delen de uitkomst van de gevoerde gesprekken en geven een visie op de toekomst.  Anne Boelsma</vt:lpstr>
      <vt:lpstr>Samenvatting</vt:lpstr>
      <vt:lpstr>Inhoud</vt:lpstr>
      <vt:lpstr>Waar komen we vandaan?</vt:lpstr>
      <vt:lpstr>Wat hebben we tot nu toe bereikt?</vt:lpstr>
      <vt:lpstr>Samenwerken in de keten</vt:lpstr>
      <vt:lpstr>PowerPoint-presentatie</vt:lpstr>
      <vt:lpstr>PowerPoint-presentatie</vt:lpstr>
      <vt:lpstr>PowerPoint-presentatie</vt:lpstr>
      <vt:lpstr>Waar willen we naartoe?</vt:lpstr>
      <vt:lpstr>Verkenning met antwoorden op….</vt:lpstr>
      <vt:lpstr>Dank voor uw aandacht.  We zien u graag terug  in onze community.  Of bij de volgende ketendag op  16 december in Wageningen.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Marco Theunissen</dc:creator>
  <cp:lastModifiedBy>Tromp, Jacqueline</cp:lastModifiedBy>
  <cp:revision>221</cp:revision>
  <cp:lastPrinted>2025-09-16T13:43:37Z</cp:lastPrinted>
  <dcterms:created xsi:type="dcterms:W3CDTF">2024-01-17T11:25:46Z</dcterms:created>
  <dcterms:modified xsi:type="dcterms:W3CDTF">2025-09-25T08:48:51Z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0x010100ECCC75FEC2776E47B5402C4C831A342E</vt:lpwstr>
  </property>
</Properties>
</file>