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37" r:id="rId5"/>
    <p:sldId id="788" r:id="rId6"/>
    <p:sldId id="789" r:id="rId7"/>
    <p:sldId id="897" r:id="rId8"/>
    <p:sldId id="793" r:id="rId9"/>
    <p:sldId id="898" r:id="rId10"/>
    <p:sldId id="899" r:id="rId11"/>
    <p:sldId id="888" r:id="rId12"/>
    <p:sldId id="795" r:id="rId13"/>
    <p:sldId id="900" r:id="rId14"/>
    <p:sldId id="894" r:id="rId15"/>
    <p:sldId id="891" r:id="rId16"/>
    <p:sldId id="893" r:id="rId17"/>
    <p:sldId id="895" r:id="rId18"/>
    <p:sldId id="885" r:id="rId19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04F068-B8E5-C04E-C476-13358A64BA99}" name="Tromp, Jacqueline" initials="" userId="S::jacqueline.tromp@duo.nl::ee1b16d4-da6f-4e11-9910-39bd45c285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94980" autoAdjust="0"/>
  </p:normalViewPr>
  <p:slideViewPr>
    <p:cSldViewPr snapToGrid="0">
      <p:cViewPr varScale="1">
        <p:scale>
          <a:sx n="108" d="100"/>
          <a:sy n="108" d="100"/>
        </p:scale>
        <p:origin x="144" y="1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0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86F0BA4-3682-291D-5D9C-89E92E08A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89DFAF-A91C-C101-8D9B-17BBADD777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7B7D-F0B0-492B-9AA6-0E8077F5FE8F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4BF5C8-C124-0E88-B251-D8DCCFD1B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41FF2B-B031-0AEA-E0D3-A8DF79A5A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9974D-E119-46A8-965E-F0CE07D972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23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870B-9F14-4AA6-BC68-872E5AB9FBBD}" type="datetimeFigureOut">
              <a:rPr lang="nl-NL" smtClean="0"/>
              <a:t>15-10-2025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D11C8-9B4F-4928-9658-85B8262830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41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75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746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759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1600" dirty="0">
                <a:solidFill>
                  <a:schemeClr val="accent5"/>
                </a:solidFill>
              </a:rPr>
              <a:t>Enkele kleine aanpassingen van Jasper van den Herik (footprinters.nl)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070C0"/>
                </a:solidFill>
              </a:rPr>
              <a:t>De emissies voor  scope 2 zijn daar hoger volgens de markt-methode dan volgens de locatie-methode. Dat is alleen mogelijk als grijze stroom wordt afgenomen, maar dan zijn de scope 2 emissies volgens de locatie-methode ongeveer de helft van de markt-methode. Als de getallen voor elektriciteitsverbruik worden omgedraaid klopt hij wel.</a:t>
            </a:r>
            <a:endParaRPr lang="nl-NL" sz="1400" dirty="0">
              <a:solidFill>
                <a:srgbClr val="0070C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070C0"/>
                </a:solidFill>
              </a:rPr>
              <a:t>Bij de rekenmethode staat dat voor categorie 3.6 zakenreizen gebruik is gemaakt van </a:t>
            </a:r>
            <a:r>
              <a:rPr lang="nl-NL" dirty="0" err="1">
                <a:solidFill>
                  <a:srgbClr val="0070C0"/>
                </a:solidFill>
              </a:rPr>
              <a:t>Exiobase</a:t>
            </a:r>
            <a:r>
              <a:rPr lang="nl-NL" dirty="0">
                <a:solidFill>
                  <a:srgbClr val="0070C0"/>
                </a:solidFill>
              </a:rPr>
              <a:t>. Maar </a:t>
            </a:r>
            <a:r>
              <a:rPr lang="nl-NL" dirty="0" err="1">
                <a:solidFill>
                  <a:srgbClr val="0070C0"/>
                </a:solidFill>
              </a:rPr>
              <a:t>Exiobase</a:t>
            </a:r>
            <a:r>
              <a:rPr lang="nl-NL" dirty="0">
                <a:solidFill>
                  <a:srgbClr val="0070C0"/>
                </a:solidFill>
              </a:rPr>
              <a:t> is voor  een </a:t>
            </a:r>
            <a:r>
              <a:rPr lang="nl-NL" dirty="0" err="1">
                <a:solidFill>
                  <a:srgbClr val="0070C0"/>
                </a:solidFill>
              </a:rPr>
              <a:t>spend-based</a:t>
            </a:r>
            <a:r>
              <a:rPr lang="nl-NL" dirty="0">
                <a:solidFill>
                  <a:srgbClr val="0070C0"/>
                </a:solidFill>
              </a:rPr>
              <a:t> analyse, dus die heeft geen emissiefactoren. Hier kan beter verwezen worden naar CO2emissiefactoren.nl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070C0"/>
                </a:solidFill>
              </a:rPr>
              <a:t>De brandstof en energiegerelateerde emissies zijn aan de hoge kant. Als je de ketenemissies van brandstoffen en stroom hierin opneemt verwacht je dat deze zo'n 25% van de totale scope 1 en 2 emissies zijn.</a:t>
            </a:r>
            <a:endParaRPr lang="nl-NL" sz="1400" dirty="0">
              <a:solidFill>
                <a:srgbClr val="0070C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nl-NL" sz="1600" b="0" i="0" u="none" strike="noStrike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19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634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926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02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13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2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25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03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3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01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59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D11C8-9B4F-4928-9658-85B82628308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9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1.svg"/><Relationship Id="rId21" Type="http://schemas.openxmlformats.org/officeDocument/2006/relationships/image" Target="../media/image59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3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pn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0231A-B872-92FA-664B-932941BE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84" y="4127158"/>
            <a:ext cx="8887775" cy="1124465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63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8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12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34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88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58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55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69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20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3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924BE91-4FD0-2CFE-C10E-14CBB962BC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274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7D333-39FC-61E0-47D3-641345AD6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957"/>
            <a:ext cx="9144000" cy="21260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D4CE3C-1FEC-DCBA-9226-924C29CE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C881D2-3D44-E7C7-8542-CAB57DD3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943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43D2CEA-36A5-1363-0303-D7CC685A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CFEEDE6-B3D8-5A34-F5DA-EEAA72E1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2CD94D1-A48E-4053-15A1-EE9477A8D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6180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A9DAD0C-1987-E371-BA18-32BF0AF6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36AC757-6D88-4C59-E3BC-E7CA2FCB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D56599E-9FAF-4B83-0110-9EE7B2DBC6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7238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EB8FD5A-29DE-3716-A1EE-58C42E469C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24458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oud met bijschrift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98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Inhoud met bijschrift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090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Inhoud met bijschrift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291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 opgav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6DFC-4507-7BC0-0538-D705F4DB7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496857-D500-7C5F-B940-906D0699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B7459F8-A2FC-C029-D35C-5E842CAEA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9016" y="2502205"/>
            <a:ext cx="9144000" cy="52001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Item 1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0EBA4B3-10A0-7FB6-4926-75F9338577D9}"/>
              </a:ext>
            </a:extLst>
          </p:cNvPr>
          <p:cNvSpPr txBox="1">
            <a:spLocks/>
          </p:cNvSpPr>
          <p:nvPr userDrawn="1"/>
        </p:nvSpPr>
        <p:spPr>
          <a:xfrm>
            <a:off x="2520778" y="308493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2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0539253-B973-3197-42C7-B5A2338330FD}"/>
              </a:ext>
            </a:extLst>
          </p:cNvPr>
          <p:cNvSpPr txBox="1">
            <a:spLocks/>
          </p:cNvSpPr>
          <p:nvPr userDrawn="1"/>
        </p:nvSpPr>
        <p:spPr>
          <a:xfrm>
            <a:off x="2529016" y="366144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3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F9553AA-FC8C-0EFA-2AA7-8F24A9030349}"/>
              </a:ext>
            </a:extLst>
          </p:cNvPr>
          <p:cNvSpPr txBox="1">
            <a:spLocks/>
          </p:cNvSpPr>
          <p:nvPr userDrawn="1"/>
        </p:nvSpPr>
        <p:spPr>
          <a:xfrm>
            <a:off x="2529016" y="423795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4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CD9DB37E-8A17-4A85-9625-831F16FF91C2}"/>
              </a:ext>
            </a:extLst>
          </p:cNvPr>
          <p:cNvSpPr txBox="1">
            <a:spLocks/>
          </p:cNvSpPr>
          <p:nvPr userDrawn="1"/>
        </p:nvSpPr>
        <p:spPr>
          <a:xfrm>
            <a:off x="2529016" y="4808729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166309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 opgav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6DFC-4507-7BC0-0538-D705F4DB7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496857-D500-7C5F-B940-906D0699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B7459F8-A2FC-C029-D35C-5E842CAEA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9016" y="2502205"/>
            <a:ext cx="9144000" cy="52001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Item 1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0EBA4B3-10A0-7FB6-4926-75F9338577D9}"/>
              </a:ext>
            </a:extLst>
          </p:cNvPr>
          <p:cNvSpPr txBox="1">
            <a:spLocks/>
          </p:cNvSpPr>
          <p:nvPr userDrawn="1"/>
        </p:nvSpPr>
        <p:spPr>
          <a:xfrm>
            <a:off x="2520778" y="308493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2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0539253-B973-3197-42C7-B5A2338330FD}"/>
              </a:ext>
            </a:extLst>
          </p:cNvPr>
          <p:cNvSpPr txBox="1">
            <a:spLocks/>
          </p:cNvSpPr>
          <p:nvPr userDrawn="1"/>
        </p:nvSpPr>
        <p:spPr>
          <a:xfrm>
            <a:off x="2529016" y="366144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3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F9553AA-FC8C-0EFA-2AA7-8F24A9030349}"/>
              </a:ext>
            </a:extLst>
          </p:cNvPr>
          <p:cNvSpPr txBox="1">
            <a:spLocks/>
          </p:cNvSpPr>
          <p:nvPr userDrawn="1"/>
        </p:nvSpPr>
        <p:spPr>
          <a:xfrm>
            <a:off x="2529016" y="423795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4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CD9DB37E-8A17-4A85-9625-831F16FF91C2}"/>
              </a:ext>
            </a:extLst>
          </p:cNvPr>
          <p:cNvSpPr txBox="1">
            <a:spLocks/>
          </p:cNvSpPr>
          <p:nvPr userDrawn="1"/>
        </p:nvSpPr>
        <p:spPr>
          <a:xfrm>
            <a:off x="2529016" y="4808729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143548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 opgav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6DFC-4507-7BC0-0538-D705F4DB7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496857-D500-7C5F-B940-906D0699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B7459F8-A2FC-C029-D35C-5E842CAEA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9016" y="2502205"/>
            <a:ext cx="9144000" cy="52001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Item 1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0EBA4B3-10A0-7FB6-4926-75F9338577D9}"/>
              </a:ext>
            </a:extLst>
          </p:cNvPr>
          <p:cNvSpPr txBox="1">
            <a:spLocks/>
          </p:cNvSpPr>
          <p:nvPr userDrawn="1"/>
        </p:nvSpPr>
        <p:spPr>
          <a:xfrm>
            <a:off x="2520778" y="308493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2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0539253-B973-3197-42C7-B5A2338330FD}"/>
              </a:ext>
            </a:extLst>
          </p:cNvPr>
          <p:cNvSpPr txBox="1">
            <a:spLocks/>
          </p:cNvSpPr>
          <p:nvPr userDrawn="1"/>
        </p:nvSpPr>
        <p:spPr>
          <a:xfrm>
            <a:off x="2529016" y="366144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3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F9553AA-FC8C-0EFA-2AA7-8F24A9030349}"/>
              </a:ext>
            </a:extLst>
          </p:cNvPr>
          <p:cNvSpPr txBox="1">
            <a:spLocks/>
          </p:cNvSpPr>
          <p:nvPr userDrawn="1"/>
        </p:nvSpPr>
        <p:spPr>
          <a:xfrm>
            <a:off x="2529016" y="423795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4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CD9DB37E-8A17-4A85-9625-831F16FF91C2}"/>
              </a:ext>
            </a:extLst>
          </p:cNvPr>
          <p:cNvSpPr txBox="1">
            <a:spLocks/>
          </p:cNvSpPr>
          <p:nvPr userDrawn="1"/>
        </p:nvSpPr>
        <p:spPr>
          <a:xfrm>
            <a:off x="2529016" y="4808729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33789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1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462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27F25-F290-E8E5-20CF-75209680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152814-3E8C-D518-4C63-33426E4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BFB70C-8DB9-77C2-CEAF-5BFAEDD7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325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507B7-6593-1423-8FA9-EACC7DB7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70433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701AE-58E6-F5C7-2CD2-CE0B6A53D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984" y="2088291"/>
            <a:ext cx="5500816" cy="408867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2BAF93-54DC-2598-954A-81173F8BB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8291"/>
            <a:ext cx="5492578" cy="40886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6B5B61-A898-C011-AF4B-BE7ADF6F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12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C0B281-0F7F-3AD2-01CF-72AB933F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984" y="2088292"/>
            <a:ext cx="5478591" cy="826551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1C17D5-4E93-0BB4-19DF-BDF395F4E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984" y="3006725"/>
            <a:ext cx="5478591" cy="3182937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0B2B04-97FA-C7BE-2527-68AF7124C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3006725"/>
            <a:ext cx="5500815" cy="3182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1476B7-D523-18D3-7640-3FA41D8C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8218B53-ED8D-5845-585C-B93505A1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70433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047416D-5B0F-5F3C-E644-B468685C3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5251" y="2088291"/>
            <a:ext cx="5478591" cy="826551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2687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F624A-8342-41B8-0E79-C6922645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382C5D-765C-4A87-5904-6AD5B3E4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57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28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354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16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324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38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258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35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959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844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nife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05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414272"/>
            <a:ext cx="3718560" cy="585216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9121" y="1414272"/>
            <a:ext cx="7275658" cy="4779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CD05E-90D1-D223-4347-39B26976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3" y="1999488"/>
            <a:ext cx="3718560" cy="4194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356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414272"/>
            <a:ext cx="3718560" cy="585216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CD05E-90D1-D223-4347-39B26976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3" y="1999488"/>
            <a:ext cx="3718560" cy="4194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91AF602-1E92-B74B-DCEC-51DE45C9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0" y="1389888"/>
            <a:ext cx="7367098" cy="48036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6537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horizontaal met titel,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577840"/>
            <a:ext cx="3630250" cy="400177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" y="1414272"/>
            <a:ext cx="11238059" cy="4084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CD05E-90D1-D223-4347-39B26976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0875" y="5565648"/>
            <a:ext cx="7383903" cy="630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357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371473"/>
            <a:ext cx="3630250" cy="400177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" y="1828800"/>
            <a:ext cx="11238059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868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GRO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53869"/>
            <a:ext cx="3630250" cy="400177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303020"/>
            <a:ext cx="12192000" cy="55549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905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horizontaal zonder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" y="1414272"/>
            <a:ext cx="11238059" cy="4769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26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96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6">
            <a:extLst>
              <a:ext uri="{FF2B5EF4-FFF2-40B4-BE49-F238E27FC236}">
                <a16:creationId xmlns:a16="http://schemas.microsoft.com/office/drawing/2014/main" id="{8F3C270B-B3EE-6537-0F34-F81324CF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7">
            <a:extLst>
              <a:ext uri="{FF2B5EF4-FFF2-40B4-BE49-F238E27FC236}">
                <a16:creationId xmlns:a16="http://schemas.microsoft.com/office/drawing/2014/main" id="{C48F5D28-A3E9-6F60-71F8-79D854912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38">
            <a:extLst>
              <a:ext uri="{FF2B5EF4-FFF2-40B4-BE49-F238E27FC236}">
                <a16:creationId xmlns:a16="http://schemas.microsoft.com/office/drawing/2014/main" id="{3D8A666D-1920-2BB6-4CE6-6530286717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39">
            <a:extLst>
              <a:ext uri="{FF2B5EF4-FFF2-40B4-BE49-F238E27FC236}">
                <a16:creationId xmlns:a16="http://schemas.microsoft.com/office/drawing/2014/main" id="{E41BB7F9-9827-B313-B8B2-EEAE6581DF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42">
            <a:extLst>
              <a:ext uri="{FF2B5EF4-FFF2-40B4-BE49-F238E27FC236}">
                <a16:creationId xmlns:a16="http://schemas.microsoft.com/office/drawing/2014/main" id="{030E27F2-E244-7D3D-E849-1DF264FF26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</p:spPr>
        <p:txBody>
          <a:bodyPr wrap="none">
            <a:normAutofit/>
          </a:bodyPr>
          <a:lstStyle>
            <a:lvl1pPr>
              <a:defRPr sz="1300" baseline="0"/>
            </a:lvl1pPr>
          </a:lstStyle>
          <a:p>
            <a:endParaRPr lang="nl-NL" dirty="0"/>
          </a:p>
        </p:txBody>
      </p:sp>
      <p:sp>
        <p:nvSpPr>
          <p:cNvPr id="11" name="Tijdelijke aanduiding voor afbeelding 42">
            <a:extLst>
              <a:ext uri="{FF2B5EF4-FFF2-40B4-BE49-F238E27FC236}">
                <a16:creationId xmlns:a16="http://schemas.microsoft.com/office/drawing/2014/main" id="{1688723E-97A7-C2FD-F779-F87D4F6E2F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285" y="4707382"/>
            <a:ext cx="541203" cy="540000"/>
          </a:xfrm>
        </p:spPr>
        <p:txBody>
          <a:bodyPr wrap="none">
            <a:normAutofit/>
          </a:bodyPr>
          <a:lstStyle>
            <a:lvl1pPr>
              <a:defRPr sz="1300" baseline="0"/>
            </a:lvl1pPr>
          </a:lstStyle>
          <a:p>
            <a:endParaRPr lang="nl-NL" dirty="0"/>
          </a:p>
        </p:txBody>
      </p:sp>
      <p:sp>
        <p:nvSpPr>
          <p:cNvPr id="12" name="Tijdelijke aanduiding voor afbeelding 42">
            <a:extLst>
              <a:ext uri="{FF2B5EF4-FFF2-40B4-BE49-F238E27FC236}">
                <a16:creationId xmlns:a16="http://schemas.microsoft.com/office/drawing/2014/main" id="{AD587901-A7A2-836A-8BE4-927B70C218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17258" y="3933892"/>
            <a:ext cx="541203" cy="540000"/>
          </a:xfrm>
        </p:spPr>
        <p:txBody>
          <a:bodyPr wrap="none">
            <a:normAutofit/>
          </a:bodyPr>
          <a:lstStyle>
            <a:lvl1pPr>
              <a:defRPr sz="1300" baseline="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071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4F98EC-953E-1660-AC37-FDFF81959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984" y="2356231"/>
            <a:ext cx="11020975" cy="757750"/>
          </a:xfrm>
        </p:spPr>
        <p:txBody>
          <a:bodyPr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2E8A39C-0498-F3CA-E211-8012CE573A4A}"/>
              </a:ext>
            </a:extLst>
          </p:cNvPr>
          <p:cNvSpPr txBox="1">
            <a:spLocks/>
          </p:cNvSpPr>
          <p:nvPr userDrawn="1"/>
        </p:nvSpPr>
        <p:spPr>
          <a:xfrm>
            <a:off x="518983" y="3173106"/>
            <a:ext cx="11020975" cy="511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3400" b="0" i="0" baseline="0" dirty="0">
                <a:solidFill>
                  <a:schemeClr val="accent1"/>
                </a:solidFill>
              </a:rPr>
              <a:t>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2916634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970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beeldinge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0AC7449-0F27-A729-6319-2AD6E3E5B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4125" y="785811"/>
            <a:ext cx="1047750" cy="17621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296276-CC0E-C74E-E0EE-72FE2400A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6375" y="785812"/>
            <a:ext cx="1047750" cy="1762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A21102C-DA2A-EE6C-9D30-8A8A36861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625" y="785812"/>
            <a:ext cx="1047750" cy="17621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0D4618C-1703-1755-F83B-1DDAACB752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29075" y="785811"/>
            <a:ext cx="1847850" cy="30384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84FB298-3646-197D-4315-4594796D67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4575" y="785811"/>
            <a:ext cx="1847850" cy="30384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3D18812-0912-415C-E12B-034A133119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0426" y="1182687"/>
            <a:ext cx="1914525" cy="18764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B2C7593-E156-A148-8D5F-DA924FF0F8A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74137" y="3214687"/>
            <a:ext cx="1914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9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 elemen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1F9772-216A-39E9-892F-DC7EBEAE2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150" y="722312"/>
            <a:ext cx="1638300" cy="4981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30604C7-BF3B-6906-F05D-4FF2EB8F8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026" y="962024"/>
            <a:ext cx="2238375" cy="24669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5C8AEA7-E686-B1A8-3EE6-57B7D330DD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62" y="3355974"/>
            <a:ext cx="1343025" cy="20669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F7297F-8D82-0E71-F740-131324DBD4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0911" y="1647827"/>
            <a:ext cx="1876425" cy="43910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456538A-5602-7AD3-2EB2-BEE4B4639A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9929" y="1647827"/>
            <a:ext cx="1638300" cy="49815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306F72-5466-0BE7-8652-42A377DBE1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13277" y="228598"/>
            <a:ext cx="2238375" cy="24669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CC976EB-92C0-5CF8-69BF-2C62EFC1A0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79938" y="2395536"/>
            <a:ext cx="1343025" cy="20669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5C98088-4BC0-B4B9-449D-241D34B93F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04027" y="1943101"/>
            <a:ext cx="1876425" cy="43910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68CBE05-22D1-E6FB-986E-5D9B4BD723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04292" y="441321"/>
            <a:ext cx="1638300" cy="498157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144A730-4197-4AAA-9C18-7DE1268F29A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83544" y="328611"/>
            <a:ext cx="1343025" cy="20669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65E5272-5BB4-0AD4-D013-E33B89DA2C7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775706" y="1713704"/>
            <a:ext cx="1876425" cy="439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95C0365-4E7E-6011-9FF9-5F071A1C8FC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517076" y="722312"/>
            <a:ext cx="2238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12890-FC3E-ADC4-DF2E-B7D0EF8A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AD595E-191E-95BD-6D6B-21CF6F15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921B49-D316-1920-AB44-4A644BC01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A4DCDC-C4EC-84ED-7D04-D8E21E752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E8D24A-49A7-536F-5647-335EB2AFD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65420A-8F19-BC93-C921-3CFB94D4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34F377-9D22-DBC3-1733-BC399EC8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2E2336-7E2A-3786-21FB-A56C21E5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2BF1-1244-47D5-8E89-A9F9E5BD4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21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90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28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8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C33E6A-92D5-C292-9BE0-0F0354DC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112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9D2692-4283-8BD3-3A26-3862810D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984" y="2644346"/>
            <a:ext cx="11145794" cy="353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EA8AB5-C57E-0CA0-6F73-2699DD521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54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 i="0" baseline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13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650" r:id="rId18"/>
    <p:sldLayoutId id="2147483688" r:id="rId19"/>
    <p:sldLayoutId id="2147483693" r:id="rId20"/>
    <p:sldLayoutId id="2147483694" r:id="rId21"/>
    <p:sldLayoutId id="2147483691" r:id="rId22"/>
    <p:sldLayoutId id="2147483680" r:id="rId23"/>
    <p:sldLayoutId id="2147483712" r:id="rId24"/>
    <p:sldLayoutId id="2147483713" r:id="rId25"/>
    <p:sldLayoutId id="2147483670" r:id="rId26"/>
    <p:sldLayoutId id="2147483715" r:id="rId27"/>
    <p:sldLayoutId id="2147483714" r:id="rId28"/>
    <p:sldLayoutId id="2147483716" r:id="rId29"/>
    <p:sldLayoutId id="2147483651" r:id="rId30"/>
    <p:sldLayoutId id="2147483652" r:id="rId31"/>
    <p:sldLayoutId id="2147483653" r:id="rId32"/>
    <p:sldLayoutId id="2147483654" r:id="rId33"/>
    <p:sldLayoutId id="2147483673" r:id="rId34"/>
    <p:sldLayoutId id="2147483674" r:id="rId35"/>
    <p:sldLayoutId id="2147483675" r:id="rId36"/>
    <p:sldLayoutId id="2147483676" r:id="rId37"/>
    <p:sldLayoutId id="2147483677" r:id="rId38"/>
    <p:sldLayoutId id="2147483683" r:id="rId39"/>
    <p:sldLayoutId id="2147483684" r:id="rId40"/>
    <p:sldLayoutId id="2147483717" r:id="rId41"/>
    <p:sldLayoutId id="2147483682" r:id="rId42"/>
    <p:sldLayoutId id="2147483671" r:id="rId43"/>
    <p:sldLayoutId id="2147483657" r:id="rId44"/>
    <p:sldLayoutId id="2147483663" r:id="rId45"/>
    <p:sldLayoutId id="2147483661" r:id="rId46"/>
    <p:sldLayoutId id="2147483665" r:id="rId47"/>
    <p:sldLayoutId id="2147483666" r:id="rId48"/>
    <p:sldLayoutId id="2147483664" r:id="rId49"/>
    <p:sldLayoutId id="2147483668" r:id="rId50"/>
    <p:sldLayoutId id="2147483678" r:id="rId51"/>
    <p:sldLayoutId id="2147483679" r:id="rId52"/>
    <p:sldLayoutId id="2147483718" r:id="rId53"/>
    <p:sldLayoutId id="2147483719" r:id="rId54"/>
    <p:sldLayoutId id="2147483720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1" kern="1200" baseline="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1" u="sng" kern="1200" baseline="0">
          <a:solidFill>
            <a:schemeClr val="accent5"/>
          </a:solidFill>
          <a:uFill>
            <a:solidFill>
              <a:schemeClr val="accent5"/>
            </a:solidFill>
          </a:u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menverantwoordenonderwijs.nl/groups/49-duurzaamheid/welc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85F1F0-FAFF-7C74-B9D9-0042698A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9449"/>
            <a:ext cx="10515600" cy="2852737"/>
          </a:xfrm>
        </p:spPr>
        <p:txBody>
          <a:bodyPr anchor="b">
            <a:normAutofit/>
          </a:bodyPr>
          <a:lstStyle/>
          <a:p>
            <a:r>
              <a:rPr lang="nl-NL" sz="4700" dirty="0"/>
              <a:t>Update</a:t>
            </a:r>
            <a:r>
              <a:rPr lang="nl-NL" sz="4700" b="0" dirty="0"/>
              <a:t> </a:t>
            </a:r>
            <a:r>
              <a:rPr lang="nl-NL" sz="4700" dirty="0"/>
              <a:t>Handreiking </a:t>
            </a:r>
            <a:br>
              <a:rPr lang="nl-NL" sz="4700" dirty="0"/>
            </a:br>
            <a:r>
              <a:rPr lang="nl-NL" sz="4700" dirty="0"/>
              <a:t>vrijwillige duurzaamheidsverantwoording</a:t>
            </a:r>
            <a:br>
              <a:rPr lang="nl-NL" sz="4700" dirty="0"/>
            </a:br>
            <a:br>
              <a:rPr lang="nl-NL" sz="4700" dirty="0"/>
            </a:br>
            <a:endParaRPr lang="nl-NL" sz="4700" b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BBEA09-338C-2D00-AE40-AAC308E0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Liselot van Straten</a:t>
            </a:r>
          </a:p>
        </p:txBody>
      </p:sp>
      <p:pic>
        <p:nvPicPr>
          <p:cNvPr id="6" name="Tijdelijke aanduiding voor inhoud 5" descr="Afbeelding met tekst, schermopname, geel, stilstaand&#10;&#10;Door AI gegenereerde inhoud is mogelijk onjuist.">
            <a:extLst>
              <a:ext uri="{FF2B5EF4-FFF2-40B4-BE49-F238E27FC236}">
                <a16:creationId xmlns:a16="http://schemas.microsoft.com/office/drawing/2014/main" id="{D4500E8D-8C35-C48A-D758-60E8D962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126" y="3305826"/>
            <a:ext cx="2446334" cy="3218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35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2C2C-CC0E-F55B-A3CC-85B07080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Feedback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5BA3DD-2E18-5FA7-3DBA-EE42FE7A4157}"/>
              </a:ext>
            </a:extLst>
          </p:cNvPr>
          <p:cNvSpPr txBox="1"/>
          <p:nvPr/>
        </p:nvSpPr>
        <p:spPr>
          <a:xfrm>
            <a:off x="527222" y="2508422"/>
            <a:ext cx="67224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Ministerie OCW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Sectorraden</a:t>
            </a:r>
          </a:p>
          <a:p>
            <a:endParaRPr lang="nl-NL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</a:endParaRPr>
          </a:p>
        </p:txBody>
      </p:sp>
      <p:pic>
        <p:nvPicPr>
          <p:cNvPr id="5" name="Afbeelding 4" descr="Afbeelding met buitenshuis, hemel, gebouw, wolkenkrabber&#10;&#10;Door AI gegenereerde inhoud is mogelijk onjuist.">
            <a:extLst>
              <a:ext uri="{FF2B5EF4-FFF2-40B4-BE49-F238E27FC236}">
                <a16:creationId xmlns:a16="http://schemas.microsoft.com/office/drawing/2014/main" id="{7177950A-981B-85F1-4038-F690733B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881" y="2031101"/>
            <a:ext cx="5130350" cy="38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8B1BC-1D6F-BCB6-C57A-930F3A4E2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178E36E-1C6F-6DBE-55E0-CDDDFF7C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Aanpassingen </a:t>
            </a:r>
            <a:r>
              <a:rPr lang="nl-NL" sz="3600" dirty="0" err="1">
                <a:solidFill>
                  <a:srgbClr val="0070C0"/>
                </a:solidFill>
              </a:rPr>
              <a:t>nav</a:t>
            </a:r>
            <a:r>
              <a:rPr lang="nl-NL" sz="3600" dirty="0">
                <a:solidFill>
                  <a:srgbClr val="0070C0"/>
                </a:solidFill>
              </a:rPr>
              <a:t> feedback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26E7FB0-6EBD-E652-A524-CC9E4E05A7A8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4A267DB-DE12-4407-8865-329A6DB461B3}"/>
              </a:ext>
            </a:extLst>
          </p:cNvPr>
          <p:cNvSpPr txBox="1">
            <a:spLocks/>
          </p:cNvSpPr>
          <p:nvPr/>
        </p:nvSpPr>
        <p:spPr>
          <a:xfrm>
            <a:off x="527222" y="2291775"/>
            <a:ext cx="9055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F7C56A-8938-14C8-3A10-E5C545AD7761}"/>
              </a:ext>
            </a:extLst>
          </p:cNvPr>
          <p:cNvSpPr txBox="1"/>
          <p:nvPr/>
        </p:nvSpPr>
        <p:spPr>
          <a:xfrm>
            <a:off x="518984" y="2171018"/>
            <a:ext cx="67224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Bestuursinformatie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Overzicht indicatoren in Excel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CO</a:t>
            </a:r>
            <a:r>
              <a:rPr lang="nl-NL" sz="2800" baseline="-25000" dirty="0"/>
              <a:t>2</a:t>
            </a:r>
            <a:r>
              <a:rPr lang="nl-NL" sz="2800" dirty="0"/>
              <a:t> Footprint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9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D058-3FCC-6A04-EB33-F9C91A0FD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BECA6C-27D9-91AA-1B5E-97E84D8B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Footprint 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31FF181-3A73-C04F-63FE-C647DFD9F6FC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BC545B64-D285-3072-6AAD-2FB7CB224E2E}"/>
              </a:ext>
            </a:extLst>
          </p:cNvPr>
          <p:cNvSpPr txBox="1">
            <a:spLocks/>
          </p:cNvSpPr>
          <p:nvPr/>
        </p:nvSpPr>
        <p:spPr>
          <a:xfrm>
            <a:off x="527222" y="2291775"/>
            <a:ext cx="9055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041C3E-1804-621D-05A3-AE8C4E776408}"/>
              </a:ext>
            </a:extLst>
          </p:cNvPr>
          <p:cNvSpPr txBox="1"/>
          <p:nvPr/>
        </p:nvSpPr>
        <p:spPr>
          <a:xfrm>
            <a:off x="527222" y="2158073"/>
            <a:ext cx="112308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400" dirty="0"/>
              <a:t>Overweging duiding verschillende </a:t>
            </a:r>
            <a:r>
              <a:rPr kumimoji="0" lang="nl-NL" sz="24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emissiefactoren (bijlage D)</a:t>
            </a:r>
            <a:r>
              <a:rPr lang="nl-NL" sz="2400" dirty="0"/>
              <a:t>: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24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lang="nl-NL" sz="2400" dirty="0"/>
              <a:t>H</a:t>
            </a:r>
            <a:r>
              <a:rPr kumimoji="0" lang="nl-NL" sz="24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andreiking</a:t>
            </a:r>
            <a:r>
              <a:rPr kumimoji="0" lang="nl-NL" sz="24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lang="nl-NL" sz="2400" dirty="0"/>
              <a:t>CO</a:t>
            </a:r>
            <a:r>
              <a:rPr lang="nl-NL" sz="2400" baseline="-25000" dirty="0"/>
              <a:t>2</a:t>
            </a:r>
            <a:r>
              <a:rPr lang="nl-NL" sz="2400" dirty="0"/>
              <a:t> omrekenen op basis van emmissiefactoren.nl I(EZ)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400" dirty="0"/>
              <a:t>	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Sectorale routekaart </a:t>
            </a:r>
            <a:r>
              <a:rPr lang="nl-NL" sz="2400" dirty="0" err="1"/>
              <a:t>rijksvastgoed</a:t>
            </a:r>
            <a:r>
              <a:rPr lang="nl-NL" sz="2400" dirty="0"/>
              <a:t> verduurzaming vastgoedportefeuille </a:t>
            </a:r>
            <a:r>
              <a:rPr kumimoji="0" lang="nl-NL" sz="24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(RVO) omrekenen op basis van emissiefactoren uit de Klimaat en energieverkenning (KEV) – monitoring klimaatbeleid (IW)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kumimoji="0" lang="nl-NL" sz="24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46B9C0-9E26-9C4D-588B-513443BF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18" y="3005536"/>
            <a:ext cx="8706833" cy="14619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59FCA0D-8679-5499-E604-F826E6CA4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11" y="5222996"/>
            <a:ext cx="2793326" cy="9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23AE0-63B9-817B-D57A-A5B35C83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2C75C9-D459-90F9-C847-3A6073E8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Voorgenomen aanpassingen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34FB953-4751-A35C-C4C8-F0D3E468D62F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1AB3B4E-E31F-2D42-C6FD-076D508AE4B5}"/>
              </a:ext>
            </a:extLst>
          </p:cNvPr>
          <p:cNvSpPr txBox="1"/>
          <p:nvPr/>
        </p:nvSpPr>
        <p:spPr>
          <a:xfrm>
            <a:off x="0" y="2171018"/>
            <a:ext cx="11230854" cy="416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schemeClr val="accent5"/>
              </a:solidFill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schemeClr val="accent5"/>
              </a:solidFill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9B743B-53C6-95DA-A54C-137CDD017205}"/>
              </a:ext>
            </a:extLst>
          </p:cNvPr>
          <p:cNvSpPr txBox="1"/>
          <p:nvPr/>
        </p:nvSpPr>
        <p:spPr>
          <a:xfrm>
            <a:off x="0" y="2194671"/>
            <a:ext cx="118513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Toevoegen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Best practices (2026)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Aansluiting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nieuwe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CSRD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wetgeving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(2026)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Toelichting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energieverbruik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PO in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aansluiting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huisvesting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Uitwerken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Duurzaamheid in Onderwijs (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nnb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Uitwerken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Duurzaamheid in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onderzoek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nnb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Uitwerken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Duurzaamheid in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valorisatie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nnb</a:t>
            </a: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Uitwerken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Duurzaamheid in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en student 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organisaties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nnb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25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554BC-BD2B-DE20-70A1-C986287C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b="1" i="0" kern="1200" baseline="0">
                <a:latin typeface="Calibri" panose="020F0502020204030204" pitchFamily="34" charset="0"/>
                <a:ea typeface="+mj-ea"/>
                <a:cs typeface="+mj-cs"/>
              </a:rPr>
              <a:t>Planning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92CB76-16DA-0C82-1B3E-7AD769849A47}"/>
              </a:ext>
            </a:extLst>
          </p:cNvPr>
          <p:cNvSpPr txBox="1"/>
          <p:nvPr/>
        </p:nvSpPr>
        <p:spPr>
          <a:xfrm>
            <a:off x="518984" y="2644346"/>
            <a:ext cx="5187335" cy="353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Extra bijeenkomst </a:t>
            </a:r>
            <a:r>
              <a:rPr lang="nl-NL" sz="2800" dirty="0" err="1"/>
              <a:t>tbv</a:t>
            </a:r>
            <a:r>
              <a:rPr lang="nl-NL" sz="2800" dirty="0"/>
              <a:t> ervaringen uitwisselen April 2026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Update oktober 2026</a:t>
            </a:r>
          </a:p>
        </p:txBody>
      </p:sp>
      <p:pic>
        <p:nvPicPr>
          <p:cNvPr id="5" name="Afbeelding 4" descr="Afbeelding met buitenshuis, kleding, hemel, plant&#10;&#10;Door AI gegenereerde inhoud is mogelijk onjuist.">
            <a:extLst>
              <a:ext uri="{FF2B5EF4-FFF2-40B4-BE49-F238E27FC236}">
                <a16:creationId xmlns:a16="http://schemas.microsoft.com/office/drawing/2014/main" id="{B4D29C2D-4B88-85C5-0919-7205DC78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54" r="6003" b="-2"/>
          <a:stretch>
            <a:fillRect/>
          </a:stretch>
        </p:blipFill>
        <p:spPr>
          <a:xfrm>
            <a:off x="6485683" y="1383956"/>
            <a:ext cx="5187335" cy="4793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40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57D8-D42F-83E1-2211-52F2246FB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1A583B82-FB1D-9251-188F-7BACD0A46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25390" b="13050"/>
          <a:stretch/>
        </p:blipFill>
        <p:spPr>
          <a:xfrm>
            <a:off x="4232711" y="3330550"/>
            <a:ext cx="3721982" cy="316193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DBE821E-B8FD-3763-7BD5-86E7E29C916A}"/>
              </a:ext>
            </a:extLst>
          </p:cNvPr>
          <p:cNvSpPr txBox="1"/>
          <p:nvPr/>
        </p:nvSpPr>
        <p:spPr>
          <a:xfrm>
            <a:off x="421936" y="932092"/>
            <a:ext cx="679480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Duurzaamheidsverantwoording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9650A69-510A-DA9B-A54D-0C14F7E08F27}"/>
              </a:ext>
            </a:extLst>
          </p:cNvPr>
          <p:cNvSpPr txBox="1"/>
          <p:nvPr/>
        </p:nvSpPr>
        <p:spPr>
          <a:xfrm>
            <a:off x="438966" y="1684630"/>
            <a:ext cx="7370545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Starten is belangrijker dan perfectie.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</a:rPr>
              <a:t>Meten is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weten</a:t>
            </a:r>
            <a:r>
              <a:rPr lang="en-US" sz="2400" dirty="0">
                <a:solidFill>
                  <a:schemeClr val="bg1"/>
                </a:solidFill>
                <a:effectLst/>
              </a:rPr>
              <a:t>, maar tot actie komen is verbeteren.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15B4B3-0A8F-FC84-9703-9BC983B6ADE8}"/>
              </a:ext>
            </a:extLst>
          </p:cNvPr>
          <p:cNvSpPr txBox="1"/>
          <p:nvPr/>
        </p:nvSpPr>
        <p:spPr>
          <a:xfrm>
            <a:off x="638881" y="192256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2400" b="1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1FEDF45-9B94-66C6-C1F5-4FCF35808839}"/>
              </a:ext>
            </a:extLst>
          </p:cNvPr>
          <p:cNvCxnSpPr>
            <a:cxnSpLocks/>
          </p:cNvCxnSpPr>
          <p:nvPr/>
        </p:nvCxnSpPr>
        <p:spPr>
          <a:xfrm flipH="1" flipV="1">
            <a:off x="4312877" y="4000284"/>
            <a:ext cx="920193" cy="911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E391-013B-409D-F674-62FFB7177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D57E118-8F7F-3C2D-8627-A7DE9355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Handreiking vrijwillige duurzaamheidsverantwoording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441C4D6-0BE6-398B-A52F-DBD2593CA5C1}"/>
              </a:ext>
            </a:extLst>
          </p:cNvPr>
          <p:cNvSpPr txBox="1">
            <a:spLocks/>
          </p:cNvSpPr>
          <p:nvPr/>
        </p:nvSpPr>
        <p:spPr>
          <a:xfrm>
            <a:off x="762824" y="2291775"/>
            <a:ext cx="11145794" cy="447209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Aanleiding: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Vanuit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het veld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verzoeken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 regie en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handvatten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Doelgroep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Onderwijs- en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kennisinstellingen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kiezen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duurzaamheidsverantwoording.</a:t>
            </a:r>
          </a:p>
          <a:p>
            <a:pPr marL="0" indent="0" algn="ctr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Uitgangspunten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Behapbaar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Transparantie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Vergelijkbaar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van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elkaar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leren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boven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perfectie</a:t>
            </a:r>
            <a:b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5" name="Afbeelding 4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E255D8D6-65A8-6DF8-7B5A-05CF501B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49" y="3893443"/>
            <a:ext cx="1488328" cy="14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CE37-912C-F448-6562-5D3EB1329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402CBB8-8B92-1B58-C035-8B400E4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Totstandkoming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B10455D-DD57-F145-6233-D02D19EB2573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686A43F-DC3A-4ED9-9485-63A11DDA6973}"/>
              </a:ext>
            </a:extLst>
          </p:cNvPr>
          <p:cNvSpPr txBox="1">
            <a:spLocks/>
          </p:cNvSpPr>
          <p:nvPr/>
        </p:nvSpPr>
        <p:spPr>
          <a:xfrm>
            <a:off x="527222" y="2291775"/>
            <a:ext cx="9055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Werkgroep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Duurzaamheid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vertegenwoordiging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gehele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verantwoordingsketen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lijn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regelgeving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(CSRD)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Sectorbrede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dubbele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materialiteitsanalyse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64022CD-2C9A-714A-CECE-38030D190165}"/>
              </a:ext>
            </a:extLst>
          </p:cNvPr>
          <p:cNvGrpSpPr/>
          <p:nvPr/>
        </p:nvGrpSpPr>
        <p:grpSpPr>
          <a:xfrm>
            <a:off x="7265244" y="3510079"/>
            <a:ext cx="4164467" cy="2360649"/>
            <a:chOff x="7884658" y="2410175"/>
            <a:chExt cx="4164467" cy="236064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1F06A82B-8611-79C4-6DD2-9B723326C980}"/>
                </a:ext>
              </a:extLst>
            </p:cNvPr>
            <p:cNvSpPr/>
            <p:nvPr/>
          </p:nvSpPr>
          <p:spPr>
            <a:xfrm>
              <a:off x="9715500" y="2904016"/>
              <a:ext cx="2333625" cy="1333500"/>
            </a:xfrm>
            <a:prstGeom prst="ellipse">
              <a:avLst/>
            </a:prstGeom>
            <a:noFill/>
            <a:ln w="285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825505ED-7450-40FF-9FD5-3F0BD046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7476" y="2965929"/>
              <a:ext cx="1209674" cy="1209674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7BEC52F-2088-3B9B-4450-FB1E0116A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3131" y="2998194"/>
              <a:ext cx="1053873" cy="1053873"/>
            </a:xfrm>
            <a:prstGeom prst="rect">
              <a:avLst/>
            </a:prstGeom>
          </p:spPr>
        </p:pic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29298A7-84CB-B4D9-19B8-58434C23DB64}"/>
                </a:ext>
              </a:extLst>
            </p:cNvPr>
            <p:cNvSpPr/>
            <p:nvPr/>
          </p:nvSpPr>
          <p:spPr>
            <a:xfrm>
              <a:off x="7884658" y="2914650"/>
              <a:ext cx="2333625" cy="1333500"/>
            </a:xfrm>
            <a:prstGeom prst="ellipse">
              <a:avLst/>
            </a:prstGeom>
            <a:noFill/>
            <a:ln w="28575"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Pijl: gekromd omlaag 11">
              <a:extLst>
                <a:ext uri="{FF2B5EF4-FFF2-40B4-BE49-F238E27FC236}">
                  <a16:creationId xmlns:a16="http://schemas.microsoft.com/office/drawing/2014/main" id="{7A677F8B-970B-8DB7-AB92-A621371C7FE7}"/>
                </a:ext>
              </a:extLst>
            </p:cNvPr>
            <p:cNvSpPr/>
            <p:nvPr/>
          </p:nvSpPr>
          <p:spPr>
            <a:xfrm rot="10800000" flipH="1">
              <a:off x="8965746" y="4276983"/>
              <a:ext cx="2054099" cy="4938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3" name="Pijl: gekromd omlaag 12">
              <a:extLst>
                <a:ext uri="{FF2B5EF4-FFF2-40B4-BE49-F238E27FC236}">
                  <a16:creationId xmlns:a16="http://schemas.microsoft.com/office/drawing/2014/main" id="{1F1F9235-5027-16A7-E2F1-FDD9C00731A4}"/>
                </a:ext>
              </a:extLst>
            </p:cNvPr>
            <p:cNvSpPr/>
            <p:nvPr/>
          </p:nvSpPr>
          <p:spPr>
            <a:xfrm flipH="1">
              <a:off x="8913938" y="2410175"/>
              <a:ext cx="2054099" cy="49384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90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D2B65-D6D6-F5C4-3989-2E0B4FC4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257380"/>
            <a:ext cx="11145794" cy="1124465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Groeimodel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8D5CA30A-5532-9DE1-E5BB-B7D05248B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092" y="2071220"/>
            <a:ext cx="8801578" cy="3947991"/>
          </a:xfrm>
          <a:prstGeom prst="rect">
            <a:avLst/>
          </a:prstGeom>
          <a:noFill/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6D13091C-DA02-93E9-3194-F1FC743B3DFB}"/>
              </a:ext>
            </a:extLst>
          </p:cNvPr>
          <p:cNvSpPr txBox="1"/>
          <p:nvPr/>
        </p:nvSpPr>
        <p:spPr>
          <a:xfrm>
            <a:off x="880147" y="6019211"/>
            <a:ext cx="8648641" cy="251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935" marR="0" lvl="0" indent="4572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Schuingedrukt in figuur: te overwegen aanvullende thema’s die voor een deel van de sector materieel kunnen zijn</a:t>
            </a: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20282731-BAB9-85A3-B414-B0087B0AC856}"/>
              </a:ext>
            </a:extLst>
          </p:cNvPr>
          <p:cNvSpPr/>
          <p:nvPr/>
        </p:nvSpPr>
        <p:spPr>
          <a:xfrm>
            <a:off x="412955" y="2743200"/>
            <a:ext cx="1150374" cy="8141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06470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17878-B9F0-B734-97C2-7674DD87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A4F70E-C99D-B15E-1D4F-18108E4F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Indicatoren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12DACE7-FACC-208F-D1EC-67F603BC999D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14" name="Afbeelding 1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2833D17F-98CA-4DD6-7419-E242EDC38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938540" y="197360"/>
            <a:ext cx="3479518" cy="1557086"/>
          </a:xfrm>
          <a:prstGeom prst="rect">
            <a:avLst/>
          </a:prstGeom>
          <a:noFill/>
        </p:spPr>
      </p:pic>
      <p:pic>
        <p:nvPicPr>
          <p:cNvPr id="15" name="Afbeelding 1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3A6EA32A-435B-6055-D1F4-79FF0D89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4" y="1301305"/>
            <a:ext cx="6710696" cy="2583618"/>
          </a:xfrm>
          <a:prstGeom prst="rect">
            <a:avLst/>
          </a:prstGeom>
        </p:spPr>
      </p:pic>
      <p:pic>
        <p:nvPicPr>
          <p:cNvPr id="16" name="Afbeelding 15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10AC4BCB-24BE-4E13-C6C6-FF2501DA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906" y="2768247"/>
            <a:ext cx="6566864" cy="386218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0BD507-02FF-C109-CF22-42C873D5A1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134" t="-10960" r="1134" b="54781"/>
          <a:stretch/>
        </p:blipFill>
        <p:spPr>
          <a:xfrm>
            <a:off x="5118430" y="3815600"/>
            <a:ext cx="6963420" cy="3034633"/>
          </a:xfrm>
          <a:prstGeom prst="rect">
            <a:avLst/>
          </a:prstGeom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D45DF7B2-1F6F-7CCB-A439-EC0299DC95E7}"/>
              </a:ext>
            </a:extLst>
          </p:cNvPr>
          <p:cNvCxnSpPr>
            <a:cxnSpLocks/>
          </p:cNvCxnSpPr>
          <p:nvPr/>
        </p:nvCxnSpPr>
        <p:spPr>
          <a:xfrm flipH="1">
            <a:off x="6817496" y="681135"/>
            <a:ext cx="1858572" cy="73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85D6C0AD-5D75-5419-4FA3-4ECA56B4FA9F}"/>
              </a:ext>
            </a:extLst>
          </p:cNvPr>
          <p:cNvCxnSpPr>
            <a:cxnSpLocks/>
          </p:cNvCxnSpPr>
          <p:nvPr/>
        </p:nvCxnSpPr>
        <p:spPr>
          <a:xfrm flipH="1">
            <a:off x="8462865" y="750332"/>
            <a:ext cx="877078" cy="214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72F65D9-B345-645B-9604-FD7BC1BC3C87}"/>
              </a:ext>
            </a:extLst>
          </p:cNvPr>
          <p:cNvCxnSpPr>
            <a:cxnSpLocks/>
          </p:cNvCxnSpPr>
          <p:nvPr/>
        </p:nvCxnSpPr>
        <p:spPr>
          <a:xfrm>
            <a:off x="9978693" y="687304"/>
            <a:ext cx="0" cy="381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2">
            <a:extLst>
              <a:ext uri="{FF2B5EF4-FFF2-40B4-BE49-F238E27FC236}">
                <a16:creationId xmlns:a16="http://schemas.microsoft.com/office/drawing/2014/main" id="{8F4A4841-DF80-EEBD-C048-95707CE8371B}"/>
              </a:ext>
            </a:extLst>
          </p:cNvPr>
          <p:cNvSpPr txBox="1">
            <a:spLocks/>
          </p:cNvSpPr>
          <p:nvPr/>
        </p:nvSpPr>
        <p:spPr>
          <a:xfrm>
            <a:off x="110150" y="4250131"/>
            <a:ext cx="11145794" cy="112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70C0"/>
                </a:solidFill>
              </a:rPr>
              <a:t>Indicatoren</a:t>
            </a:r>
          </a:p>
        </p:txBody>
      </p:sp>
    </p:spTree>
    <p:extLst>
      <p:ext uri="{BB962C8B-B14F-4D97-AF65-F5344CB8AC3E}">
        <p14:creationId xmlns:p14="http://schemas.microsoft.com/office/powerpoint/2010/main" val="240645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17878-B9F0-B734-97C2-7674DD87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A4F70E-C99D-B15E-1D4F-18108E4F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Indicatoren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12DACE7-FACC-208F-D1EC-67F603BC999D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14" name="Afbeelding 1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2833D17F-98CA-4DD6-7419-E242EDC38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938540" y="197360"/>
            <a:ext cx="3479518" cy="1557086"/>
          </a:xfrm>
          <a:prstGeom prst="rect">
            <a:avLst/>
          </a:prstGeom>
          <a:noFill/>
        </p:spPr>
      </p:pic>
      <p:pic>
        <p:nvPicPr>
          <p:cNvPr id="15" name="Afbeelding 1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3A6EA32A-435B-6055-D1F4-79FF0D89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4" y="1301305"/>
            <a:ext cx="6710696" cy="2583618"/>
          </a:xfrm>
          <a:prstGeom prst="rect">
            <a:avLst/>
          </a:prstGeom>
        </p:spPr>
      </p:pic>
      <p:pic>
        <p:nvPicPr>
          <p:cNvPr id="16" name="Afbeelding 15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10AC4BCB-24BE-4E13-C6C6-FF2501DA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906" y="2768247"/>
            <a:ext cx="6566864" cy="386218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0BD507-02FF-C109-CF22-42C873D5A1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134" t="-10960" r="1134" b="54781"/>
          <a:stretch/>
        </p:blipFill>
        <p:spPr>
          <a:xfrm>
            <a:off x="5118430" y="3815600"/>
            <a:ext cx="6963420" cy="3034633"/>
          </a:xfrm>
          <a:prstGeom prst="rect">
            <a:avLst/>
          </a:prstGeom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D45DF7B2-1F6F-7CCB-A439-EC0299DC95E7}"/>
              </a:ext>
            </a:extLst>
          </p:cNvPr>
          <p:cNvCxnSpPr>
            <a:cxnSpLocks/>
          </p:cNvCxnSpPr>
          <p:nvPr/>
        </p:nvCxnSpPr>
        <p:spPr>
          <a:xfrm flipH="1">
            <a:off x="6817496" y="681135"/>
            <a:ext cx="1858572" cy="73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85D6C0AD-5D75-5419-4FA3-4ECA56B4FA9F}"/>
              </a:ext>
            </a:extLst>
          </p:cNvPr>
          <p:cNvCxnSpPr>
            <a:cxnSpLocks/>
          </p:cNvCxnSpPr>
          <p:nvPr/>
        </p:nvCxnSpPr>
        <p:spPr>
          <a:xfrm flipH="1">
            <a:off x="8462865" y="750332"/>
            <a:ext cx="877078" cy="214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72F65D9-B345-645B-9604-FD7BC1BC3C87}"/>
              </a:ext>
            </a:extLst>
          </p:cNvPr>
          <p:cNvCxnSpPr>
            <a:cxnSpLocks/>
          </p:cNvCxnSpPr>
          <p:nvPr/>
        </p:nvCxnSpPr>
        <p:spPr>
          <a:xfrm>
            <a:off x="9978693" y="687304"/>
            <a:ext cx="0" cy="381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2">
            <a:extLst>
              <a:ext uri="{FF2B5EF4-FFF2-40B4-BE49-F238E27FC236}">
                <a16:creationId xmlns:a16="http://schemas.microsoft.com/office/drawing/2014/main" id="{8F4A4841-DF80-EEBD-C048-95707CE8371B}"/>
              </a:ext>
            </a:extLst>
          </p:cNvPr>
          <p:cNvSpPr txBox="1">
            <a:spLocks/>
          </p:cNvSpPr>
          <p:nvPr/>
        </p:nvSpPr>
        <p:spPr>
          <a:xfrm>
            <a:off x="110150" y="4250131"/>
            <a:ext cx="11145794" cy="112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70C0"/>
                </a:solidFill>
              </a:rPr>
              <a:t>Indicatoren</a:t>
            </a:r>
          </a:p>
        </p:txBody>
      </p:sp>
    </p:spTree>
    <p:extLst>
      <p:ext uri="{BB962C8B-B14F-4D97-AF65-F5344CB8AC3E}">
        <p14:creationId xmlns:p14="http://schemas.microsoft.com/office/powerpoint/2010/main" val="311343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3222-FFE3-8C0C-430F-104161B2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44D60A-FAC2-64B0-230C-85A00EC2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11244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b="1" i="0" kern="1200" baseline="0">
                <a:latin typeface="Calibri" panose="020F0502020204030204" pitchFamily="34" charset="0"/>
                <a:ea typeface="+mj-ea"/>
                <a:cs typeface="+mj-cs"/>
              </a:rPr>
              <a:t>Update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22FA3F-810F-79B3-E22B-11666E44233C}"/>
              </a:ext>
            </a:extLst>
          </p:cNvPr>
          <p:cNvSpPr txBox="1"/>
          <p:nvPr/>
        </p:nvSpPr>
        <p:spPr>
          <a:xfrm>
            <a:off x="518984" y="2644346"/>
            <a:ext cx="11145794" cy="353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Nieuwe ontwikkelingen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Feedback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/>
              <a:t>Best </a:t>
            </a:r>
            <a:r>
              <a:rPr lang="nl-NL" sz="2800" dirty="0" err="1"/>
              <a:t>practices</a:t>
            </a:r>
            <a:endParaRPr lang="nl-N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8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Verwerking afgestemd in jaarlijkse bijeenkomst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DEFDA5B-0D51-F6EE-8D1A-2EE1B6D92C7E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2D4ABFF-B4A3-07C5-CAFD-B888FC4309D4}"/>
              </a:ext>
            </a:extLst>
          </p:cNvPr>
          <p:cNvSpPr txBox="1">
            <a:spLocks/>
          </p:cNvSpPr>
          <p:nvPr/>
        </p:nvSpPr>
        <p:spPr>
          <a:xfrm>
            <a:off x="527222" y="2291775"/>
            <a:ext cx="9055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4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E1C60A8E-FA44-4108-B98E-A073BE61CE3F}"/>
              </a:ext>
            </a:extLst>
          </p:cNvPr>
          <p:cNvSpPr txBox="1">
            <a:spLocks/>
          </p:cNvSpPr>
          <p:nvPr/>
        </p:nvSpPr>
        <p:spPr>
          <a:xfrm>
            <a:off x="300864" y="1112106"/>
            <a:ext cx="8935964" cy="112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Nieuwe ontwikkelingen in het nieuws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3417A8-F3A1-B70F-A356-B1D15407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8973">
            <a:off x="21631" y="4882610"/>
            <a:ext cx="6475640" cy="182478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AA58A1-EB31-8FBE-34BE-AC2A197AC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0400">
            <a:off x="6472700" y="1825396"/>
            <a:ext cx="5187335" cy="30232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FCC863-4A6E-8B12-A7A1-7C1FBAFB4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964"/>
          <a:stretch>
            <a:fillRect/>
          </a:stretch>
        </p:blipFill>
        <p:spPr>
          <a:xfrm>
            <a:off x="5975010" y="6200683"/>
            <a:ext cx="6216990" cy="6573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4DCF29D-83DD-49A6-11AD-DF439C8127AC}"/>
              </a:ext>
            </a:extLst>
          </p:cNvPr>
          <p:cNvSpPr txBox="1"/>
          <p:nvPr/>
        </p:nvSpPr>
        <p:spPr>
          <a:xfrm rot="10800000" flipV="1">
            <a:off x="10551902" y="5741595"/>
            <a:ext cx="164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22/09/25 Nu.nl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F6DE40-BABC-E9DD-420A-E3E692D74A54}"/>
              </a:ext>
            </a:extLst>
          </p:cNvPr>
          <p:cNvSpPr txBox="1"/>
          <p:nvPr/>
        </p:nvSpPr>
        <p:spPr>
          <a:xfrm rot="10800000" flipV="1">
            <a:off x="4455902" y="6556044"/>
            <a:ext cx="164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Accountant.nl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A8FDC91-A0CE-8238-5A92-223D3D868EB2}"/>
              </a:ext>
            </a:extLst>
          </p:cNvPr>
          <p:cNvSpPr txBox="1"/>
          <p:nvPr/>
        </p:nvSpPr>
        <p:spPr>
          <a:xfrm rot="10800000" flipV="1">
            <a:off x="3193324" y="2226745"/>
            <a:ext cx="295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27/09/25 duurzaamnieuws.nl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1C99968-7483-179A-17F4-C25188723D75}"/>
              </a:ext>
            </a:extLst>
          </p:cNvPr>
          <p:cNvSpPr txBox="1"/>
          <p:nvPr/>
        </p:nvSpPr>
        <p:spPr>
          <a:xfrm rot="10339174" flipV="1">
            <a:off x="9341729" y="2267522"/>
            <a:ext cx="246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Binnenlandsbestuur.nl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F86FE6-1682-F93E-0E50-49F43FF60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84" y="2121855"/>
            <a:ext cx="5335238" cy="178365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3483651-8044-4E4E-C0B0-91CF05C06F7A}"/>
              </a:ext>
            </a:extLst>
          </p:cNvPr>
          <p:cNvSpPr txBox="1"/>
          <p:nvPr/>
        </p:nvSpPr>
        <p:spPr>
          <a:xfrm rot="10800000" flipV="1">
            <a:off x="4886644" y="2033186"/>
            <a:ext cx="86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fd.nl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A38EA8F-ADA6-B6EE-C082-B41BC0B3D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0527">
            <a:off x="3193551" y="3973074"/>
            <a:ext cx="6636213" cy="129344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8BA8837-B17B-52C1-7C6F-9897DF9BD730}"/>
              </a:ext>
            </a:extLst>
          </p:cNvPr>
          <p:cNvSpPr txBox="1"/>
          <p:nvPr/>
        </p:nvSpPr>
        <p:spPr>
          <a:xfrm rot="11212286" flipV="1">
            <a:off x="7261855" y="4202089"/>
            <a:ext cx="298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duurzaam-ondernemen.nl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3222-FFE3-8C0C-430F-104161B2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44D60A-FAC2-64B0-230C-85A00EC2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25" y="2777333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samenwerkruimte</a:t>
            </a:r>
            <a:br>
              <a:rPr lang="en-US" sz="3600" dirty="0"/>
            </a:br>
            <a:endParaRPr lang="nl-NL" sz="3600" dirty="0">
              <a:solidFill>
                <a:srgbClr val="0070C0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DEFDA5B-0D51-F6EE-8D1A-2EE1B6D92C7E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2D4ABFF-B4A3-07C5-CAFD-B888FC4309D4}"/>
              </a:ext>
            </a:extLst>
          </p:cNvPr>
          <p:cNvSpPr txBox="1">
            <a:spLocks/>
          </p:cNvSpPr>
          <p:nvPr/>
        </p:nvSpPr>
        <p:spPr>
          <a:xfrm>
            <a:off x="527222" y="2291775"/>
            <a:ext cx="9055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9DEBC6C-D99A-3B58-2023-0B38CB249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54" y="2171018"/>
            <a:ext cx="4818275" cy="3492184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D79E0B38-198B-8684-67F5-7D58ED3D1232}"/>
              </a:ext>
            </a:extLst>
          </p:cNvPr>
          <p:cNvSpPr txBox="1">
            <a:spLocks/>
          </p:cNvSpPr>
          <p:nvPr/>
        </p:nvSpPr>
        <p:spPr>
          <a:xfrm>
            <a:off x="319525" y="1113030"/>
            <a:ext cx="9029748" cy="112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dirty="0"/>
              <a:t>Nieuwe ontwikkelingen - programma</a:t>
            </a:r>
          </a:p>
        </p:txBody>
      </p:sp>
    </p:spTree>
    <p:extLst>
      <p:ext uri="{BB962C8B-B14F-4D97-AF65-F5344CB8AC3E}">
        <p14:creationId xmlns:p14="http://schemas.microsoft.com/office/powerpoint/2010/main" val="37991916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amen Verantwoorden-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AF00"/>
      </a:accent1>
      <a:accent2>
        <a:srgbClr val="C18F00"/>
      </a:accent2>
      <a:accent3>
        <a:srgbClr val="ED6B06"/>
      </a:accent3>
      <a:accent4>
        <a:srgbClr val="E58983"/>
      </a:accent4>
      <a:accent5>
        <a:srgbClr val="0068B3"/>
      </a:accent5>
      <a:accent6>
        <a:srgbClr val="4419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C75FEC2776E47B5402C4C831A342E" ma:contentTypeVersion="3" ma:contentTypeDescription="Een nieuw document maken." ma:contentTypeScope="" ma:versionID="71df3ed1d9db0d5628135ca9d6dfff46">
  <xsd:schema xmlns:xsd="http://www.w3.org/2001/XMLSchema" xmlns:xs="http://www.w3.org/2001/XMLSchema" xmlns:p="http://schemas.microsoft.com/office/2006/metadata/properties" xmlns:ns2="c644711a-5dd3-409f-a7a5-cfca4e7d785a" targetNamespace="http://schemas.microsoft.com/office/2006/metadata/properties" ma:root="true" ma:fieldsID="87c15bca430f5b2e6088ebe133701209" ns2:_="">
    <xsd:import namespace="c644711a-5dd3-409f-a7a5-cfca4e7d78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4711a-5dd3-409f-a7a5-cfca4e7d7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AB91A-06CB-4841-9880-01FC36CD3607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c644711a-5dd3-409f-a7a5-cfca4e7d785a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CEC06B-F7F8-46E9-AE3F-A2D3723DA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A78C07-48EC-4009-9B09-91C8E3A8C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4711a-5dd3-409f-a7a5-cfca4e7d7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6908</TotalTime>
  <Words>442</Words>
  <Application>Microsoft Office PowerPoint</Application>
  <PresentationFormat>Breedbeeld</PresentationFormat>
  <Paragraphs>86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Kantoorthema</vt:lpstr>
      <vt:lpstr>Update Handreiking  vrijwillige duurzaamheidsverantwoording  </vt:lpstr>
      <vt:lpstr>Handreiking vrijwillige duurzaamheidsverantwoording</vt:lpstr>
      <vt:lpstr>Totstandkoming</vt:lpstr>
      <vt:lpstr>Groeimodel</vt:lpstr>
      <vt:lpstr>Indicatoren</vt:lpstr>
      <vt:lpstr>Indicatoren</vt:lpstr>
      <vt:lpstr>Update</vt:lpstr>
      <vt:lpstr>PowerPoint-presentatie</vt:lpstr>
      <vt:lpstr>Online samenwerkruimte </vt:lpstr>
      <vt:lpstr>Feedback</vt:lpstr>
      <vt:lpstr>Aanpassingen nav feedback</vt:lpstr>
      <vt:lpstr>Footprint </vt:lpstr>
      <vt:lpstr>Voorgenomen aanpassingen</vt:lpstr>
      <vt:lpstr>Planning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 Theunissen</dc:creator>
  <cp:lastModifiedBy>Straten, Liselot van</cp:lastModifiedBy>
  <cp:revision>175</cp:revision>
  <cp:lastPrinted>2025-10-15T11:06:13Z</cp:lastPrinted>
  <dcterms:created xsi:type="dcterms:W3CDTF">2024-01-17T11:25:46Z</dcterms:created>
  <dcterms:modified xsi:type="dcterms:W3CDTF">2025-10-15T13:37:43Z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0x010100ECCC75FEC2776E47B5402C4C831A342E</vt:lpwstr>
  </property>
</Properties>
</file>