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4"/>
  </p:sldMasterIdLst>
  <p:notesMasterIdLst>
    <p:notesMasterId r:id="rId20"/>
  </p:notesMasterIdLst>
  <p:handoutMasterIdLst>
    <p:handoutMasterId r:id="rId21"/>
  </p:handoutMasterIdLst>
  <p:sldIdLst>
    <p:sldId id="637" r:id="rId5"/>
    <p:sldId id="788" r:id="rId6"/>
    <p:sldId id="789" r:id="rId7"/>
    <p:sldId id="897" r:id="rId8"/>
    <p:sldId id="793" r:id="rId9"/>
    <p:sldId id="898" r:id="rId10"/>
    <p:sldId id="899" r:id="rId11"/>
    <p:sldId id="888" r:id="rId12"/>
    <p:sldId id="795" r:id="rId13"/>
    <p:sldId id="900" r:id="rId14"/>
    <p:sldId id="894" r:id="rId15"/>
    <p:sldId id="891" r:id="rId16"/>
    <p:sldId id="893" r:id="rId17"/>
    <p:sldId id="895" r:id="rId18"/>
    <p:sldId id="885" r:id="rId19"/>
  </p:sldIdLst>
  <p:sldSz cx="12192000" cy="6858000"/>
  <p:notesSz cx="6805613" cy="99441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104F068-B8E5-C04E-C476-13358A64BA99}" name="Tromp, Jacqueline" initials="" userId="S::jacqueline.tromp@duo.nl::ee1b16d4-da6f-4e11-9910-39bd45c28553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Stijl, gemiddeld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00A15C55-8517-42AA-B614-E9B94910E393}" styleName="Stijl, gemiddeld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F5AB1C69-6EDB-4FF4-983F-18BD219EF322}" styleName="Stijl, gemiddeld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1E4AEA4-8DFA-4A89-87EB-49C32662AFE0}" styleName="Stijl, gemiddeld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ABFCF23-3B69-468F-B69F-88F6DE6A72F2}" styleName="Stijl, gemiddeld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74C1A8A3-306A-4EB7-A6B1-4F7E0EB9C5D6}" styleName="Stijl, gemiddeld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96" autoAdjust="0"/>
    <p:restoredTop sz="94980" autoAdjust="0"/>
  </p:normalViewPr>
  <p:slideViewPr>
    <p:cSldViewPr snapToGrid="0">
      <p:cViewPr varScale="1">
        <p:scale>
          <a:sx n="108" d="100"/>
          <a:sy n="108" d="100"/>
        </p:scale>
        <p:origin x="144" y="1344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9" d="100"/>
          <a:sy n="79" d="100"/>
        </p:scale>
        <p:origin x="307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microsoft.com/office/2018/10/relationships/authors" Target="authors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>
            <a:extLst>
              <a:ext uri="{FF2B5EF4-FFF2-40B4-BE49-F238E27FC236}">
                <a16:creationId xmlns:a16="http://schemas.microsoft.com/office/drawing/2014/main" id="{086F0BA4-3682-291D-5D9C-89E92E08A899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id="{9789DFAF-A91C-C101-8D9B-17BBADD7770D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54939" y="1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B67B7D-F0B0-492B-9AA6-0E8077F5FE8F}" type="datetimeFigureOut">
              <a:rPr lang="nl-NL" smtClean="0"/>
              <a:t>15-10-2025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id="{434BF5C8-C124-0E88-B251-D8DCCFD1BAA3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8C41FF2B-B031-0AEA-E0D3-A8DF79A5A70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319974D-E119-46A8-965E-F0CE07D9728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46723405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4939" y="0"/>
            <a:ext cx="2949099" cy="4989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CA8870B-9F14-4AA6-BC68-872E5AB9FBBD}" type="datetimeFigureOut">
              <a:rPr lang="nl-NL" smtClean="0"/>
              <a:t>15-10-2025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20688" y="1243013"/>
            <a:ext cx="5964237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0562" y="4785598"/>
            <a:ext cx="5444490" cy="3915489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4939" y="9445170"/>
            <a:ext cx="2949099" cy="49893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85D11C8-9B4F-4928-9658-85B826283088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004177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12975224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10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974665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11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3875982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nl-NL" sz="1600" dirty="0">
                <a:solidFill>
                  <a:schemeClr val="accent5"/>
                </a:solidFill>
              </a:rPr>
              <a:t>Enkele kleine aanpassingen van Jasper van den Herik (footprinters.nl)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0070C0"/>
                </a:solidFill>
              </a:rPr>
              <a:t>De emissies voor  scope 2 zijn daar hoger volgens de markt-methode dan volgens de locatie-methode. Dat is alleen mogelijk als grijze stroom wordt afgenomen, maar dan zijn de scope 2 emissies volgens de locatie-methode ongeveer de helft van de markt-methode. Als de getallen voor elektriciteitsverbruik worden omgedraaid klopt hij wel.</a:t>
            </a:r>
            <a:endParaRPr lang="nl-NL" sz="1400" dirty="0">
              <a:solidFill>
                <a:srgbClr val="0070C0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0070C0"/>
                </a:solidFill>
              </a:rPr>
              <a:t>Bij de rekenmethode staat dat voor categorie 3.6 zakenreizen gebruik is gemaakt van </a:t>
            </a:r>
            <a:r>
              <a:rPr lang="nl-NL" dirty="0" err="1">
                <a:solidFill>
                  <a:srgbClr val="0070C0"/>
                </a:solidFill>
              </a:rPr>
              <a:t>Exiobase</a:t>
            </a:r>
            <a:r>
              <a:rPr lang="nl-NL" dirty="0">
                <a:solidFill>
                  <a:srgbClr val="0070C0"/>
                </a:solidFill>
              </a:rPr>
              <a:t>. Maar </a:t>
            </a:r>
            <a:r>
              <a:rPr lang="nl-NL" dirty="0" err="1">
                <a:solidFill>
                  <a:srgbClr val="0070C0"/>
                </a:solidFill>
              </a:rPr>
              <a:t>Exiobase</a:t>
            </a:r>
            <a:r>
              <a:rPr lang="nl-NL" dirty="0">
                <a:solidFill>
                  <a:srgbClr val="0070C0"/>
                </a:solidFill>
              </a:rPr>
              <a:t> is voor  een </a:t>
            </a:r>
            <a:r>
              <a:rPr lang="nl-NL" dirty="0" err="1">
                <a:solidFill>
                  <a:srgbClr val="0070C0"/>
                </a:solidFill>
              </a:rPr>
              <a:t>spend-based</a:t>
            </a:r>
            <a:r>
              <a:rPr lang="nl-NL" dirty="0">
                <a:solidFill>
                  <a:srgbClr val="0070C0"/>
                </a:solidFill>
              </a:rPr>
              <a:t> analyse, dus die heeft geen emissiefactoren. Hier kan beter verwezen worden naar CO2emissiefactoren.nl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l-NL" dirty="0">
                <a:solidFill>
                  <a:srgbClr val="0070C0"/>
                </a:solidFill>
              </a:rPr>
              <a:t>De brandstof en energiegerelateerde emissies zijn aan de hoge kant. Als je de ketenemissies van brandstoffen en stroom hierin opneemt verwacht je dat deze zo'n 25% van de totale scope 1 en 2 emissies zijn.</a:t>
            </a:r>
            <a:endParaRPr lang="nl-NL" sz="1400" dirty="0">
              <a:solidFill>
                <a:srgbClr val="0070C0"/>
              </a:solidFill>
            </a:endParaRP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kumimoji="0" lang="nl-NL" sz="1600" b="0" i="0" u="none" strike="noStrike" cap="none" spc="0" normalizeH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</a:endParaRPr>
          </a:p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61919876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21634552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74792676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15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310219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2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091318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47219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822566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5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9703956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6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653137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7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2501890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8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3859581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85D11C8-9B4F-4928-9658-85B826283088}" type="slidenum">
              <a:rPr lang="nl-NL" smtClean="0"/>
              <a:t>9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329352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svg"/><Relationship Id="rId3" Type="http://schemas.openxmlformats.org/officeDocument/2006/relationships/image" Target="../media/image27.svg"/><Relationship Id="rId7" Type="http://schemas.openxmlformats.org/officeDocument/2006/relationships/image" Target="../media/image31.sv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30.png"/><Relationship Id="rId11" Type="http://schemas.openxmlformats.org/officeDocument/2006/relationships/image" Target="../media/image35.svg"/><Relationship Id="rId5" Type="http://schemas.openxmlformats.org/officeDocument/2006/relationships/image" Target="../media/image29.svg"/><Relationship Id="rId15" Type="http://schemas.openxmlformats.org/officeDocument/2006/relationships/image" Target="../media/image39.sv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svg"/><Relationship Id="rId14" Type="http://schemas.openxmlformats.org/officeDocument/2006/relationships/image" Target="../media/image38.png"/></Relationships>
</file>

<file path=ppt/slideLayouts/_rels/slideLayout5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13" Type="http://schemas.openxmlformats.org/officeDocument/2006/relationships/image" Target="../media/image51.svg"/><Relationship Id="rId18" Type="http://schemas.openxmlformats.org/officeDocument/2006/relationships/image" Target="../media/image56.png"/><Relationship Id="rId3" Type="http://schemas.openxmlformats.org/officeDocument/2006/relationships/image" Target="../media/image41.svg"/><Relationship Id="rId21" Type="http://schemas.openxmlformats.org/officeDocument/2006/relationships/image" Target="../media/image59.svg"/><Relationship Id="rId7" Type="http://schemas.openxmlformats.org/officeDocument/2006/relationships/image" Target="../media/image45.svg"/><Relationship Id="rId12" Type="http://schemas.openxmlformats.org/officeDocument/2006/relationships/image" Target="../media/image50.png"/><Relationship Id="rId17" Type="http://schemas.openxmlformats.org/officeDocument/2006/relationships/image" Target="../media/image55.svg"/><Relationship Id="rId25" Type="http://schemas.openxmlformats.org/officeDocument/2006/relationships/image" Target="../media/image63.svg"/><Relationship Id="rId2" Type="http://schemas.openxmlformats.org/officeDocument/2006/relationships/image" Target="../media/image40.png"/><Relationship Id="rId16" Type="http://schemas.openxmlformats.org/officeDocument/2006/relationships/image" Target="../media/image54.png"/><Relationship Id="rId20" Type="http://schemas.openxmlformats.org/officeDocument/2006/relationships/image" Target="../media/image58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4.png"/><Relationship Id="rId11" Type="http://schemas.openxmlformats.org/officeDocument/2006/relationships/image" Target="../media/image49.svg"/><Relationship Id="rId24" Type="http://schemas.openxmlformats.org/officeDocument/2006/relationships/image" Target="../media/image62.png"/><Relationship Id="rId5" Type="http://schemas.openxmlformats.org/officeDocument/2006/relationships/image" Target="../media/image43.svg"/><Relationship Id="rId15" Type="http://schemas.openxmlformats.org/officeDocument/2006/relationships/image" Target="../media/image53.svg"/><Relationship Id="rId23" Type="http://schemas.openxmlformats.org/officeDocument/2006/relationships/image" Target="../media/image61.svg"/><Relationship Id="rId10" Type="http://schemas.openxmlformats.org/officeDocument/2006/relationships/image" Target="../media/image48.png"/><Relationship Id="rId19" Type="http://schemas.openxmlformats.org/officeDocument/2006/relationships/image" Target="../media/image57.svg"/><Relationship Id="rId4" Type="http://schemas.openxmlformats.org/officeDocument/2006/relationships/image" Target="../media/image42.png"/><Relationship Id="rId9" Type="http://schemas.openxmlformats.org/officeDocument/2006/relationships/image" Target="../media/image47.svg"/><Relationship Id="rId14" Type="http://schemas.openxmlformats.org/officeDocument/2006/relationships/image" Target="../media/image52.png"/><Relationship Id="rId22" Type="http://schemas.openxmlformats.org/officeDocument/2006/relationships/image" Target="../media/image60.png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Alleen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7C0231A-B872-92FA-664B-932941BE60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33384" y="4127158"/>
            <a:ext cx="8887775" cy="1124465"/>
          </a:xfrm>
        </p:spPr>
        <p:txBody>
          <a:bodyPr/>
          <a:lstStyle/>
          <a:p>
            <a:r>
              <a:rPr lang="nl-NL" dirty="0"/>
              <a:t>Klik om stijl te bewerken</a:t>
            </a:r>
          </a:p>
        </p:txBody>
      </p:sp>
    </p:spTree>
    <p:extLst>
      <p:ext uri="{BB962C8B-B14F-4D97-AF65-F5344CB8AC3E}">
        <p14:creationId xmlns:p14="http://schemas.microsoft.com/office/powerpoint/2010/main" val="10663761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4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168065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6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30612859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7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0033483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8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38388761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9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5945822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0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8165521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1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2136968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2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73820139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21533053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9" name="Tijdelijke aanduiding voor inhoud 2">
            <a:extLst>
              <a:ext uri="{FF2B5EF4-FFF2-40B4-BE49-F238E27FC236}">
                <a16:creationId xmlns:a16="http://schemas.microsoft.com/office/drawing/2014/main" id="{B924BE91-4FD0-2CFE-C10E-14CBB962BCA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2527405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7D333-39FC-61E0-47D3-641345AD6EC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383957"/>
            <a:ext cx="9144000" cy="2126006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10D4CE3C-1FEC-DCBA-9226-924C29CE28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Klikken om de ondertitelstijl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DEC881D2-3D44-E7C7-8542-CAB57DD379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81794343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643D2CEA-36A5-1363-0303-D7CC685A49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9CFEEDE6-B3D8-5A34-F5DA-EEAA72E1E42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C2CD94D1-A48E-4053-15A1-EE9477A8DC1F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416180285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tel 1">
            <a:extLst>
              <a:ext uri="{FF2B5EF4-FFF2-40B4-BE49-F238E27FC236}">
                <a16:creationId xmlns:a16="http://schemas.microsoft.com/office/drawing/2014/main" id="{DA9DAD0C-1987-E371-BA18-32BF0AF6F3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B36AC757-6D88-4C59-E3BC-E7CA2FCB8C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  <a:lvl2pPr>
              <a:defRPr>
                <a:solidFill>
                  <a:schemeClr val="accent5"/>
                </a:solidFill>
              </a:defRPr>
            </a:lvl2pPr>
            <a:lvl3pPr>
              <a:defRPr>
                <a:solidFill>
                  <a:schemeClr val="accent5"/>
                </a:solidFill>
              </a:defRPr>
            </a:lvl3pPr>
            <a:lvl4pPr>
              <a:defRPr>
                <a:solidFill>
                  <a:schemeClr val="accent5"/>
                </a:solidFill>
              </a:defRPr>
            </a:lvl4pPr>
            <a:lvl5pPr>
              <a:defRPr>
                <a:solidFill>
                  <a:schemeClr val="accent5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7" name="Tijdelijke aanduiding voor inhoud 2">
            <a:extLst>
              <a:ext uri="{FF2B5EF4-FFF2-40B4-BE49-F238E27FC236}">
                <a16:creationId xmlns:a16="http://schemas.microsoft.com/office/drawing/2014/main" id="{8D56599E-9FAF-4B83-0110-9EE7B2DBC622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772387676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984" y="2644346"/>
            <a:ext cx="5187335" cy="3532616"/>
          </a:xfrm>
        </p:spPr>
        <p:txBody>
          <a:bodyPr/>
          <a:lstStyle>
            <a:lvl1pPr>
              <a:defRPr>
                <a:solidFill>
                  <a:srgbClr val="0070C0"/>
                </a:solidFill>
              </a:defRPr>
            </a:lvl1pPr>
            <a:lvl2pPr>
              <a:defRPr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>
                <a:solidFill>
                  <a:srgbClr val="0070C0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Tijdelijke aanduiding voor inhoud 2">
            <a:extLst>
              <a:ext uri="{FF2B5EF4-FFF2-40B4-BE49-F238E27FC236}">
                <a16:creationId xmlns:a16="http://schemas.microsoft.com/office/drawing/2014/main" id="{6EB8FD5A-29DE-3716-A1EE-58C42E469C9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485683" y="1383956"/>
            <a:ext cx="5187335" cy="4793006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102445886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Inhoud met bijschrift-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3698785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Inhoud met bijschrift-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7009099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3_Inhoud met bijschrift-2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87291351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nhouds opgav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166309430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Inhouds opgav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1435486646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nhouds opgav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12B96DFC-4507-7BC0-0538-D705F4DB79A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Inhoudsopgave</a:t>
            </a:r>
          </a:p>
        </p:txBody>
      </p:sp>
      <p:sp>
        <p:nvSpPr>
          <p:cNvPr id="3" name="Tijdelijke aanduiding voor dianummer 2">
            <a:extLst>
              <a:ext uri="{FF2B5EF4-FFF2-40B4-BE49-F238E27FC236}">
                <a16:creationId xmlns:a16="http://schemas.microsoft.com/office/drawing/2014/main" id="{25496857-D500-7C5F-B940-906D0699E50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  <p:sp>
        <p:nvSpPr>
          <p:cNvPr id="4" name="Ondertitel 2">
            <a:extLst>
              <a:ext uri="{FF2B5EF4-FFF2-40B4-BE49-F238E27FC236}">
                <a16:creationId xmlns:a16="http://schemas.microsoft.com/office/drawing/2014/main" id="{4B7459F8-A2FC-C029-D35C-5E842CAEAB25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2529016" y="2502205"/>
            <a:ext cx="9144000" cy="520018"/>
          </a:xfrm>
        </p:spPr>
        <p:txBody>
          <a:bodyPr/>
          <a:lstStyle>
            <a:lvl1pPr marL="0" indent="0" algn="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Item 1</a:t>
            </a:r>
          </a:p>
        </p:txBody>
      </p:sp>
      <p:sp>
        <p:nvSpPr>
          <p:cNvPr id="12" name="Ondertitel 2">
            <a:extLst>
              <a:ext uri="{FF2B5EF4-FFF2-40B4-BE49-F238E27FC236}">
                <a16:creationId xmlns:a16="http://schemas.microsoft.com/office/drawing/2014/main" id="{50EBA4B3-10A0-7FB6-4926-75F9338577D9}"/>
              </a:ext>
            </a:extLst>
          </p:cNvPr>
          <p:cNvSpPr txBox="1">
            <a:spLocks/>
          </p:cNvSpPr>
          <p:nvPr userDrawn="1"/>
        </p:nvSpPr>
        <p:spPr>
          <a:xfrm>
            <a:off x="2520778" y="308493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2</a:t>
            </a:r>
          </a:p>
        </p:txBody>
      </p:sp>
      <p:sp>
        <p:nvSpPr>
          <p:cNvPr id="13" name="Ondertitel 2">
            <a:extLst>
              <a:ext uri="{FF2B5EF4-FFF2-40B4-BE49-F238E27FC236}">
                <a16:creationId xmlns:a16="http://schemas.microsoft.com/office/drawing/2014/main" id="{10539253-B973-3197-42C7-B5A2338330FD}"/>
              </a:ext>
            </a:extLst>
          </p:cNvPr>
          <p:cNvSpPr txBox="1">
            <a:spLocks/>
          </p:cNvSpPr>
          <p:nvPr userDrawn="1"/>
        </p:nvSpPr>
        <p:spPr>
          <a:xfrm>
            <a:off x="2529016" y="366144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3</a:t>
            </a:r>
          </a:p>
        </p:txBody>
      </p:sp>
      <p:sp>
        <p:nvSpPr>
          <p:cNvPr id="14" name="Ondertitel 2">
            <a:extLst>
              <a:ext uri="{FF2B5EF4-FFF2-40B4-BE49-F238E27FC236}">
                <a16:creationId xmlns:a16="http://schemas.microsoft.com/office/drawing/2014/main" id="{CF9553AA-FC8C-0EFA-2AA7-8F24A9030349}"/>
              </a:ext>
            </a:extLst>
          </p:cNvPr>
          <p:cNvSpPr txBox="1">
            <a:spLocks/>
          </p:cNvSpPr>
          <p:nvPr userDrawn="1"/>
        </p:nvSpPr>
        <p:spPr>
          <a:xfrm>
            <a:off x="2529016" y="4237952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4</a:t>
            </a:r>
          </a:p>
        </p:txBody>
      </p:sp>
      <p:sp>
        <p:nvSpPr>
          <p:cNvPr id="15" name="Ondertitel 2">
            <a:extLst>
              <a:ext uri="{FF2B5EF4-FFF2-40B4-BE49-F238E27FC236}">
                <a16:creationId xmlns:a16="http://schemas.microsoft.com/office/drawing/2014/main" id="{CD9DB37E-8A17-4A85-9625-831F16FF91C2}"/>
              </a:ext>
            </a:extLst>
          </p:cNvPr>
          <p:cNvSpPr txBox="1">
            <a:spLocks/>
          </p:cNvSpPr>
          <p:nvPr userDrawn="1"/>
        </p:nvSpPr>
        <p:spPr>
          <a:xfrm>
            <a:off x="2529016" y="4808729"/>
            <a:ext cx="9144000" cy="52001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nl-NL" dirty="0"/>
              <a:t>Item 5</a:t>
            </a:r>
          </a:p>
        </p:txBody>
      </p:sp>
    </p:spTree>
    <p:extLst>
      <p:ext uri="{BB962C8B-B14F-4D97-AF65-F5344CB8AC3E}">
        <p14:creationId xmlns:p14="http://schemas.microsoft.com/office/powerpoint/2010/main" val="3378990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2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230108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7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7146215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BD27F25-F290-E8E5-20CF-75209680FD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8152814-3E8C-D518-4C63-33426E4988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19BFB70C-8DB9-77C2-CEAF-5BFAEDD731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379325954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03507B7-6593-1423-8FA9-EACC7DB7B4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70433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353701AE-58E6-F5C7-2CD2-CE0B6A53D6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18984" y="2088291"/>
            <a:ext cx="5500816" cy="4088672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CB2BAF93-54DC-2598-954A-81173F8BBC7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088291"/>
            <a:ext cx="5492578" cy="4088671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5F6B5B61-A898-C011-AF4B-BE7ADF6F5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901289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ergelijkin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9C0B281-0F7F-3AD2-01CF-72AB933F41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984" y="2088292"/>
            <a:ext cx="5478591" cy="826551"/>
          </a:xfrm>
        </p:spPr>
        <p:txBody>
          <a:bodyPr anchor="b"/>
          <a:lstStyle>
            <a:lvl1pPr marL="0" indent="0">
              <a:buNone/>
              <a:defRPr sz="2400" b="0" i="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951C17D5-4E93-0BB4-19DF-BDF395F4E6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18984" y="3006725"/>
            <a:ext cx="5478591" cy="3182937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180B2B04-97FA-C7BE-2527-68AF7124CA7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199" y="3006725"/>
            <a:ext cx="5500815" cy="3182938"/>
          </a:xfrm>
        </p:spPr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EE1476B7-D523-18D3-7640-3FA41D8CBB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10" name="Titel 1">
            <a:extLst>
              <a:ext uri="{FF2B5EF4-FFF2-40B4-BE49-F238E27FC236}">
                <a16:creationId xmlns:a16="http://schemas.microsoft.com/office/drawing/2014/main" id="{78218B53-ED8D-5845-585C-B93505A15B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704335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11" name="Tijdelijke aanduiding voor tekst 2">
            <a:extLst>
              <a:ext uri="{FF2B5EF4-FFF2-40B4-BE49-F238E27FC236}">
                <a16:creationId xmlns:a16="http://schemas.microsoft.com/office/drawing/2014/main" id="{1047416D-5B0F-5F3C-E644-B468685C3FF1}"/>
              </a:ext>
            </a:extLst>
          </p:cNvPr>
          <p:cNvSpPr>
            <a:spLocks noGrp="1"/>
          </p:cNvSpPr>
          <p:nvPr>
            <p:ph type="body" idx="13"/>
          </p:nvPr>
        </p:nvSpPr>
        <p:spPr>
          <a:xfrm>
            <a:off x="6195251" y="2088291"/>
            <a:ext cx="5478591" cy="826551"/>
          </a:xfrm>
        </p:spPr>
        <p:txBody>
          <a:bodyPr anchor="b"/>
          <a:lstStyle>
            <a:lvl1pPr marL="0" indent="0">
              <a:buNone/>
              <a:defRPr sz="2400" b="0" i="0" baseline="0">
                <a:latin typeface="Calibri Light" panose="020F030202020403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</p:spTree>
    <p:extLst>
      <p:ext uri="{BB962C8B-B14F-4D97-AF65-F5344CB8AC3E}">
        <p14:creationId xmlns:p14="http://schemas.microsoft.com/office/powerpoint/2010/main" val="278268718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F3F624A-8342-41B8-0E79-C6922645F7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id="{F4382C5D-765C-4A87-5904-6AD5B3E42A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20572329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2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692928318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3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4935427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4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39858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5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8591634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6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41324402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0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6383817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8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3325855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1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6535504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3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7395905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9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48844205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Manifes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0305282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1414272"/>
            <a:ext cx="3718560" cy="585216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389121" y="1414272"/>
            <a:ext cx="7275658" cy="477926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913" y="1999488"/>
            <a:ext cx="3718560" cy="4194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54356152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8913" y="1414272"/>
            <a:ext cx="3718560" cy="585216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38913" y="1999488"/>
            <a:ext cx="3718560" cy="419404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5" name="Tijdelijke aanduiding voor inhoud 2">
            <a:extLst>
              <a:ext uri="{FF2B5EF4-FFF2-40B4-BE49-F238E27FC236}">
                <a16:creationId xmlns:a16="http://schemas.microsoft.com/office/drawing/2014/main" id="{891AF602-1E92-B74B-DCEC-51DE45C9A7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97680" y="1389888"/>
            <a:ext cx="7367098" cy="480364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  <p:extLst>
      <p:ext uri="{BB962C8B-B14F-4D97-AF65-F5344CB8AC3E}">
        <p14:creationId xmlns:p14="http://schemas.microsoft.com/office/powerpoint/2010/main" val="2246537252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1_afbeelding horizontaal met titel,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5577840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414272"/>
            <a:ext cx="11238059" cy="40843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id="{F51CD05E-90D1-D223-4347-39B26976C2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280875" y="5565648"/>
            <a:ext cx="7383903" cy="630936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 dirty="0"/>
              <a:t>Klikken om de tekststijl van het model te bewerken</a:t>
            </a:r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96357218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1371473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828800"/>
            <a:ext cx="11238059" cy="438912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0786816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fbeelding met titel GROO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F4A72B-9940-A274-9873-C81CD167A3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26720" y="753869"/>
            <a:ext cx="3630250" cy="400177"/>
          </a:xfrm>
        </p:spPr>
        <p:txBody>
          <a:bodyPr anchor="b">
            <a:normAutofit/>
          </a:bodyPr>
          <a:lstStyle>
            <a:lvl1pPr>
              <a:defRPr sz="2200" b="1" i="1" baseline="0"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0" y="1303020"/>
            <a:ext cx="12192000" cy="555498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52905977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afbeelding horizontaal zonder titel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id="{886FFB90-D7E5-85FB-E4BC-8A1131B3A4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26720" y="1414272"/>
            <a:ext cx="11238059" cy="4769358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 dirty="0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id="{1C8C64B7-A57A-4ADB-66DF-CF4224C584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502260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5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01596165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ac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36">
            <a:extLst>
              <a:ext uri="{FF2B5EF4-FFF2-40B4-BE49-F238E27FC236}">
                <a16:creationId xmlns:a16="http://schemas.microsoft.com/office/drawing/2014/main" id="{8F3C270B-B3EE-6537-0F34-F81324CF764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35000" y="1875617"/>
            <a:ext cx="10923588" cy="1551795"/>
          </a:xfrm>
        </p:spPr>
        <p:txBody>
          <a:bodyPr/>
          <a:lstStyle/>
          <a:p>
            <a:endParaRPr lang="nl-NL"/>
          </a:p>
        </p:txBody>
      </p:sp>
      <p:sp>
        <p:nvSpPr>
          <p:cNvPr id="4" name="Tijdelijke aanduiding voor tekst 37">
            <a:extLst>
              <a:ext uri="{FF2B5EF4-FFF2-40B4-BE49-F238E27FC236}">
                <a16:creationId xmlns:a16="http://schemas.microsoft.com/office/drawing/2014/main" id="{C48F5D28-A3E9-6F60-71F8-79D854912E7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4224313" y="3846022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5" name="Tijdelijke aanduiding voor tekst 38">
            <a:extLst>
              <a:ext uri="{FF2B5EF4-FFF2-40B4-BE49-F238E27FC236}">
                <a16:creationId xmlns:a16="http://schemas.microsoft.com/office/drawing/2014/main" id="{3D8A666D-1920-2BB6-4CE6-65302867173F}"/>
              </a:ext>
            </a:extLst>
          </p:cNvPr>
          <p:cNvSpPr>
            <a:spLocks noGrp="1"/>
          </p:cNvSpPr>
          <p:nvPr>
            <p:ph type="body" sz="quarter" idx="17"/>
          </p:nvPr>
        </p:nvSpPr>
        <p:spPr>
          <a:xfrm>
            <a:off x="4224313" y="4639509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6" name="Tijdelijke aanduiding voor tekst 39">
            <a:extLst>
              <a:ext uri="{FF2B5EF4-FFF2-40B4-BE49-F238E27FC236}">
                <a16:creationId xmlns:a16="http://schemas.microsoft.com/office/drawing/2014/main" id="{E41BB7F9-9827-B313-B8B2-EEAE6581DFBB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4224313" y="5405528"/>
            <a:ext cx="4680000" cy="691884"/>
          </a:xfrm>
        </p:spPr>
        <p:txBody>
          <a:bodyPr/>
          <a:lstStyle/>
          <a:p>
            <a:endParaRPr lang="nl-NL"/>
          </a:p>
        </p:txBody>
      </p:sp>
      <p:sp>
        <p:nvSpPr>
          <p:cNvPr id="10" name="Tijdelijke aanduiding voor afbeelding 42">
            <a:extLst>
              <a:ext uri="{FF2B5EF4-FFF2-40B4-BE49-F238E27FC236}">
                <a16:creationId xmlns:a16="http://schemas.microsoft.com/office/drawing/2014/main" id="{030E27F2-E244-7D3D-E849-1DF264FF267A}"/>
              </a:ext>
            </a:extLst>
          </p:cNvPr>
          <p:cNvSpPr>
            <a:spLocks noGrp="1"/>
          </p:cNvSpPr>
          <p:nvPr>
            <p:ph type="pic" sz="quarter" idx="21"/>
          </p:nvPr>
        </p:nvSpPr>
        <p:spPr>
          <a:xfrm>
            <a:off x="3612341" y="548087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  <p:sp>
        <p:nvSpPr>
          <p:cNvPr id="11" name="Tijdelijke aanduiding voor afbeelding 42">
            <a:extLst>
              <a:ext uri="{FF2B5EF4-FFF2-40B4-BE49-F238E27FC236}">
                <a16:creationId xmlns:a16="http://schemas.microsoft.com/office/drawing/2014/main" id="{1688723E-97A7-C2FD-F779-F87D4F6E2FB3}"/>
              </a:ext>
            </a:extLst>
          </p:cNvPr>
          <p:cNvSpPr>
            <a:spLocks noGrp="1"/>
          </p:cNvSpPr>
          <p:nvPr>
            <p:ph type="pic" sz="quarter" idx="22"/>
          </p:nvPr>
        </p:nvSpPr>
        <p:spPr>
          <a:xfrm>
            <a:off x="3600285" y="470738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  <p:sp>
        <p:nvSpPr>
          <p:cNvPr id="12" name="Tijdelijke aanduiding voor afbeelding 42">
            <a:extLst>
              <a:ext uri="{FF2B5EF4-FFF2-40B4-BE49-F238E27FC236}">
                <a16:creationId xmlns:a16="http://schemas.microsoft.com/office/drawing/2014/main" id="{AD587901-A7A2-836A-8BE4-927B70C21843}"/>
              </a:ext>
            </a:extLst>
          </p:cNvPr>
          <p:cNvSpPr>
            <a:spLocks noGrp="1"/>
          </p:cNvSpPr>
          <p:nvPr>
            <p:ph type="pic" sz="quarter" idx="23"/>
          </p:nvPr>
        </p:nvSpPr>
        <p:spPr>
          <a:xfrm>
            <a:off x="3617258" y="3933892"/>
            <a:ext cx="541203" cy="540000"/>
          </a:xfrm>
        </p:spPr>
        <p:txBody>
          <a:bodyPr wrap="none">
            <a:normAutofit/>
          </a:bodyPr>
          <a:lstStyle>
            <a:lvl1pPr>
              <a:defRPr sz="1300" baseline="0"/>
            </a:lvl1pPr>
          </a:lstStyle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1340711068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id="{AF4F98EC-953E-1660-AC37-FDFF81959E0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18984" y="2356231"/>
            <a:ext cx="11020975" cy="757750"/>
          </a:xfrm>
        </p:spPr>
        <p:txBody>
          <a:bodyPr>
            <a:normAutofit/>
          </a:bodyPr>
          <a:lstStyle>
            <a:lvl1pPr algn="ctr">
              <a:defRPr sz="5400" b="1" i="0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Bedankt</a:t>
            </a:r>
          </a:p>
        </p:txBody>
      </p:sp>
      <p:sp>
        <p:nvSpPr>
          <p:cNvPr id="3" name="Titel 1">
            <a:extLst>
              <a:ext uri="{FF2B5EF4-FFF2-40B4-BE49-F238E27FC236}">
                <a16:creationId xmlns:a16="http://schemas.microsoft.com/office/drawing/2014/main" id="{02E8A39C-0498-F3CA-E211-8012CE573A4A}"/>
              </a:ext>
            </a:extLst>
          </p:cNvPr>
          <p:cNvSpPr txBox="1">
            <a:spLocks/>
          </p:cNvSpPr>
          <p:nvPr userDrawn="1"/>
        </p:nvSpPr>
        <p:spPr>
          <a:xfrm>
            <a:off x="518983" y="3173106"/>
            <a:ext cx="11020975" cy="51178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5400" b="1" i="0" kern="1200" baseline="0">
                <a:solidFill>
                  <a:schemeClr val="bg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400" b="0" i="0" baseline="0" dirty="0">
                <a:solidFill>
                  <a:schemeClr val="accent1"/>
                </a:solidFill>
              </a:rPr>
              <a:t>voor uw aandacht</a:t>
            </a:r>
          </a:p>
        </p:txBody>
      </p:sp>
    </p:spTree>
    <p:extLst>
      <p:ext uri="{BB962C8B-B14F-4D97-AF65-F5344CB8AC3E}">
        <p14:creationId xmlns:p14="http://schemas.microsoft.com/office/powerpoint/2010/main" val="291663462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8_Leeg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1497024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Afbeeldinge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90AC7449-0F27-A729-6319-2AD6E3E5B50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524125" y="785811"/>
            <a:ext cx="1047750" cy="1762125"/>
          </a:xfrm>
          <a:prstGeom prst="rect">
            <a:avLst/>
          </a:prstGeom>
        </p:spPr>
      </p:pic>
      <p:pic>
        <p:nvPicPr>
          <p:cNvPr id="6" name="Graphic 5">
            <a:extLst>
              <a:ext uri="{FF2B5EF4-FFF2-40B4-BE49-F238E27FC236}">
                <a16:creationId xmlns:a16="http://schemas.microsoft.com/office/drawing/2014/main" id="{5E296276-CC0E-C74E-E0EE-72FE2400A91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476375" y="785812"/>
            <a:ext cx="1047750" cy="1762125"/>
          </a:xfrm>
          <a:prstGeom prst="rect">
            <a:avLst/>
          </a:prstGeom>
        </p:spPr>
      </p:pic>
      <p:pic>
        <p:nvPicPr>
          <p:cNvPr id="8" name="Graphic 7">
            <a:extLst>
              <a:ext uri="{FF2B5EF4-FFF2-40B4-BE49-F238E27FC236}">
                <a16:creationId xmlns:a16="http://schemas.microsoft.com/office/drawing/2014/main" id="{FA21102C-DA2A-EE6C-9D30-8A8A368612B2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428625" y="785812"/>
            <a:ext cx="1047750" cy="1762125"/>
          </a:xfrm>
          <a:prstGeom prst="rect">
            <a:avLst/>
          </a:prstGeom>
        </p:spPr>
      </p:pic>
      <p:pic>
        <p:nvPicPr>
          <p:cNvPr id="10" name="Graphic 9">
            <a:extLst>
              <a:ext uri="{FF2B5EF4-FFF2-40B4-BE49-F238E27FC236}">
                <a16:creationId xmlns:a16="http://schemas.microsoft.com/office/drawing/2014/main" id="{00D4618C-1703-1755-F83B-1DDAACB75230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029075" y="785811"/>
            <a:ext cx="1847850" cy="3038475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D84FB298-3646-197D-4315-4594796D670F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6124575" y="785811"/>
            <a:ext cx="1847850" cy="3038475"/>
          </a:xfrm>
          <a:prstGeom prst="rect">
            <a:avLst/>
          </a:prstGeom>
        </p:spPr>
      </p:pic>
      <p:pic>
        <p:nvPicPr>
          <p:cNvPr id="14" name="Graphic 13">
            <a:extLst>
              <a:ext uri="{FF2B5EF4-FFF2-40B4-BE49-F238E27FC236}">
                <a16:creationId xmlns:a16="http://schemas.microsoft.com/office/drawing/2014/main" id="{93D18812-0912-415C-E12B-034A133119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9180426" y="1182687"/>
            <a:ext cx="1914525" cy="1876425"/>
          </a:xfrm>
          <a:prstGeom prst="rect">
            <a:avLst/>
          </a:prstGeom>
        </p:spPr>
      </p:pic>
      <p:pic>
        <p:nvPicPr>
          <p:cNvPr id="18" name="Graphic 17">
            <a:extLst>
              <a:ext uri="{FF2B5EF4-FFF2-40B4-BE49-F238E27FC236}">
                <a16:creationId xmlns:a16="http://schemas.microsoft.com/office/drawing/2014/main" id="{FB2C7593-E156-A148-8D5F-DA924FF0F8AE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8974137" y="3214687"/>
            <a:ext cx="1914525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19090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ekst elemente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id="{6166646C-7B39-8DA6-8F6B-B6EBE5343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  <p:pic>
        <p:nvPicPr>
          <p:cNvPr id="5" name="Graphic 4">
            <a:extLst>
              <a:ext uri="{FF2B5EF4-FFF2-40B4-BE49-F238E27FC236}">
                <a16:creationId xmlns:a16="http://schemas.microsoft.com/office/drawing/2014/main" id="{941F9772-216A-39E9-892F-DC7EBEAE2121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11150" y="722312"/>
            <a:ext cx="1638300" cy="4981575"/>
          </a:xfrm>
          <a:prstGeom prst="rect">
            <a:avLst/>
          </a:prstGeom>
        </p:spPr>
      </p:pic>
      <p:pic>
        <p:nvPicPr>
          <p:cNvPr id="9" name="Graphic 8">
            <a:extLst>
              <a:ext uri="{FF2B5EF4-FFF2-40B4-BE49-F238E27FC236}">
                <a16:creationId xmlns:a16="http://schemas.microsoft.com/office/drawing/2014/main" id="{230604C7-BF3B-6906-F05D-4FF2EB8F81D1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343026" y="962024"/>
            <a:ext cx="2238375" cy="2466975"/>
          </a:xfrm>
          <a:prstGeom prst="rect">
            <a:avLst/>
          </a:prstGeom>
        </p:spPr>
      </p:pic>
      <p:pic>
        <p:nvPicPr>
          <p:cNvPr id="13" name="Graphic 12">
            <a:extLst>
              <a:ext uri="{FF2B5EF4-FFF2-40B4-BE49-F238E27FC236}">
                <a16:creationId xmlns:a16="http://schemas.microsoft.com/office/drawing/2014/main" id="{D5C8AEA7-E686-B1A8-3EE6-57B7D330DDC1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198562" y="3355974"/>
            <a:ext cx="1343025" cy="2066925"/>
          </a:xfrm>
          <a:prstGeom prst="rect">
            <a:avLst/>
          </a:prstGeom>
        </p:spPr>
      </p:pic>
      <p:pic>
        <p:nvPicPr>
          <p:cNvPr id="16" name="Graphic 15">
            <a:extLst>
              <a:ext uri="{FF2B5EF4-FFF2-40B4-BE49-F238E27FC236}">
                <a16:creationId xmlns:a16="http://schemas.microsoft.com/office/drawing/2014/main" id="{93F7297F-8D82-0E71-F740-131324DBD49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2280911" y="1647827"/>
            <a:ext cx="1876425" cy="4391025"/>
          </a:xfrm>
          <a:prstGeom prst="rect">
            <a:avLst/>
          </a:prstGeom>
        </p:spPr>
      </p:pic>
      <p:pic>
        <p:nvPicPr>
          <p:cNvPr id="19" name="Graphic 18">
            <a:extLst>
              <a:ext uri="{FF2B5EF4-FFF2-40B4-BE49-F238E27FC236}">
                <a16:creationId xmlns:a16="http://schemas.microsoft.com/office/drawing/2014/main" id="{E456538A-5602-7AD3-2EB2-BEE4B4639AFC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extLst>
              <a:ext uri="{96DAC541-7B7A-43D3-8B79-37D633B846F1}">
                <asvg:svgBlip xmlns:asvg="http://schemas.microsoft.com/office/drawing/2016/SVG/main" r:embed="rId11"/>
              </a:ext>
            </a:extLst>
          </a:blip>
          <a:stretch>
            <a:fillRect/>
          </a:stretch>
        </p:blipFill>
        <p:spPr>
          <a:xfrm>
            <a:off x="5749929" y="1647827"/>
            <a:ext cx="1638300" cy="4981575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7B306F72-5466-0BE7-8652-42A377DBE160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extLst>
              <a:ext uri="{96DAC541-7B7A-43D3-8B79-37D633B846F1}">
                <asvg:svgBlip xmlns:asvg="http://schemas.microsoft.com/office/drawing/2016/SVG/main" r:embed="rId13"/>
              </a:ext>
            </a:extLst>
          </a:blip>
          <a:stretch>
            <a:fillRect/>
          </a:stretch>
        </p:blipFill>
        <p:spPr>
          <a:xfrm>
            <a:off x="4613277" y="228598"/>
            <a:ext cx="2238375" cy="2466975"/>
          </a:xfrm>
          <a:prstGeom prst="rect">
            <a:avLst/>
          </a:prstGeom>
        </p:spPr>
      </p:pic>
      <p:pic>
        <p:nvPicPr>
          <p:cNvPr id="23" name="Graphic 22">
            <a:extLst>
              <a:ext uri="{FF2B5EF4-FFF2-40B4-BE49-F238E27FC236}">
                <a16:creationId xmlns:a16="http://schemas.microsoft.com/office/drawing/2014/main" id="{5CC976EB-92C0-5CF8-69BF-2C62EFC1A0B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96DAC541-7B7A-43D3-8B79-37D633B846F1}">
                <asvg:svgBlip xmlns:asvg="http://schemas.microsoft.com/office/drawing/2016/SVG/main" r:embed="rId15"/>
              </a:ext>
            </a:extLst>
          </a:blip>
          <a:stretch>
            <a:fillRect/>
          </a:stretch>
        </p:blipFill>
        <p:spPr>
          <a:xfrm>
            <a:off x="4579938" y="2395536"/>
            <a:ext cx="1343025" cy="2066925"/>
          </a:xfrm>
          <a:prstGeom prst="rect">
            <a:avLst/>
          </a:prstGeom>
        </p:spPr>
      </p:pic>
      <p:pic>
        <p:nvPicPr>
          <p:cNvPr id="25" name="Graphic 24">
            <a:extLst>
              <a:ext uri="{FF2B5EF4-FFF2-40B4-BE49-F238E27FC236}">
                <a16:creationId xmlns:a16="http://schemas.microsoft.com/office/drawing/2014/main" id="{65C98088-4BC0-B4B9-449D-241D34B93FB8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extLst>
              <a:ext uri="{96DAC541-7B7A-43D3-8B79-37D633B846F1}">
                <asvg:svgBlip xmlns:asvg="http://schemas.microsoft.com/office/drawing/2016/SVG/main" r:embed="rId17"/>
              </a:ext>
            </a:extLst>
          </a:blip>
          <a:stretch>
            <a:fillRect/>
          </a:stretch>
        </p:blipFill>
        <p:spPr>
          <a:xfrm>
            <a:off x="6804027" y="1943101"/>
            <a:ext cx="1876425" cy="4391025"/>
          </a:xfrm>
          <a:prstGeom prst="rect">
            <a:avLst/>
          </a:prstGeom>
        </p:spPr>
      </p:pic>
      <p:pic>
        <p:nvPicPr>
          <p:cNvPr id="27" name="Graphic 26">
            <a:extLst>
              <a:ext uri="{FF2B5EF4-FFF2-40B4-BE49-F238E27FC236}">
                <a16:creationId xmlns:a16="http://schemas.microsoft.com/office/drawing/2014/main" id="{468CBE05-22D1-E6FB-986E-5D9B4BD7231C}"/>
              </a:ext>
            </a:extLst>
          </p:cNvPr>
          <p:cNvPicPr>
            <a:picLocks noChangeAspect="1"/>
          </p:cNvPicPr>
          <p:nvPr userDrawn="1"/>
        </p:nvPicPr>
        <p:blipFill>
          <a:blip r:embed="rId18">
            <a:extLst>
              <a:ext uri="{96DAC541-7B7A-43D3-8B79-37D633B846F1}">
                <asvg:svgBlip xmlns:asvg="http://schemas.microsoft.com/office/drawing/2016/SVG/main" r:embed="rId19"/>
              </a:ext>
            </a:extLst>
          </a:blip>
          <a:stretch>
            <a:fillRect/>
          </a:stretch>
        </p:blipFill>
        <p:spPr>
          <a:xfrm>
            <a:off x="8904292" y="441321"/>
            <a:ext cx="1638300" cy="4981575"/>
          </a:xfrm>
          <a:prstGeom prst="rect">
            <a:avLst/>
          </a:prstGeom>
        </p:spPr>
      </p:pic>
      <p:pic>
        <p:nvPicPr>
          <p:cNvPr id="29" name="Graphic 28">
            <a:extLst>
              <a:ext uri="{FF2B5EF4-FFF2-40B4-BE49-F238E27FC236}">
                <a16:creationId xmlns:a16="http://schemas.microsoft.com/office/drawing/2014/main" id="{E144A730-4197-4AAA-9C18-7DE1268F29A8}"/>
              </a:ext>
            </a:extLst>
          </p:cNvPr>
          <p:cNvPicPr>
            <a:picLocks noChangeAspect="1"/>
          </p:cNvPicPr>
          <p:nvPr userDrawn="1"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983544" y="328611"/>
            <a:ext cx="1343025" cy="2066925"/>
          </a:xfrm>
          <a:prstGeom prst="rect">
            <a:avLst/>
          </a:prstGeom>
        </p:spPr>
      </p:pic>
      <p:pic>
        <p:nvPicPr>
          <p:cNvPr id="31" name="Graphic 30">
            <a:extLst>
              <a:ext uri="{FF2B5EF4-FFF2-40B4-BE49-F238E27FC236}">
                <a16:creationId xmlns:a16="http://schemas.microsoft.com/office/drawing/2014/main" id="{565E5272-5BB4-0AD4-D013-E33B89DA2C72}"/>
              </a:ext>
            </a:extLst>
          </p:cNvPr>
          <p:cNvPicPr>
            <a:picLocks noChangeAspect="1"/>
          </p:cNvPicPr>
          <p:nvPr userDrawn="1"/>
        </p:nvPicPr>
        <p:blipFill>
          <a:blip r:embed="rId22">
            <a:extLst>
              <a:ext uri="{96DAC541-7B7A-43D3-8B79-37D633B846F1}">
                <asvg:svgBlip xmlns:asvg="http://schemas.microsoft.com/office/drawing/2016/SVG/main" r:embed="rId23"/>
              </a:ext>
            </a:extLst>
          </a:blip>
          <a:stretch>
            <a:fillRect/>
          </a:stretch>
        </p:blipFill>
        <p:spPr>
          <a:xfrm>
            <a:off x="8775706" y="1713704"/>
            <a:ext cx="1876425" cy="4391025"/>
          </a:xfrm>
          <a:prstGeom prst="rect">
            <a:avLst/>
          </a:prstGeom>
        </p:spPr>
      </p:pic>
      <p:pic>
        <p:nvPicPr>
          <p:cNvPr id="33" name="Graphic 32">
            <a:extLst>
              <a:ext uri="{FF2B5EF4-FFF2-40B4-BE49-F238E27FC236}">
                <a16:creationId xmlns:a16="http://schemas.microsoft.com/office/drawing/2014/main" id="{195C0365-4E7E-6011-9FF9-5F071A1C8FC1}"/>
              </a:ext>
            </a:extLst>
          </p:cNvPr>
          <p:cNvPicPr>
            <a:picLocks noChangeAspect="1"/>
          </p:cNvPicPr>
          <p:nvPr userDrawn="1"/>
        </p:nvPicPr>
        <p:blipFill>
          <a:blip r:embed="rId24">
            <a:extLst>
              <a:ext uri="{96DAC541-7B7A-43D3-8B79-37D633B846F1}">
                <asvg:svgBlip xmlns:asvg="http://schemas.microsoft.com/office/drawing/2016/SVG/main" r:embed="rId25"/>
              </a:ext>
            </a:extLst>
          </a:blip>
          <a:stretch>
            <a:fillRect/>
          </a:stretch>
        </p:blipFill>
        <p:spPr>
          <a:xfrm>
            <a:off x="9517076" y="722312"/>
            <a:ext cx="2238375" cy="2466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7508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>
  <p:cSld name="1_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0512890-FC3E-ADC4-DF2E-B7D0EF8A6F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C7AD595E-191E-95BD-6D6B-21CF6F159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id="{2C921B49-D316-1920-AB44-4A644BC0136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id="{D6A4DCDC-C4EC-84ED-7D04-D8E21E7527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id="{8DE8D24A-49A7-536F-5647-335EB2AFD9D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id="{DA65420A-8F19-BC93-C921-3CFB94D4B8C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id="{CE34F377-9D22-DBC3-1733-BC399EC80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id="{AE2E2336-7E2A-3786-21FB-A56C21E51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2D2BF1-1244-47D5-8E89-A9F9E5BD423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362197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8929008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168284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7698627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3_Inhoud met bijschrift">
    <p:bg>
      <p:bgPr>
        <a:blipFill dpi="0" rotWithShape="1">
          <a:blip r:embed="rId2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774D5D9-4DAF-A6A9-1E59-169668DF1AB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id="{68B4D3FD-5ACD-BFEE-A0A0-A6071985867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86751A6C-0BD3-3557-0C7B-4511B9D488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9957FA8-D24D-7A44-A848-1577723379B9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261041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9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" Type="http://schemas.openxmlformats.org/officeDocument/2006/relationships/slideLayout" Target="../slideLayouts/slideLayout5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20" Type="http://schemas.openxmlformats.org/officeDocument/2006/relationships/slideLayout" Target="../slideLayouts/slideLayout20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7" cstate="screen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id="{D3C33E6A-92D5-C292-9BE0-0F0354DC45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dirty="0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579D2692-4283-8BD3-3A26-3862810D209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18984" y="2644346"/>
            <a:ext cx="11145794" cy="353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 dirty="0"/>
              <a:t>Klikken om de tekststijl van het model te bewerken</a:t>
            </a:r>
          </a:p>
          <a:p>
            <a:pPr lvl="1"/>
            <a:r>
              <a:rPr lang="nl-NL" dirty="0"/>
              <a:t>Tweede niveau</a:t>
            </a:r>
          </a:p>
          <a:p>
            <a:pPr lvl="2"/>
            <a:r>
              <a:rPr lang="nl-NL" dirty="0"/>
              <a:t>Derde niveau</a:t>
            </a:r>
          </a:p>
          <a:p>
            <a:pPr lvl="3"/>
            <a:r>
              <a:rPr lang="nl-NL" dirty="0"/>
              <a:t>Vierde niveau</a:t>
            </a:r>
          </a:p>
          <a:p>
            <a:pPr lvl="4"/>
            <a:r>
              <a:rPr lang="nl-NL" dirty="0"/>
              <a:t>Vijfde niveau</a:t>
            </a:r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id="{2AEA8AB5-C57E-0CA0-6F73-2699DD52153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305417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00" b="1" i="0" baseline="0">
                <a:solidFill>
                  <a:schemeClr val="accent5"/>
                </a:solidFill>
                <a:latin typeface="Calibri" panose="020F0502020204030204" pitchFamily="34" charset="0"/>
              </a:defRPr>
            </a:lvl1pPr>
          </a:lstStyle>
          <a:p>
            <a:fld id="{79957FA8-D24D-7A44-A848-1577723379B9}" type="slidenum">
              <a:rPr lang="nl-NL" smtClean="0"/>
              <a:pPr/>
              <a:t>‹nr.›</a:t>
            </a:fld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4223132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49" r:id="rId2"/>
    <p:sldLayoutId id="2147483696" r:id="rId3"/>
    <p:sldLayoutId id="2147483697" r:id="rId4"/>
    <p:sldLayoutId id="2147483698" r:id="rId5"/>
    <p:sldLayoutId id="2147483699" r:id="rId6"/>
    <p:sldLayoutId id="2147483700" r:id="rId7"/>
    <p:sldLayoutId id="2147483701" r:id="rId8"/>
    <p:sldLayoutId id="2147483702" r:id="rId9"/>
    <p:sldLayoutId id="2147483703" r:id="rId10"/>
    <p:sldLayoutId id="2147483705" r:id="rId11"/>
    <p:sldLayoutId id="2147483706" r:id="rId12"/>
    <p:sldLayoutId id="2147483707" r:id="rId13"/>
    <p:sldLayoutId id="2147483708" r:id="rId14"/>
    <p:sldLayoutId id="2147483709" r:id="rId15"/>
    <p:sldLayoutId id="2147483710" r:id="rId16"/>
    <p:sldLayoutId id="2147483711" r:id="rId17"/>
    <p:sldLayoutId id="2147483650" r:id="rId18"/>
    <p:sldLayoutId id="2147483688" r:id="rId19"/>
    <p:sldLayoutId id="2147483693" r:id="rId20"/>
    <p:sldLayoutId id="2147483694" r:id="rId21"/>
    <p:sldLayoutId id="2147483691" r:id="rId22"/>
    <p:sldLayoutId id="2147483680" r:id="rId23"/>
    <p:sldLayoutId id="2147483712" r:id="rId24"/>
    <p:sldLayoutId id="2147483713" r:id="rId25"/>
    <p:sldLayoutId id="2147483670" r:id="rId26"/>
    <p:sldLayoutId id="2147483715" r:id="rId27"/>
    <p:sldLayoutId id="2147483714" r:id="rId28"/>
    <p:sldLayoutId id="2147483716" r:id="rId29"/>
    <p:sldLayoutId id="2147483651" r:id="rId30"/>
    <p:sldLayoutId id="2147483652" r:id="rId31"/>
    <p:sldLayoutId id="2147483653" r:id="rId32"/>
    <p:sldLayoutId id="2147483654" r:id="rId33"/>
    <p:sldLayoutId id="2147483673" r:id="rId34"/>
    <p:sldLayoutId id="2147483674" r:id="rId35"/>
    <p:sldLayoutId id="2147483675" r:id="rId36"/>
    <p:sldLayoutId id="2147483676" r:id="rId37"/>
    <p:sldLayoutId id="2147483677" r:id="rId38"/>
    <p:sldLayoutId id="2147483683" r:id="rId39"/>
    <p:sldLayoutId id="2147483684" r:id="rId40"/>
    <p:sldLayoutId id="2147483717" r:id="rId41"/>
    <p:sldLayoutId id="2147483682" r:id="rId42"/>
    <p:sldLayoutId id="2147483671" r:id="rId43"/>
    <p:sldLayoutId id="2147483657" r:id="rId44"/>
    <p:sldLayoutId id="2147483663" r:id="rId45"/>
    <p:sldLayoutId id="2147483661" r:id="rId46"/>
    <p:sldLayoutId id="2147483665" r:id="rId47"/>
    <p:sldLayoutId id="2147483666" r:id="rId48"/>
    <p:sldLayoutId id="2147483664" r:id="rId49"/>
    <p:sldLayoutId id="2147483668" r:id="rId50"/>
    <p:sldLayoutId id="2147483678" r:id="rId51"/>
    <p:sldLayoutId id="2147483679" r:id="rId52"/>
    <p:sldLayoutId id="2147483718" r:id="rId53"/>
    <p:sldLayoutId id="2147483719" r:id="rId54"/>
    <p:sldLayoutId id="2147483720" r:id="rId5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i="0" kern="1200" baseline="0">
          <a:solidFill>
            <a:schemeClr val="accent5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b="1" i="1" kern="1200" baseline="0">
          <a:solidFill>
            <a:schemeClr val="accent5"/>
          </a:solidFill>
          <a:latin typeface="Calibri" panose="020F0502020204030204" pitchFamily="34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b="0" i="1" u="sng" kern="1200" baseline="0">
          <a:solidFill>
            <a:schemeClr val="accent5"/>
          </a:solidFill>
          <a:uFill>
            <a:solidFill>
              <a:schemeClr val="accent5"/>
            </a:solidFill>
          </a:uFill>
          <a:latin typeface="Calibri Light" panose="020F0302020204030204" pitchFamily="34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300" kern="1200" baseline="0">
          <a:solidFill>
            <a:schemeClr val="tx1"/>
          </a:solidFill>
          <a:latin typeface="Calibri Light" panose="020F0302020204030204" pitchFamily="34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0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6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71.png"/><Relationship Id="rId5" Type="http://schemas.openxmlformats.org/officeDocument/2006/relationships/image" Target="../media/image70.png"/><Relationship Id="rId4" Type="http://schemas.openxmlformats.org/officeDocument/2006/relationships/image" Target="../media/image6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7" Type="http://schemas.openxmlformats.org/officeDocument/2006/relationships/image" Target="../media/image7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75.png"/><Relationship Id="rId5" Type="http://schemas.openxmlformats.org/officeDocument/2006/relationships/image" Target="../media/image74.png"/><Relationship Id="rId4" Type="http://schemas.openxmlformats.org/officeDocument/2006/relationships/image" Target="../media/image7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samenverantwoordenonderwijs.nl/groups/49-duurzaamheid/welcom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7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el 4">
            <a:extLst>
              <a:ext uri="{FF2B5EF4-FFF2-40B4-BE49-F238E27FC236}">
                <a16:creationId xmlns:a16="http://schemas.microsoft.com/office/drawing/2014/main" id="{0285F1F0-FAFF-7C74-B9D9-0042698A1E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609449"/>
            <a:ext cx="10515600" cy="2852737"/>
          </a:xfrm>
        </p:spPr>
        <p:txBody>
          <a:bodyPr anchor="b">
            <a:normAutofit/>
          </a:bodyPr>
          <a:lstStyle/>
          <a:p>
            <a:r>
              <a:rPr lang="nl-NL" sz="4700" dirty="0"/>
              <a:t>Update</a:t>
            </a:r>
            <a:r>
              <a:rPr lang="nl-NL" sz="4700" b="0" dirty="0"/>
              <a:t> </a:t>
            </a:r>
            <a:r>
              <a:rPr lang="nl-NL" sz="4700" dirty="0"/>
              <a:t>Handreiking </a:t>
            </a:r>
            <a:br>
              <a:rPr lang="nl-NL" sz="4700" dirty="0"/>
            </a:br>
            <a:r>
              <a:rPr lang="nl-NL" sz="4700" dirty="0"/>
              <a:t>vrijwillige duurzaamheidsverantwoording</a:t>
            </a:r>
            <a:br>
              <a:rPr lang="nl-NL" sz="4700" dirty="0"/>
            </a:br>
            <a:br>
              <a:rPr lang="nl-NL" sz="4700" dirty="0"/>
            </a:br>
            <a:endParaRPr lang="nl-NL" sz="4700" b="0" dirty="0"/>
          </a:p>
        </p:txBody>
      </p:sp>
      <p:sp>
        <p:nvSpPr>
          <p:cNvPr id="10" name="Text Placeholder 2">
            <a:extLst>
              <a:ext uri="{FF2B5EF4-FFF2-40B4-BE49-F238E27FC236}">
                <a16:creationId xmlns:a16="http://schemas.microsoft.com/office/drawing/2014/main" id="{25BBEA09-338C-2D00-AE40-AAC308E0BC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Liselot van Straten</a:t>
            </a:r>
          </a:p>
        </p:txBody>
      </p:sp>
      <p:pic>
        <p:nvPicPr>
          <p:cNvPr id="6" name="Tijdelijke aanduiding voor inhoud 5" descr="Afbeelding met tekst, schermopname, geel, stilstaand&#10;&#10;Door AI gegenereerde inhoud is mogelijk onjuist.">
            <a:extLst>
              <a:ext uri="{FF2B5EF4-FFF2-40B4-BE49-F238E27FC236}">
                <a16:creationId xmlns:a16="http://schemas.microsoft.com/office/drawing/2014/main" id="{D4500E8D-8C35-C48A-D758-60E8D962621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05126" y="3305826"/>
            <a:ext cx="2446334" cy="3218859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83735008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2152C2C-CC0E-F55B-A3CC-85B07080D1C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>
                <a:solidFill>
                  <a:srgbClr val="0070C0"/>
                </a:solidFill>
              </a:rPr>
              <a:t>Feedback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F05BA3DD-2E18-5FA7-3DBA-EE42FE7A4157}"/>
              </a:ext>
            </a:extLst>
          </p:cNvPr>
          <p:cNvSpPr txBox="1"/>
          <p:nvPr/>
        </p:nvSpPr>
        <p:spPr>
          <a:xfrm>
            <a:off x="527222" y="2508422"/>
            <a:ext cx="6722434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Ministerie OCW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Sectorraden</a:t>
            </a:r>
          </a:p>
          <a:p>
            <a:endParaRPr lang="nl-NL" sz="28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solidFill>
                <a:srgbClr val="0070C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solidFill>
                <a:srgbClr val="0070C0"/>
              </a:solidFill>
            </a:endParaRPr>
          </a:p>
        </p:txBody>
      </p:sp>
      <p:pic>
        <p:nvPicPr>
          <p:cNvPr id="5" name="Afbeelding 4" descr="Afbeelding met buitenshuis, hemel, gebouw, wolkenkrabber&#10;&#10;Door AI gegenereerde inhoud is mogelijk onjuist.">
            <a:extLst>
              <a:ext uri="{FF2B5EF4-FFF2-40B4-BE49-F238E27FC236}">
                <a16:creationId xmlns:a16="http://schemas.microsoft.com/office/drawing/2014/main" id="{7177950A-981B-85F1-4038-F690733B38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1881" y="2031101"/>
            <a:ext cx="5130350" cy="38477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88190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68B1BC-1D6F-BCB6-C57A-930F3A4E20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B178E36E-1C6F-6DBE-55E0-CDDDFF7C2B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24" y="1167310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70C0"/>
                </a:solidFill>
              </a:rPr>
              <a:t>Aanpassingen </a:t>
            </a:r>
            <a:r>
              <a:rPr lang="nl-NL" sz="3600" dirty="0" err="1">
                <a:solidFill>
                  <a:srgbClr val="0070C0"/>
                </a:solidFill>
              </a:rPr>
              <a:t>nav</a:t>
            </a:r>
            <a:r>
              <a:rPr lang="nl-NL" sz="3600" dirty="0">
                <a:solidFill>
                  <a:srgbClr val="0070C0"/>
                </a:solidFill>
              </a:rPr>
              <a:t> feedback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426E7FB0-6EBD-E652-A524-CC9E4E05A7A8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F4A267DB-DE12-4407-8865-329A6DB461B3}"/>
              </a:ext>
            </a:extLst>
          </p:cNvPr>
          <p:cNvSpPr txBox="1">
            <a:spLocks/>
          </p:cNvSpPr>
          <p:nvPr/>
        </p:nvSpPr>
        <p:spPr>
          <a:xfrm>
            <a:off x="527222" y="2291775"/>
            <a:ext cx="90558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11F7C56A-8938-14C8-3A10-E5C545AD7761}"/>
              </a:ext>
            </a:extLst>
          </p:cNvPr>
          <p:cNvSpPr txBox="1"/>
          <p:nvPr/>
        </p:nvSpPr>
        <p:spPr>
          <a:xfrm>
            <a:off x="518984" y="2171018"/>
            <a:ext cx="6722434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 err="1"/>
              <a:t>Bestuursinformatie</a:t>
            </a:r>
            <a:endParaRPr lang="nl-NL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Overzicht indicatoren in Excel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nl-NL" sz="2800" dirty="0"/>
              <a:t>CO</a:t>
            </a:r>
            <a:r>
              <a:rPr lang="nl-NL" sz="2800" baseline="-25000" dirty="0"/>
              <a:t>2</a:t>
            </a:r>
            <a:r>
              <a:rPr lang="nl-NL" sz="2800" dirty="0"/>
              <a:t> Footprint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nl-NL" sz="2800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3697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AFD058-3FCC-6A04-EB33-F9C91A0FD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CABECA6C-27D9-91AA-1B5E-97E84D8B8A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24" y="1167310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70C0"/>
                </a:solidFill>
              </a:rPr>
              <a:t>Footprint 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F31FF181-3A73-C04F-63FE-C647DFD9F6FC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BC545B64-D285-3072-6AAD-2FB7CB224E2E}"/>
              </a:ext>
            </a:extLst>
          </p:cNvPr>
          <p:cNvSpPr txBox="1">
            <a:spLocks/>
          </p:cNvSpPr>
          <p:nvPr/>
        </p:nvSpPr>
        <p:spPr>
          <a:xfrm>
            <a:off x="527222" y="2291775"/>
            <a:ext cx="90558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A9041C3E-1804-621D-05A3-AE8C4E776408}"/>
              </a:ext>
            </a:extLst>
          </p:cNvPr>
          <p:cNvSpPr txBox="1"/>
          <p:nvPr/>
        </p:nvSpPr>
        <p:spPr>
          <a:xfrm>
            <a:off x="527222" y="2158073"/>
            <a:ext cx="11230854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spcBef>
                <a:spcPts val="1000"/>
              </a:spcBef>
              <a:defRPr/>
            </a:pPr>
            <a:r>
              <a:rPr lang="nl-NL" sz="2400" dirty="0"/>
              <a:t>Overweging duiding verschillende </a:t>
            </a:r>
            <a:r>
              <a:rPr kumimoji="0" lang="nl-NL" sz="2400" b="0" i="0" u="none" strike="noStrike" cap="none" spc="0" normalizeH="0" noProof="0" dirty="0">
                <a:ln>
                  <a:noFill/>
                </a:ln>
                <a:effectLst/>
                <a:uLnTx/>
                <a:uFillTx/>
              </a:rPr>
              <a:t>emissiefactoren (bijlage D)</a:t>
            </a:r>
            <a:r>
              <a:rPr lang="nl-NL" sz="2400" dirty="0"/>
              <a:t>: 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kumimoji="0" lang="nl-NL" sz="2400" b="0" i="0" u="none" strike="noStrike" cap="none" spc="0" normalizeH="0" noProof="0" dirty="0">
                <a:ln>
                  <a:noFill/>
                </a:ln>
                <a:effectLst/>
                <a:uLnTx/>
                <a:uFillTx/>
              </a:rPr>
              <a:t>	</a:t>
            </a:r>
            <a:r>
              <a:rPr lang="nl-NL" sz="2400" dirty="0"/>
              <a:t>H</a:t>
            </a:r>
            <a:r>
              <a:rPr kumimoji="0" lang="nl-NL" sz="2400" b="0" i="0" u="none" strike="noStrike" cap="none" spc="0" normalizeH="0" noProof="0" dirty="0" err="1">
                <a:ln>
                  <a:noFill/>
                </a:ln>
                <a:effectLst/>
                <a:uLnTx/>
                <a:uFillTx/>
              </a:rPr>
              <a:t>andreiking</a:t>
            </a:r>
            <a:r>
              <a:rPr kumimoji="0" lang="nl-NL" sz="2400" b="0" i="0" u="none" strike="noStrike" cap="none" spc="0" normalizeH="0" noProof="0" dirty="0">
                <a:ln>
                  <a:noFill/>
                </a:ln>
                <a:effectLst/>
                <a:uLnTx/>
                <a:uFillTx/>
              </a:rPr>
              <a:t>: </a:t>
            </a:r>
            <a:r>
              <a:rPr lang="nl-NL" sz="2400" dirty="0"/>
              <a:t>CO</a:t>
            </a:r>
            <a:r>
              <a:rPr lang="nl-NL" sz="2400" baseline="-25000" dirty="0"/>
              <a:t>2</a:t>
            </a:r>
            <a:r>
              <a:rPr lang="nl-NL" sz="2400" dirty="0"/>
              <a:t> omrekenen op basis van emmissiefactoren.nl I(EZ)</a:t>
            </a:r>
          </a:p>
          <a:p>
            <a:pPr lvl="1">
              <a:lnSpc>
                <a:spcPct val="90000"/>
              </a:lnSpc>
              <a:spcBef>
                <a:spcPts val="1000"/>
              </a:spcBef>
              <a:defRPr/>
            </a:pPr>
            <a:r>
              <a:rPr lang="nl-NL" sz="2400" dirty="0"/>
              <a:t>	</a:t>
            </a:r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l-NL" sz="2400" dirty="0"/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endParaRPr lang="nl-NL" sz="2400" dirty="0"/>
          </a:p>
          <a:p>
            <a:pPr marL="800100" lvl="1" indent="-3429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/>
            </a:pPr>
            <a:r>
              <a:rPr lang="nl-NL" sz="2400" dirty="0"/>
              <a:t>Sectorale routekaart </a:t>
            </a:r>
            <a:r>
              <a:rPr lang="nl-NL" sz="2400" dirty="0" err="1"/>
              <a:t>rijksvastgoed</a:t>
            </a:r>
            <a:r>
              <a:rPr lang="nl-NL" sz="2400" dirty="0"/>
              <a:t> verduurzaming vastgoedportefeuille </a:t>
            </a:r>
            <a:r>
              <a:rPr kumimoji="0" lang="nl-NL" sz="2400" b="0" i="0" u="none" strike="noStrike" cap="none" spc="0" normalizeH="0" noProof="0" dirty="0">
                <a:ln>
                  <a:noFill/>
                </a:ln>
                <a:effectLst/>
                <a:uLnTx/>
                <a:uFillTx/>
              </a:rPr>
              <a:t>(RVO) omrekenen op basis van emissiefactoren uit de Klimaat en energieverkenning (KEV) – monitoring klimaatbeleid (IW)</a:t>
            </a:r>
          </a:p>
          <a:p>
            <a:pPr>
              <a:lnSpc>
                <a:spcPct val="90000"/>
              </a:lnSpc>
              <a:spcBef>
                <a:spcPts val="1000"/>
              </a:spcBef>
              <a:defRPr/>
            </a:pPr>
            <a:endParaRPr kumimoji="0" lang="nl-NL" sz="2400" b="0" i="0" u="none" strike="noStrike" cap="none" spc="0" normalizeH="0" noProof="0" dirty="0">
              <a:ln>
                <a:noFill/>
              </a:ln>
              <a:effectLst/>
              <a:uLnTx/>
              <a:uFillTx/>
            </a:endParaRP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400" b="0" i="0" u="none" strike="noStrike" cap="none" spc="0" normalizeH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3046B9C0-9E26-9C4D-588B-513443BFC14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57818" y="3005536"/>
            <a:ext cx="8706833" cy="1461908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559FCA0D-8679-5499-E604-F826E6CA484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91411" y="5222996"/>
            <a:ext cx="2793326" cy="9424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82512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8D23AE0-63B9-817B-D57A-A5B35C83A1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F92C75C9-D459-90F9-C847-3A6073E80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24" y="1167310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70C0"/>
                </a:solidFill>
              </a:rPr>
              <a:t>Voorgenomen aanpassingen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734FB953-4751-A35C-C4C8-F0D3E468D62F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C1AB3B4E-E31F-2D42-C6FD-076D508AE4B5}"/>
              </a:ext>
            </a:extLst>
          </p:cNvPr>
          <p:cNvSpPr txBox="1"/>
          <p:nvPr/>
        </p:nvSpPr>
        <p:spPr>
          <a:xfrm>
            <a:off x="0" y="2171018"/>
            <a:ext cx="11230854" cy="41649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400" dirty="0">
              <a:solidFill>
                <a:schemeClr val="accent5"/>
              </a:solidFill>
            </a:endParaRP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lang="nl-NL" sz="2400" dirty="0">
              <a:solidFill>
                <a:schemeClr val="accent5"/>
              </a:solidFill>
            </a:endParaRPr>
          </a:p>
          <a:p>
            <a:pPr marL="228600" marR="0" lvl="0" indent="-228600" fontAlgn="auto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endParaRPr kumimoji="0" lang="nl-NL" sz="2400" b="0" i="0" u="none" strike="noStrike" cap="none" spc="0" normalizeH="0" noProof="0" dirty="0">
              <a:ln>
                <a:noFill/>
              </a:ln>
              <a:solidFill>
                <a:schemeClr val="accent5"/>
              </a:solidFill>
              <a:effectLst/>
              <a:uLnTx/>
              <a:uFillTx/>
            </a:endParaRP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CE9B743B-53C6-95DA-A54C-137CDD017205}"/>
              </a:ext>
            </a:extLst>
          </p:cNvPr>
          <p:cNvSpPr txBox="1"/>
          <p:nvPr/>
        </p:nvSpPr>
        <p:spPr>
          <a:xfrm>
            <a:off x="0" y="2194671"/>
            <a:ext cx="11851374" cy="31085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Toevoegen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Best practices (2026)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Aansluiting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nieuwe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CSRD </a:t>
            </a:r>
            <a:r>
              <a:rPr 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wetgeving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(2026)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Toelichting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energieverbruik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PO in 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aansluiting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programma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huisvesting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(2026)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Uitwerken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Duurzaamheid in Onderwijs (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nnb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Uitwerken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Duurzaamheid in 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onderzoek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nnb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Uitwerken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Duurzaamheid in 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valorisatie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800" dirty="0" err="1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nnb</a:t>
            </a:r>
            <a:r>
              <a:rPr lang="en-US" sz="2800" dirty="0">
                <a:latin typeface="+mn-lt"/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  <a:endParaRPr lang="en-US" sz="2800" dirty="0"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Uitwerken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Duurzaamheid in </a:t>
            </a:r>
            <a:r>
              <a:rPr 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leerling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en student </a:t>
            </a:r>
            <a:r>
              <a:rPr 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organisaties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800" dirty="0" err="1">
                <a:ea typeface="Calibri" panose="020F0502020204030204" pitchFamily="34" charset="0"/>
                <a:cs typeface="Calibri" panose="020F0502020204030204" pitchFamily="34" charset="0"/>
              </a:rPr>
              <a:t>nnb</a:t>
            </a:r>
            <a:r>
              <a:rPr lang="en-US" sz="2800" dirty="0">
                <a:ea typeface="Calibri" panose="020F0502020204030204" pitchFamily="34" charset="0"/>
                <a:cs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9672511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5C554BC-BD2B-DE20-70A1-C986287C4E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5187335" cy="112446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b="1" i="0" kern="1200" baseline="0">
                <a:latin typeface="Calibri" panose="020F0502020204030204" pitchFamily="34" charset="0"/>
                <a:ea typeface="+mj-ea"/>
                <a:cs typeface="+mj-cs"/>
              </a:rPr>
              <a:t>Planning</a:t>
            </a:r>
          </a:p>
        </p:txBody>
      </p:sp>
      <p:sp>
        <p:nvSpPr>
          <p:cNvPr id="3" name="Tekstvak 2">
            <a:extLst>
              <a:ext uri="{FF2B5EF4-FFF2-40B4-BE49-F238E27FC236}">
                <a16:creationId xmlns:a16="http://schemas.microsoft.com/office/drawing/2014/main" id="{2F92CB76-16DA-0C82-1B3E-7AD769849A47}"/>
              </a:ext>
            </a:extLst>
          </p:cNvPr>
          <p:cNvSpPr txBox="1"/>
          <p:nvPr/>
        </p:nvSpPr>
        <p:spPr>
          <a:xfrm>
            <a:off x="518984" y="2644346"/>
            <a:ext cx="5187335" cy="353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 sz="2800" dirty="0"/>
              <a:t>Extra bijeenkomst </a:t>
            </a:r>
            <a:r>
              <a:rPr lang="nl-NL" sz="2800" dirty="0" err="1"/>
              <a:t>tbv</a:t>
            </a:r>
            <a:r>
              <a:rPr lang="nl-NL" sz="2800" dirty="0"/>
              <a:t> ervaringen uitwisselen April 2026</a:t>
            </a:r>
          </a:p>
          <a:p>
            <a:pPr marL="228600" lvl="1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 sz="2800" dirty="0"/>
              <a:t>Update oktober 2026</a:t>
            </a:r>
          </a:p>
        </p:txBody>
      </p:sp>
      <p:pic>
        <p:nvPicPr>
          <p:cNvPr id="5" name="Afbeelding 4" descr="Afbeelding met buitenshuis, kleding, hemel, plant&#10;&#10;Door AI gegenereerde inhoud is mogelijk onjuist.">
            <a:extLst>
              <a:ext uri="{FF2B5EF4-FFF2-40B4-BE49-F238E27FC236}">
                <a16:creationId xmlns:a16="http://schemas.microsoft.com/office/drawing/2014/main" id="{B4D29C2D-4B88-85C5-0919-7205DC7896C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754" r="6003" b="-2"/>
          <a:stretch>
            <a:fillRect/>
          </a:stretch>
        </p:blipFill>
        <p:spPr>
          <a:xfrm>
            <a:off x="6485683" y="1383956"/>
            <a:ext cx="5187335" cy="479300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94020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6F57D8-D42F-83E1-2211-52F2246FB3C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Afbeelding 19" descr="Afbeelding met tekst&#10;&#10;Door AI gegenereerde inhoud is mogelijk onjuist.">
            <a:extLst>
              <a:ext uri="{FF2B5EF4-FFF2-40B4-BE49-F238E27FC236}">
                <a16:creationId xmlns:a16="http://schemas.microsoft.com/office/drawing/2014/main" id="{1A583B82-FB1D-9251-188F-7BACD0A464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000" t="25390" b="13050"/>
          <a:stretch/>
        </p:blipFill>
        <p:spPr>
          <a:xfrm>
            <a:off x="4232711" y="3330550"/>
            <a:ext cx="3721982" cy="3161938"/>
          </a:xfrm>
          <a:prstGeom prst="rect">
            <a:avLst/>
          </a:prstGeom>
        </p:spPr>
      </p:pic>
      <p:sp>
        <p:nvSpPr>
          <p:cNvPr id="10" name="Tekstvak 9">
            <a:extLst>
              <a:ext uri="{FF2B5EF4-FFF2-40B4-BE49-F238E27FC236}">
                <a16:creationId xmlns:a16="http://schemas.microsoft.com/office/drawing/2014/main" id="{DDBE821E-B8FD-3763-7BD5-86E7E29C916A}"/>
              </a:ext>
            </a:extLst>
          </p:cNvPr>
          <p:cNvSpPr txBox="1"/>
          <p:nvPr/>
        </p:nvSpPr>
        <p:spPr>
          <a:xfrm>
            <a:off x="421936" y="932092"/>
            <a:ext cx="6794807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600" b="1" dirty="0">
                <a:solidFill>
                  <a:srgbClr val="0070C0"/>
                </a:solidFill>
                <a:latin typeface="Calibri" panose="020F0502020204030204" pitchFamily="34" charset="0"/>
                <a:ea typeface="+mj-ea"/>
                <a:cs typeface="+mj-cs"/>
              </a:rPr>
              <a:t>Duurzaamheidsverantwoording</a:t>
            </a:r>
          </a:p>
        </p:txBody>
      </p:sp>
      <p:sp>
        <p:nvSpPr>
          <p:cNvPr id="2" name="Tekstvak 1">
            <a:extLst>
              <a:ext uri="{FF2B5EF4-FFF2-40B4-BE49-F238E27FC236}">
                <a16:creationId xmlns:a16="http://schemas.microsoft.com/office/drawing/2014/main" id="{49650A69-510A-DA9B-A54D-0C14F7E08F27}"/>
              </a:ext>
            </a:extLst>
          </p:cNvPr>
          <p:cNvSpPr txBox="1"/>
          <p:nvPr/>
        </p:nvSpPr>
        <p:spPr>
          <a:xfrm>
            <a:off x="438966" y="1684630"/>
            <a:ext cx="7370545" cy="164592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</a:rPr>
              <a:t>Starten is belangrijker dan perfectie. </a:t>
            </a:r>
          </a:p>
          <a:p>
            <a:pPr indent="-228600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400" dirty="0">
                <a:solidFill>
                  <a:schemeClr val="bg1"/>
                </a:solidFill>
                <a:effectLst/>
              </a:rPr>
              <a:t>Meten is </a:t>
            </a:r>
            <a:r>
              <a:rPr lang="en-US" sz="2400" dirty="0" err="1">
                <a:solidFill>
                  <a:schemeClr val="bg1"/>
                </a:solidFill>
                <a:effectLst/>
              </a:rPr>
              <a:t>weten</a:t>
            </a:r>
            <a:r>
              <a:rPr lang="en-US" sz="2400" dirty="0">
                <a:solidFill>
                  <a:schemeClr val="bg1"/>
                </a:solidFill>
                <a:effectLst/>
              </a:rPr>
              <a:t>, maar tot actie komen is verbeteren.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3B15B4B3-0A8F-FC84-9703-9BC983B6ADE8}"/>
              </a:ext>
            </a:extLst>
          </p:cNvPr>
          <p:cNvSpPr txBox="1"/>
          <p:nvPr/>
        </p:nvSpPr>
        <p:spPr>
          <a:xfrm>
            <a:off x="638881" y="1922561"/>
            <a:ext cx="10909643" cy="55265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algn="ctr">
              <a:lnSpc>
                <a:spcPct val="90000"/>
              </a:lnSpc>
              <a:spcBef>
                <a:spcPts val="1000"/>
              </a:spcBef>
              <a:spcAft>
                <a:spcPts val="600"/>
              </a:spcAft>
            </a:pPr>
            <a:endParaRPr lang="en-US" sz="2400" b="1" dirty="0"/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81FEDF45-9B94-66C6-C1F5-4FCF35808839}"/>
              </a:ext>
            </a:extLst>
          </p:cNvPr>
          <p:cNvCxnSpPr>
            <a:cxnSpLocks/>
          </p:cNvCxnSpPr>
          <p:nvPr/>
        </p:nvCxnSpPr>
        <p:spPr>
          <a:xfrm flipH="1" flipV="1">
            <a:off x="4312877" y="4000284"/>
            <a:ext cx="920193" cy="91123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193479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84E391-013B-409D-F674-62FFB71770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DD57E118-8F7F-3C2D-8627-A7DE93555B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24" y="1167310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70C0"/>
                </a:solidFill>
              </a:rPr>
              <a:t>Handreiking vrijwillige duurzaamheidsverantwoording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4441C4D6-0BE6-398B-A52F-DBD2593CA5C1}"/>
              </a:ext>
            </a:extLst>
          </p:cNvPr>
          <p:cNvSpPr txBox="1">
            <a:spLocks/>
          </p:cNvSpPr>
          <p:nvPr/>
        </p:nvSpPr>
        <p:spPr>
          <a:xfrm>
            <a:off x="762824" y="2291775"/>
            <a:ext cx="11145794" cy="4472095"/>
          </a:xfrm>
          <a:prstGeom prst="rect">
            <a:avLst/>
          </a:prstGeom>
        </p:spPr>
        <p:txBody>
          <a:bodyPr>
            <a:normAutofit fontScale="6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Aanleiding: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Vanuit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het veld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verzoeken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om regie en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handvatten</a:t>
            </a:r>
            <a:b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lnSpc>
                <a:spcPct val="120000"/>
              </a:lnSpc>
              <a:spcBef>
                <a:spcPct val="0"/>
              </a:spcBef>
              <a:spcAft>
                <a:spcPct val="35000"/>
              </a:spcAft>
              <a:buNone/>
            </a:pPr>
            <a:r>
              <a:rPr lang="en-US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Doelgroep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 Onderwijs- en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kennisinstellingen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die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kiezen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voor duurzaamheidsverantwoording.</a:t>
            </a:r>
          </a:p>
          <a:p>
            <a:pPr marL="0" indent="0" algn="ctr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None/>
            </a:pP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marL="0" indent="0">
              <a:spcBef>
                <a:spcPct val="0"/>
              </a:spcBef>
              <a:spcAft>
                <a:spcPct val="35000"/>
              </a:spcAft>
              <a:buFont typeface="Arial" panose="020B0604020202020204" pitchFamily="34" charset="0"/>
              <a:buNone/>
            </a:pPr>
            <a:r>
              <a:rPr lang="en-US" sz="4000" b="1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Uitgangspunten</a:t>
            </a:r>
            <a:r>
              <a:rPr lang="en-US" sz="4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:</a:t>
            </a:r>
          </a:p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Behapbaar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Transparantie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Vergelijkbaar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– van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elkaar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leren</a:t>
            </a:r>
            <a:endParaRPr lang="en-US" sz="40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ct val="35000"/>
              </a:spcAft>
            </a:pP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Starten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boven</a:t>
            </a:r>
            <a:r>
              <a:rPr lang="en-US" sz="4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sz="4000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perfectie</a:t>
            </a:r>
            <a:br>
              <a:rPr lang="en-US" sz="4000" dirty="0">
                <a:solidFill>
                  <a:srgbClr val="0070C0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en-US" sz="4000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endParaRPr lang="nl-NL" dirty="0"/>
          </a:p>
        </p:txBody>
      </p:sp>
      <p:pic>
        <p:nvPicPr>
          <p:cNvPr id="5" name="Afbeelding 4" descr="Afbeelding met Graphics, ontwerp&#10;&#10;Door AI gegenereerde inhoud is mogelijk onjuist.">
            <a:extLst>
              <a:ext uri="{FF2B5EF4-FFF2-40B4-BE49-F238E27FC236}">
                <a16:creationId xmlns:a16="http://schemas.microsoft.com/office/drawing/2014/main" id="{E255D8D6-65A8-6DF8-7B5A-05CF501B6CC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29849" y="3893443"/>
            <a:ext cx="1488328" cy="14883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71577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59CE37-912C-F448-6562-5D3EB13297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6402CBB8-8B92-1B58-C035-8B400E488A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24" y="1167310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70C0"/>
                </a:solidFill>
              </a:rPr>
              <a:t>Totstandkoming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DB10455D-DD57-F145-6233-D02D19EB2573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5686A43F-DC3A-4ED9-9485-63A11DDA6973}"/>
              </a:ext>
            </a:extLst>
          </p:cNvPr>
          <p:cNvSpPr txBox="1">
            <a:spLocks/>
          </p:cNvSpPr>
          <p:nvPr/>
        </p:nvSpPr>
        <p:spPr>
          <a:xfrm>
            <a:off x="527222" y="2291775"/>
            <a:ext cx="90558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Werkgroep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Duurzaamheid met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vertegenwoordiging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van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gehele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verantwoordingsketen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lijn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met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Europese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regelgeving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(CSRD)</a:t>
            </a:r>
          </a:p>
          <a:p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Sectorbrede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dubbele</a:t>
            </a: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dirty="0" err="1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materialiteitsanalyse</a:t>
            </a:r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5" name="Groep 4">
            <a:extLst>
              <a:ext uri="{FF2B5EF4-FFF2-40B4-BE49-F238E27FC236}">
                <a16:creationId xmlns:a16="http://schemas.microsoft.com/office/drawing/2014/main" id="{264022CD-2C9A-714A-CECE-38030D190165}"/>
              </a:ext>
            </a:extLst>
          </p:cNvPr>
          <p:cNvGrpSpPr/>
          <p:nvPr/>
        </p:nvGrpSpPr>
        <p:grpSpPr>
          <a:xfrm>
            <a:off x="7265244" y="3510079"/>
            <a:ext cx="4164467" cy="2360649"/>
            <a:chOff x="7884658" y="2410175"/>
            <a:chExt cx="4164467" cy="2360649"/>
          </a:xfrm>
        </p:grpSpPr>
        <p:sp>
          <p:nvSpPr>
            <p:cNvPr id="8" name="Ovaal 7">
              <a:extLst>
                <a:ext uri="{FF2B5EF4-FFF2-40B4-BE49-F238E27FC236}">
                  <a16:creationId xmlns:a16="http://schemas.microsoft.com/office/drawing/2014/main" id="{1F06A82B-8611-79C4-6DD2-9B723326C980}"/>
                </a:ext>
              </a:extLst>
            </p:cNvPr>
            <p:cNvSpPr/>
            <p:nvPr/>
          </p:nvSpPr>
          <p:spPr>
            <a:xfrm>
              <a:off x="9715500" y="2904016"/>
              <a:ext cx="2333625" cy="1333500"/>
            </a:xfrm>
            <a:prstGeom prst="ellipse">
              <a:avLst/>
            </a:prstGeom>
            <a:noFill/>
            <a:ln w="28575"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pic>
          <p:nvPicPr>
            <p:cNvPr id="9" name="Afbeelding 8">
              <a:extLst>
                <a:ext uri="{FF2B5EF4-FFF2-40B4-BE49-F238E27FC236}">
                  <a16:creationId xmlns:a16="http://schemas.microsoft.com/office/drawing/2014/main" id="{825505ED-7450-40FF-9FD5-3F0BD046A961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0277476" y="2965929"/>
              <a:ext cx="1209674" cy="1209674"/>
            </a:xfrm>
            <a:prstGeom prst="rect">
              <a:avLst/>
            </a:prstGeom>
          </p:spPr>
        </p:pic>
        <p:pic>
          <p:nvPicPr>
            <p:cNvPr id="10" name="Afbeelding 9">
              <a:extLst>
                <a:ext uri="{FF2B5EF4-FFF2-40B4-BE49-F238E27FC236}">
                  <a16:creationId xmlns:a16="http://schemas.microsoft.com/office/drawing/2014/main" id="{87BEC52F-2088-3B9B-4450-FB1E0116AD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493131" y="2998194"/>
              <a:ext cx="1053873" cy="1053873"/>
            </a:xfrm>
            <a:prstGeom prst="rect">
              <a:avLst/>
            </a:prstGeom>
          </p:spPr>
        </p:pic>
        <p:sp>
          <p:nvSpPr>
            <p:cNvPr id="11" name="Ovaal 10">
              <a:extLst>
                <a:ext uri="{FF2B5EF4-FFF2-40B4-BE49-F238E27FC236}">
                  <a16:creationId xmlns:a16="http://schemas.microsoft.com/office/drawing/2014/main" id="{429298A7-84CB-B4D9-19B8-58434C23DB64}"/>
                </a:ext>
              </a:extLst>
            </p:cNvPr>
            <p:cNvSpPr/>
            <p:nvPr/>
          </p:nvSpPr>
          <p:spPr>
            <a:xfrm>
              <a:off x="7884658" y="2914650"/>
              <a:ext cx="2333625" cy="1333500"/>
            </a:xfrm>
            <a:prstGeom prst="ellipse">
              <a:avLst/>
            </a:prstGeom>
            <a:noFill/>
            <a:ln w="28575">
              <a:solidFill>
                <a:srgbClr val="3399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" name="Pijl: gekromd omlaag 11">
              <a:extLst>
                <a:ext uri="{FF2B5EF4-FFF2-40B4-BE49-F238E27FC236}">
                  <a16:creationId xmlns:a16="http://schemas.microsoft.com/office/drawing/2014/main" id="{7A677F8B-970B-8DB7-AB92-A621371C7FE7}"/>
                </a:ext>
              </a:extLst>
            </p:cNvPr>
            <p:cNvSpPr/>
            <p:nvPr/>
          </p:nvSpPr>
          <p:spPr>
            <a:xfrm rot="10800000" flipH="1">
              <a:off x="8965746" y="4276983"/>
              <a:ext cx="2054099" cy="493841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  <p:sp>
          <p:nvSpPr>
            <p:cNvPr id="13" name="Pijl: gekromd omlaag 12">
              <a:extLst>
                <a:ext uri="{FF2B5EF4-FFF2-40B4-BE49-F238E27FC236}">
                  <a16:creationId xmlns:a16="http://schemas.microsoft.com/office/drawing/2014/main" id="{1F1F9235-5027-16A7-E2F1-FDD9C00731A4}"/>
                </a:ext>
              </a:extLst>
            </p:cNvPr>
            <p:cNvSpPr/>
            <p:nvPr/>
          </p:nvSpPr>
          <p:spPr>
            <a:xfrm flipH="1">
              <a:off x="8913938" y="2410175"/>
              <a:ext cx="2054099" cy="493841"/>
            </a:xfrm>
            <a:prstGeom prst="curvedDown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7290253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701D2B65-D6D6-F5C4-3989-2E0B4FC4D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257380"/>
            <a:ext cx="11145794" cy="1124465"/>
          </a:xfrm>
        </p:spPr>
        <p:txBody>
          <a:bodyPr/>
          <a:lstStyle/>
          <a:p>
            <a:r>
              <a:rPr lang="nl-NL" dirty="0">
                <a:solidFill>
                  <a:srgbClr val="0070C0"/>
                </a:solidFill>
              </a:rPr>
              <a:t>Groeimodel</a:t>
            </a:r>
          </a:p>
        </p:txBody>
      </p:sp>
      <p:pic>
        <p:nvPicPr>
          <p:cNvPr id="5" name="Afbeelding 1">
            <a:extLst>
              <a:ext uri="{FF2B5EF4-FFF2-40B4-BE49-F238E27FC236}">
                <a16:creationId xmlns:a16="http://schemas.microsoft.com/office/drawing/2014/main" id="{8D5CA30A-5532-9DE1-E5BB-B7D05248B6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1691092" y="2071220"/>
            <a:ext cx="8801578" cy="3947991"/>
          </a:xfrm>
          <a:prstGeom prst="rect">
            <a:avLst/>
          </a:prstGeom>
          <a:noFill/>
        </p:spPr>
      </p:pic>
      <p:sp>
        <p:nvSpPr>
          <p:cNvPr id="6" name="TextBox 10">
            <a:extLst>
              <a:ext uri="{FF2B5EF4-FFF2-40B4-BE49-F238E27FC236}">
                <a16:creationId xmlns:a16="http://schemas.microsoft.com/office/drawing/2014/main" id="{6D13091C-DA02-93E9-3194-F1FC743B3DFB}"/>
              </a:ext>
            </a:extLst>
          </p:cNvPr>
          <p:cNvSpPr txBox="1"/>
          <p:nvPr/>
        </p:nvSpPr>
        <p:spPr>
          <a:xfrm>
            <a:off x="880147" y="6019211"/>
            <a:ext cx="8648641" cy="251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22935" marR="0" lvl="0" indent="457200" algn="l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600"/>
              </a:spcAft>
              <a:buClrTx/>
              <a:buSzTx/>
              <a:buFontTx/>
              <a:buNone/>
              <a:tabLst/>
              <a:defRPr/>
            </a:pPr>
            <a:r>
              <a:rPr kumimoji="0" lang="nl-NL" sz="1000" b="0" i="1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Verdana" panose="020B0604030504040204" pitchFamily="34" charset="0"/>
                <a:ea typeface="Times New Roman" panose="02020603050405020304" pitchFamily="18" charset="0"/>
                <a:cs typeface="Times New Roman" panose="02020603050405020304" pitchFamily="18" charset="0"/>
              </a:rPr>
              <a:t>Schuingedrukt in figuur: te overwegen aanvullende thema’s die voor een deel van de sector materieel kunnen zijn</a:t>
            </a:r>
            <a:endParaRPr kumimoji="0" lang="nl-NL" sz="11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 pitchFamily="34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Pijl: rechts 2">
            <a:extLst>
              <a:ext uri="{FF2B5EF4-FFF2-40B4-BE49-F238E27FC236}">
                <a16:creationId xmlns:a16="http://schemas.microsoft.com/office/drawing/2014/main" id="{20282731-BAB9-85A3-B414-B0087B0AC856}"/>
              </a:ext>
            </a:extLst>
          </p:cNvPr>
          <p:cNvSpPr/>
          <p:nvPr/>
        </p:nvSpPr>
        <p:spPr>
          <a:xfrm>
            <a:off x="412955" y="2743200"/>
            <a:ext cx="1150374" cy="814111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NL" dirty="0">
                <a:solidFill>
                  <a:schemeClr val="tx1"/>
                </a:solidFill>
              </a:rPr>
              <a:t>Start</a:t>
            </a:r>
          </a:p>
        </p:txBody>
      </p:sp>
    </p:spTree>
    <p:extLst>
      <p:ext uri="{BB962C8B-B14F-4D97-AF65-F5344CB8AC3E}">
        <p14:creationId xmlns:p14="http://schemas.microsoft.com/office/powerpoint/2010/main" val="30647042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17878-B9F0-B734-97C2-7674DD870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3A4F70E-C99D-B15E-1D4F-18108E4F4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24" y="1167310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70C0"/>
                </a:solidFill>
              </a:rPr>
              <a:t>Indicatoren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312DACE7-FACC-208F-D1EC-67F603BC999D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14" name="Afbeelding 1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2833D17F-98CA-4DD6-7419-E242EDC38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938540" y="197360"/>
            <a:ext cx="3479518" cy="1557086"/>
          </a:xfrm>
          <a:prstGeom prst="rect">
            <a:avLst/>
          </a:prstGeom>
          <a:noFill/>
        </p:spPr>
      </p:pic>
      <p:pic>
        <p:nvPicPr>
          <p:cNvPr id="15" name="Afbeelding 1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3A6EA32A-435B-6055-D1F4-79FF0D892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894" y="1301305"/>
            <a:ext cx="6710696" cy="2583618"/>
          </a:xfrm>
          <a:prstGeom prst="rect">
            <a:avLst/>
          </a:prstGeom>
        </p:spPr>
      </p:pic>
      <p:pic>
        <p:nvPicPr>
          <p:cNvPr id="16" name="Afbeelding 15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10AC4BCB-24BE-4E13-C6C6-FF2501DA98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906" y="2768247"/>
            <a:ext cx="6566864" cy="386218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630BD507-02FF-C109-CF22-42C873D5A1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134" t="-10960" r="1134" b="54781"/>
          <a:stretch/>
        </p:blipFill>
        <p:spPr>
          <a:xfrm>
            <a:off x="5118430" y="3815600"/>
            <a:ext cx="6963420" cy="3034633"/>
          </a:xfrm>
          <a:prstGeom prst="rect">
            <a:avLst/>
          </a:prstGeom>
        </p:spPr>
      </p:pic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D45DF7B2-1F6F-7CCB-A439-EC0299DC95E7}"/>
              </a:ext>
            </a:extLst>
          </p:cNvPr>
          <p:cNvCxnSpPr>
            <a:cxnSpLocks/>
          </p:cNvCxnSpPr>
          <p:nvPr/>
        </p:nvCxnSpPr>
        <p:spPr>
          <a:xfrm flipH="1">
            <a:off x="6817496" y="681135"/>
            <a:ext cx="1858572" cy="730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85D6C0AD-5D75-5419-4FA3-4ECA56B4FA9F}"/>
              </a:ext>
            </a:extLst>
          </p:cNvPr>
          <p:cNvCxnSpPr>
            <a:cxnSpLocks/>
          </p:cNvCxnSpPr>
          <p:nvPr/>
        </p:nvCxnSpPr>
        <p:spPr>
          <a:xfrm flipH="1">
            <a:off x="8462865" y="750332"/>
            <a:ext cx="877078" cy="2142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C72F65D9-B345-645B-9604-FD7BC1BC3C87}"/>
              </a:ext>
            </a:extLst>
          </p:cNvPr>
          <p:cNvCxnSpPr>
            <a:cxnSpLocks/>
          </p:cNvCxnSpPr>
          <p:nvPr/>
        </p:nvCxnSpPr>
        <p:spPr>
          <a:xfrm>
            <a:off x="9978693" y="687304"/>
            <a:ext cx="0" cy="3810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el 2">
            <a:extLst>
              <a:ext uri="{FF2B5EF4-FFF2-40B4-BE49-F238E27FC236}">
                <a16:creationId xmlns:a16="http://schemas.microsoft.com/office/drawing/2014/main" id="{8F4A4841-DF80-EEBD-C048-95707CE8371B}"/>
              </a:ext>
            </a:extLst>
          </p:cNvPr>
          <p:cNvSpPr txBox="1">
            <a:spLocks/>
          </p:cNvSpPr>
          <p:nvPr/>
        </p:nvSpPr>
        <p:spPr>
          <a:xfrm>
            <a:off x="110150" y="4250131"/>
            <a:ext cx="11145794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600" dirty="0">
                <a:solidFill>
                  <a:srgbClr val="0070C0"/>
                </a:solidFill>
              </a:rPr>
              <a:t>Indicatoren</a:t>
            </a:r>
          </a:p>
        </p:txBody>
      </p:sp>
    </p:spTree>
    <p:extLst>
      <p:ext uri="{BB962C8B-B14F-4D97-AF65-F5344CB8AC3E}">
        <p14:creationId xmlns:p14="http://schemas.microsoft.com/office/powerpoint/2010/main" val="24064590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5217878-B9F0-B734-97C2-7674DD870C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53A4F70E-C99D-B15E-1D4F-18108E4F4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3924" y="1167310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dirty="0">
                <a:solidFill>
                  <a:srgbClr val="0070C0"/>
                </a:solidFill>
              </a:rPr>
              <a:t>Indicatoren</a:t>
            </a: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312DACE7-FACC-208F-D1EC-67F603BC999D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pic>
        <p:nvPicPr>
          <p:cNvPr id="14" name="Afbeelding 1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2833D17F-98CA-4DD6-7419-E242EDC3803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/>
        </p:blipFill>
        <p:spPr bwMode="auto">
          <a:xfrm>
            <a:off x="7938540" y="197360"/>
            <a:ext cx="3479518" cy="1557086"/>
          </a:xfrm>
          <a:prstGeom prst="rect">
            <a:avLst/>
          </a:prstGeom>
          <a:noFill/>
        </p:spPr>
      </p:pic>
      <p:pic>
        <p:nvPicPr>
          <p:cNvPr id="15" name="Afbeelding 14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3A6EA32A-435B-6055-D1F4-79FF0D89288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8894" y="1301305"/>
            <a:ext cx="6710696" cy="2583618"/>
          </a:xfrm>
          <a:prstGeom prst="rect">
            <a:avLst/>
          </a:prstGeom>
        </p:spPr>
      </p:pic>
      <p:pic>
        <p:nvPicPr>
          <p:cNvPr id="16" name="Afbeelding 15" descr="Afbeelding met tekst, schermopname, Lettertype, nummer&#10;&#10;Door AI gegenereerde inhoud is mogelijk onjuist.">
            <a:extLst>
              <a:ext uri="{FF2B5EF4-FFF2-40B4-BE49-F238E27FC236}">
                <a16:creationId xmlns:a16="http://schemas.microsoft.com/office/drawing/2014/main" id="{10AC4BCB-24BE-4E13-C6C6-FF2501DA982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741906" y="2768247"/>
            <a:ext cx="6566864" cy="3862185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630BD507-02FF-C109-CF22-42C873D5A188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-1134" t="-10960" r="1134" b="54781"/>
          <a:stretch/>
        </p:blipFill>
        <p:spPr>
          <a:xfrm>
            <a:off x="5118430" y="3815600"/>
            <a:ext cx="6963420" cy="3034633"/>
          </a:xfrm>
          <a:prstGeom prst="rect">
            <a:avLst/>
          </a:prstGeom>
        </p:spPr>
      </p:pic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D45DF7B2-1F6F-7CCB-A439-EC0299DC95E7}"/>
              </a:ext>
            </a:extLst>
          </p:cNvPr>
          <p:cNvCxnSpPr>
            <a:cxnSpLocks/>
          </p:cNvCxnSpPr>
          <p:nvPr/>
        </p:nvCxnSpPr>
        <p:spPr>
          <a:xfrm flipH="1">
            <a:off x="6817496" y="681135"/>
            <a:ext cx="1858572" cy="73036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Rechte verbindingslijn met pijl 3">
            <a:extLst>
              <a:ext uri="{FF2B5EF4-FFF2-40B4-BE49-F238E27FC236}">
                <a16:creationId xmlns:a16="http://schemas.microsoft.com/office/drawing/2014/main" id="{85D6C0AD-5D75-5419-4FA3-4ECA56B4FA9F}"/>
              </a:ext>
            </a:extLst>
          </p:cNvPr>
          <p:cNvCxnSpPr>
            <a:cxnSpLocks/>
          </p:cNvCxnSpPr>
          <p:nvPr/>
        </p:nvCxnSpPr>
        <p:spPr>
          <a:xfrm flipH="1">
            <a:off x="8462865" y="750332"/>
            <a:ext cx="877078" cy="214215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C72F65D9-B345-645B-9604-FD7BC1BC3C87}"/>
              </a:ext>
            </a:extLst>
          </p:cNvPr>
          <p:cNvCxnSpPr>
            <a:cxnSpLocks/>
          </p:cNvCxnSpPr>
          <p:nvPr/>
        </p:nvCxnSpPr>
        <p:spPr>
          <a:xfrm>
            <a:off x="9978693" y="687304"/>
            <a:ext cx="0" cy="381005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itel 2">
            <a:extLst>
              <a:ext uri="{FF2B5EF4-FFF2-40B4-BE49-F238E27FC236}">
                <a16:creationId xmlns:a16="http://schemas.microsoft.com/office/drawing/2014/main" id="{8F4A4841-DF80-EEBD-C048-95707CE8371B}"/>
              </a:ext>
            </a:extLst>
          </p:cNvPr>
          <p:cNvSpPr txBox="1">
            <a:spLocks/>
          </p:cNvSpPr>
          <p:nvPr/>
        </p:nvSpPr>
        <p:spPr>
          <a:xfrm>
            <a:off x="110150" y="4250131"/>
            <a:ext cx="11145794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accent1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sz="3600" dirty="0">
                <a:solidFill>
                  <a:srgbClr val="0070C0"/>
                </a:solidFill>
              </a:rPr>
              <a:t>Indicatoren</a:t>
            </a:r>
          </a:p>
        </p:txBody>
      </p:sp>
    </p:spTree>
    <p:extLst>
      <p:ext uri="{BB962C8B-B14F-4D97-AF65-F5344CB8AC3E}">
        <p14:creationId xmlns:p14="http://schemas.microsoft.com/office/powerpoint/2010/main" val="311343016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B3222-FFE3-8C0C-430F-104161B2D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C44D60A-FAC2-64B0-230C-85A00EC2B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8984" y="1383957"/>
            <a:ext cx="11145794" cy="112446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b="1" i="0" kern="1200" baseline="0">
                <a:latin typeface="Calibri" panose="020F0502020204030204" pitchFamily="34" charset="0"/>
                <a:ea typeface="+mj-ea"/>
                <a:cs typeface="+mj-cs"/>
              </a:rPr>
              <a:t>Update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E122FA3F-810F-79B3-E22B-11666E44233C}"/>
              </a:ext>
            </a:extLst>
          </p:cNvPr>
          <p:cNvSpPr txBox="1"/>
          <p:nvPr/>
        </p:nvSpPr>
        <p:spPr>
          <a:xfrm>
            <a:off x="518984" y="2644346"/>
            <a:ext cx="11145794" cy="35326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 sz="2800" dirty="0"/>
              <a:t>Nieuwe ontwikkelingen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 sz="2800" dirty="0"/>
              <a:t>Feedback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r>
              <a:rPr lang="nl-NL" sz="2800" dirty="0"/>
              <a:t>Best </a:t>
            </a:r>
            <a:r>
              <a:rPr lang="nl-NL" sz="2800" dirty="0" err="1"/>
              <a:t>practices</a:t>
            </a:r>
            <a:endParaRPr lang="nl-NL" sz="2800" dirty="0"/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nl-NL" sz="2800" dirty="0"/>
          </a:p>
          <a:p>
            <a:pPr>
              <a:lnSpc>
                <a:spcPct val="90000"/>
              </a:lnSpc>
              <a:spcBef>
                <a:spcPts val="1000"/>
              </a:spcBef>
            </a:pPr>
            <a:r>
              <a:rPr lang="nl-NL" sz="2800" dirty="0"/>
              <a:t>Verwerking afgestemd in jaarlijkse bijeenkomst</a:t>
            </a:r>
          </a:p>
          <a:p>
            <a:pPr marL="228600" indent="-228600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</a:pPr>
            <a:endParaRPr lang="nl-NL" sz="2800" dirty="0"/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BDEFDA5B-0D51-F6EE-8D1A-2EE1B6D92C7E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82D4ABFF-B4A3-07C5-CAFD-B888FC4309D4}"/>
              </a:ext>
            </a:extLst>
          </p:cNvPr>
          <p:cNvSpPr txBox="1">
            <a:spLocks/>
          </p:cNvSpPr>
          <p:nvPr/>
        </p:nvSpPr>
        <p:spPr>
          <a:xfrm>
            <a:off x="527222" y="2291775"/>
            <a:ext cx="90558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8454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2">
            <a:extLst>
              <a:ext uri="{FF2B5EF4-FFF2-40B4-BE49-F238E27FC236}">
                <a16:creationId xmlns:a16="http://schemas.microsoft.com/office/drawing/2014/main" id="{E1C60A8E-FA44-4108-B98E-A073BE61CE3F}"/>
              </a:ext>
            </a:extLst>
          </p:cNvPr>
          <p:cNvSpPr txBox="1">
            <a:spLocks/>
          </p:cNvSpPr>
          <p:nvPr/>
        </p:nvSpPr>
        <p:spPr>
          <a:xfrm>
            <a:off x="300864" y="1112106"/>
            <a:ext cx="8935964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accent5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dirty="0"/>
              <a:t>Nieuwe ontwikkelingen in het nieuws</a:t>
            </a:r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0D3417A8-F3A1-B70F-A356-B1D15407DA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21438973">
            <a:off x="21631" y="4882610"/>
            <a:ext cx="6475640" cy="1824783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F0AA58A1-EB31-8FBE-34BE-AC2A197ACF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21140400">
            <a:off x="6472700" y="1825396"/>
            <a:ext cx="5187335" cy="3023213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71FCC863-4A6E-8B12-A7A1-7C1FBAFB451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5964"/>
          <a:stretch>
            <a:fillRect/>
          </a:stretch>
        </p:blipFill>
        <p:spPr>
          <a:xfrm>
            <a:off x="5975010" y="6200683"/>
            <a:ext cx="6216990" cy="657317"/>
          </a:xfrm>
          <a:prstGeom prst="rect">
            <a:avLst/>
          </a:prstGeom>
        </p:spPr>
      </p:pic>
      <p:sp>
        <p:nvSpPr>
          <p:cNvPr id="5" name="Tekstvak 4">
            <a:extLst>
              <a:ext uri="{FF2B5EF4-FFF2-40B4-BE49-F238E27FC236}">
                <a16:creationId xmlns:a16="http://schemas.microsoft.com/office/drawing/2014/main" id="{44DCF29D-83DD-49A6-11AD-DF439C8127AC}"/>
              </a:ext>
            </a:extLst>
          </p:cNvPr>
          <p:cNvSpPr txBox="1"/>
          <p:nvPr/>
        </p:nvSpPr>
        <p:spPr>
          <a:xfrm rot="10800000" flipV="1">
            <a:off x="10551902" y="5741595"/>
            <a:ext cx="1640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22/09/25 Nu.nl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FBF6DE40-BABC-E9DD-420A-E3E692D74A54}"/>
              </a:ext>
            </a:extLst>
          </p:cNvPr>
          <p:cNvSpPr txBox="1"/>
          <p:nvPr/>
        </p:nvSpPr>
        <p:spPr>
          <a:xfrm rot="10800000" flipV="1">
            <a:off x="4455902" y="6556044"/>
            <a:ext cx="164009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Accountant.nl</a:t>
            </a:r>
          </a:p>
        </p:txBody>
      </p:sp>
      <p:sp>
        <p:nvSpPr>
          <p:cNvPr id="11" name="Tekstvak 10">
            <a:extLst>
              <a:ext uri="{FF2B5EF4-FFF2-40B4-BE49-F238E27FC236}">
                <a16:creationId xmlns:a16="http://schemas.microsoft.com/office/drawing/2014/main" id="{4A8FDC91-A0CE-8238-5A92-223D3D868EB2}"/>
              </a:ext>
            </a:extLst>
          </p:cNvPr>
          <p:cNvSpPr txBox="1"/>
          <p:nvPr/>
        </p:nvSpPr>
        <p:spPr>
          <a:xfrm rot="10800000" flipV="1">
            <a:off x="3193324" y="2226745"/>
            <a:ext cx="295550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chemeClr val="bg1"/>
                </a:solidFill>
              </a:rPr>
              <a:t>27/09/25 duurzaamnieuws.nl</a:t>
            </a:r>
          </a:p>
          <a:p>
            <a:endParaRPr lang="nl-NL" dirty="0">
              <a:solidFill>
                <a:schemeClr val="bg1"/>
              </a:solidFill>
            </a:endParaRPr>
          </a:p>
        </p:txBody>
      </p:sp>
      <p:sp>
        <p:nvSpPr>
          <p:cNvPr id="15" name="Tekstvak 14">
            <a:extLst>
              <a:ext uri="{FF2B5EF4-FFF2-40B4-BE49-F238E27FC236}">
                <a16:creationId xmlns:a16="http://schemas.microsoft.com/office/drawing/2014/main" id="{B1C99968-7483-179A-17F4-C25188723D75}"/>
              </a:ext>
            </a:extLst>
          </p:cNvPr>
          <p:cNvSpPr txBox="1"/>
          <p:nvPr/>
        </p:nvSpPr>
        <p:spPr>
          <a:xfrm rot="10339174" flipV="1">
            <a:off x="9341729" y="2267522"/>
            <a:ext cx="246451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Binnenlandsbestuur.nl</a:t>
            </a:r>
          </a:p>
          <a:p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91F86FE6-1682-F93E-0E50-49F43FF601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4484" y="2121855"/>
            <a:ext cx="5335238" cy="1783651"/>
          </a:xfrm>
          <a:prstGeom prst="rect">
            <a:avLst/>
          </a:prstGeom>
        </p:spPr>
      </p:pic>
      <p:sp>
        <p:nvSpPr>
          <p:cNvPr id="16" name="Tekstvak 15">
            <a:extLst>
              <a:ext uri="{FF2B5EF4-FFF2-40B4-BE49-F238E27FC236}">
                <a16:creationId xmlns:a16="http://schemas.microsoft.com/office/drawing/2014/main" id="{C3483651-8044-4E4E-C0B0-91CF05C06F7A}"/>
              </a:ext>
            </a:extLst>
          </p:cNvPr>
          <p:cNvSpPr txBox="1"/>
          <p:nvPr/>
        </p:nvSpPr>
        <p:spPr>
          <a:xfrm rot="10800000" flipV="1">
            <a:off x="4886644" y="2033186"/>
            <a:ext cx="863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fd.nl</a:t>
            </a:r>
          </a:p>
          <a:p>
            <a:endParaRPr lang="nl-NL" dirty="0">
              <a:solidFill>
                <a:schemeClr val="bg1"/>
              </a:solidFill>
            </a:endParaRPr>
          </a:p>
        </p:txBody>
      </p:sp>
      <p:pic>
        <p:nvPicPr>
          <p:cNvPr id="14" name="Afbeelding 13">
            <a:extLst>
              <a:ext uri="{FF2B5EF4-FFF2-40B4-BE49-F238E27FC236}">
                <a16:creationId xmlns:a16="http://schemas.microsoft.com/office/drawing/2014/main" id="{8A38EA8F-ADA6-B6EE-C082-B41BC0B3D7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380527">
            <a:off x="3193551" y="3973074"/>
            <a:ext cx="6636213" cy="1293444"/>
          </a:xfrm>
          <a:prstGeom prst="rect">
            <a:avLst/>
          </a:prstGeom>
        </p:spPr>
      </p:pic>
      <p:sp>
        <p:nvSpPr>
          <p:cNvPr id="13" name="Tekstvak 12">
            <a:extLst>
              <a:ext uri="{FF2B5EF4-FFF2-40B4-BE49-F238E27FC236}">
                <a16:creationId xmlns:a16="http://schemas.microsoft.com/office/drawing/2014/main" id="{E8BA8837-B17B-52C1-7C6F-9897DF9BD730}"/>
              </a:ext>
            </a:extLst>
          </p:cNvPr>
          <p:cNvSpPr txBox="1"/>
          <p:nvPr/>
        </p:nvSpPr>
        <p:spPr>
          <a:xfrm rot="11212286" flipV="1">
            <a:off x="7261855" y="4202089"/>
            <a:ext cx="298952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>
                <a:solidFill>
                  <a:srgbClr val="002060"/>
                </a:solidFill>
              </a:rPr>
              <a:t>duurzaam-ondernemen.nl</a:t>
            </a:r>
          </a:p>
          <a:p>
            <a:endParaRPr lang="nl-NL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027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6B3222-FFE3-8C0C-430F-104161B2DDB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el 2">
            <a:extLst>
              <a:ext uri="{FF2B5EF4-FFF2-40B4-BE49-F238E27FC236}">
                <a16:creationId xmlns:a16="http://schemas.microsoft.com/office/drawing/2014/main" id="{AC44D60A-FAC2-64B0-230C-85A00EC2B0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19525" y="2777333"/>
            <a:ext cx="11145794" cy="1124465"/>
          </a:xfrm>
        </p:spPr>
        <p:txBody>
          <a:bodyPr>
            <a:normAutofit/>
          </a:bodyPr>
          <a:lstStyle/>
          <a:p>
            <a:r>
              <a:rPr lang="nl-NL" sz="3600" b="0" dirty="0">
                <a:solidFill>
                  <a:schemeClr val="tx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Online samenwerkruimte</a:t>
            </a:r>
            <a:br>
              <a:rPr lang="en-US" sz="3600" dirty="0"/>
            </a:br>
            <a:endParaRPr lang="nl-NL" sz="3600" dirty="0">
              <a:solidFill>
                <a:srgbClr val="0070C0"/>
              </a:solidFill>
            </a:endParaRPr>
          </a:p>
        </p:txBody>
      </p:sp>
      <p:sp>
        <p:nvSpPr>
          <p:cNvPr id="6" name="Tijdelijke aanduiding voor inhoud 2">
            <a:extLst>
              <a:ext uri="{FF2B5EF4-FFF2-40B4-BE49-F238E27FC236}">
                <a16:creationId xmlns:a16="http://schemas.microsoft.com/office/drawing/2014/main" id="{BDEFDA5B-0D51-F6EE-8D1A-2EE1B6D92C7E}"/>
              </a:ext>
            </a:extLst>
          </p:cNvPr>
          <p:cNvSpPr txBox="1">
            <a:spLocks/>
          </p:cNvSpPr>
          <p:nvPr/>
        </p:nvSpPr>
        <p:spPr>
          <a:xfrm>
            <a:off x="518984" y="2291775"/>
            <a:ext cx="11145794" cy="4472095"/>
          </a:xfrm>
          <a:prstGeom prst="rect">
            <a:avLst/>
          </a:prstGeom>
        </p:spPr>
        <p:txBody>
          <a:bodyPr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nl-NL" dirty="0"/>
          </a:p>
        </p:txBody>
      </p:sp>
      <p:sp>
        <p:nvSpPr>
          <p:cNvPr id="2" name="Tijdelijke aanduiding voor inhoud 2">
            <a:extLst>
              <a:ext uri="{FF2B5EF4-FFF2-40B4-BE49-F238E27FC236}">
                <a16:creationId xmlns:a16="http://schemas.microsoft.com/office/drawing/2014/main" id="{82D4ABFF-B4A3-07C5-CAFD-B888FC4309D4}"/>
              </a:ext>
            </a:extLst>
          </p:cNvPr>
          <p:cNvSpPr txBox="1">
            <a:spLocks/>
          </p:cNvSpPr>
          <p:nvPr/>
        </p:nvSpPr>
        <p:spPr>
          <a:xfrm>
            <a:off x="527222" y="2291775"/>
            <a:ext cx="9055859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b="1" i="1" kern="1200" baseline="0">
                <a:solidFill>
                  <a:schemeClr val="accent5"/>
                </a:solidFill>
                <a:latin typeface="Calibri" panose="020F0502020204030204" pitchFamily="34" charset="0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b="0" i="1" u="sng" kern="1200" baseline="0">
                <a:solidFill>
                  <a:schemeClr val="accent5"/>
                </a:solidFill>
                <a:uFill>
                  <a:solidFill>
                    <a:schemeClr val="accent5"/>
                  </a:solidFill>
                </a:uFill>
                <a:latin typeface="Calibri Light" panose="020F0302020204030204" pitchFamily="34" charset="0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300" kern="1200" baseline="0">
                <a:solidFill>
                  <a:schemeClr val="tx1"/>
                </a:solidFill>
                <a:latin typeface="Calibri Light" panose="020F0302020204030204" pitchFamily="34" charset="0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dirty="0">
              <a:solidFill>
                <a:srgbClr val="0070C0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A9DEBC6C-D99A-3B58-2023-0B38CB24971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05654" y="2171018"/>
            <a:ext cx="4818275" cy="3492184"/>
          </a:xfrm>
          <a:prstGeom prst="rect">
            <a:avLst/>
          </a:prstGeom>
        </p:spPr>
      </p:pic>
      <p:sp>
        <p:nvSpPr>
          <p:cNvPr id="5" name="Titel 2">
            <a:extLst>
              <a:ext uri="{FF2B5EF4-FFF2-40B4-BE49-F238E27FC236}">
                <a16:creationId xmlns:a16="http://schemas.microsoft.com/office/drawing/2014/main" id="{D79E0B38-198B-8684-67F5-7D58ED3D1232}"/>
              </a:ext>
            </a:extLst>
          </p:cNvPr>
          <p:cNvSpPr txBox="1">
            <a:spLocks/>
          </p:cNvSpPr>
          <p:nvPr/>
        </p:nvSpPr>
        <p:spPr>
          <a:xfrm>
            <a:off x="319525" y="1113030"/>
            <a:ext cx="9029748" cy="11244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000" b="1" i="0" kern="1200" baseline="0">
                <a:solidFill>
                  <a:schemeClr val="accent5"/>
                </a:solidFill>
                <a:latin typeface="Calibri" panose="020F0502020204030204" pitchFamily="34" charset="0"/>
                <a:ea typeface="+mj-ea"/>
                <a:cs typeface="+mj-cs"/>
              </a:defRPr>
            </a:lvl1pPr>
          </a:lstStyle>
          <a:p>
            <a:r>
              <a:rPr lang="nl-NL" dirty="0"/>
              <a:t>Nieuwe ontwikkelingen - programma</a:t>
            </a:r>
          </a:p>
        </p:txBody>
      </p:sp>
    </p:spTree>
    <p:extLst>
      <p:ext uri="{BB962C8B-B14F-4D97-AF65-F5344CB8AC3E}">
        <p14:creationId xmlns:p14="http://schemas.microsoft.com/office/powerpoint/2010/main" val="3799191665"/>
      </p:ext>
    </p:extLst>
  </p:cSld>
  <p:clrMapOvr>
    <a:masterClrMapping/>
  </p:clrMapOvr>
</p:sld>
</file>

<file path=ppt/theme/theme1.xml><?xml version="1.0" encoding="utf-8"?>
<a:theme xmlns:a="http://schemas.openxmlformats.org/drawingml/2006/main" name="Kantoorthema">
  <a:themeElements>
    <a:clrScheme name="Samen Verantwoorden-2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F9AF00"/>
      </a:accent1>
      <a:accent2>
        <a:srgbClr val="C18F00"/>
      </a:accent2>
      <a:accent3>
        <a:srgbClr val="ED6B06"/>
      </a:accent3>
      <a:accent4>
        <a:srgbClr val="E58983"/>
      </a:accent4>
      <a:accent5>
        <a:srgbClr val="0068B3"/>
      </a:accent5>
      <a:accent6>
        <a:srgbClr val="44195E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CCC75FEC2776E47B5402C4C831A342E" ma:contentTypeVersion="3" ma:contentTypeDescription="Een nieuw document maken." ma:contentTypeScope="" ma:versionID="71df3ed1d9db0d5628135ca9d6dfff46">
  <xsd:schema xmlns:xsd="http://www.w3.org/2001/XMLSchema" xmlns:xs="http://www.w3.org/2001/XMLSchema" xmlns:p="http://schemas.microsoft.com/office/2006/metadata/properties" xmlns:ns2="c644711a-5dd3-409f-a7a5-cfca4e7d785a" targetNamespace="http://schemas.microsoft.com/office/2006/metadata/properties" ma:root="true" ma:fieldsID="87c15bca430f5b2e6088ebe133701209" ns2:_="">
    <xsd:import namespace="c644711a-5dd3-409f-a7a5-cfca4e7d785a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c644711a-5dd3-409f-a7a5-cfca4e7d785a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Gedeeld met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Gedeeld met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91AB91A-06CB-4841-9880-01FC36CD3607}">
  <ds:schemaRefs>
    <ds:schemaRef ds:uri="http://purl.org/dc/terms/"/>
    <ds:schemaRef ds:uri="http://purl.org/dc/elements/1.1/"/>
    <ds:schemaRef ds:uri="http://schemas.microsoft.com/office/2006/metadata/properties"/>
    <ds:schemaRef ds:uri="http://schemas.microsoft.com/office/2006/documentManagement/types"/>
    <ds:schemaRef ds:uri="c644711a-5dd3-409f-a7a5-cfca4e7d785a"/>
    <ds:schemaRef ds:uri="http://schemas.openxmlformats.org/package/2006/metadata/core-properti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5CEC06B-F7F8-46E9-AE3F-A2D3723DA46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AFA78C07-48EC-4009-9B09-91C8E3A8CDC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c644711a-5dd3-409f-a7a5-cfca4e7d785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6908</TotalTime>
  <Words>442</Words>
  <Application>Microsoft Office PowerPoint</Application>
  <PresentationFormat>Breedbeeld</PresentationFormat>
  <Paragraphs>86</Paragraphs>
  <Slides>15</Slides>
  <Notes>15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Verdana</vt:lpstr>
      <vt:lpstr>Kantoorthema</vt:lpstr>
      <vt:lpstr>Update Handreiking  vrijwillige duurzaamheidsverantwoording  </vt:lpstr>
      <vt:lpstr>Handreiking vrijwillige duurzaamheidsverantwoording</vt:lpstr>
      <vt:lpstr>Totstandkoming</vt:lpstr>
      <vt:lpstr>Groeimodel</vt:lpstr>
      <vt:lpstr>Indicatoren</vt:lpstr>
      <vt:lpstr>Indicatoren</vt:lpstr>
      <vt:lpstr>Update</vt:lpstr>
      <vt:lpstr>PowerPoint-presentatie</vt:lpstr>
      <vt:lpstr>Online samenwerkruimte </vt:lpstr>
      <vt:lpstr>Feedback</vt:lpstr>
      <vt:lpstr>Aanpassingen nav feedback</vt:lpstr>
      <vt:lpstr>Footprint </vt:lpstr>
      <vt:lpstr>Voorgenomen aanpassingen</vt:lpstr>
      <vt:lpstr>Planning</vt:lpstr>
      <vt:lpstr>PowerPoint-presentatie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dc:creator>Marco Theunissen</dc:creator>
  <cp:lastModifiedBy>Straten, Liselot van</cp:lastModifiedBy>
  <cp:revision>175</cp:revision>
  <cp:lastPrinted>2025-10-15T11:06:13Z</cp:lastPrinted>
  <dcterms:created xsi:type="dcterms:W3CDTF">2024-01-17T11:25:46Z</dcterms:created>
  <dcterms:modified xsi:type="dcterms:W3CDTF">2025-10-15T13:37:43Z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0x010100ECCC75FEC2776E47B5402C4C831A342E</vt:lpwstr>
  </property>
</Properties>
</file>