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0" r:id="rId5"/>
    <p:sldMasterId id="2147483767" r:id="rId6"/>
  </p:sldMasterIdLst>
  <p:notesMasterIdLst>
    <p:notesMasterId r:id="rId24"/>
  </p:notesMasterIdLst>
  <p:handoutMasterIdLst>
    <p:handoutMasterId r:id="rId25"/>
  </p:handoutMasterIdLst>
  <p:sldIdLst>
    <p:sldId id="268" r:id="rId7"/>
    <p:sldId id="804" r:id="rId8"/>
    <p:sldId id="261" r:id="rId9"/>
    <p:sldId id="777" r:id="rId10"/>
    <p:sldId id="816" r:id="rId11"/>
    <p:sldId id="565" r:id="rId12"/>
    <p:sldId id="266" r:id="rId13"/>
    <p:sldId id="783" r:id="rId14"/>
    <p:sldId id="810" r:id="rId15"/>
    <p:sldId id="811" r:id="rId16"/>
    <p:sldId id="812" r:id="rId17"/>
    <p:sldId id="813" r:id="rId18"/>
    <p:sldId id="814" r:id="rId19"/>
    <p:sldId id="815" r:id="rId20"/>
    <p:sldId id="806" r:id="rId21"/>
    <p:sldId id="807" r:id="rId22"/>
    <p:sldId id="809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457" autoAdjust="0"/>
  </p:normalViewPr>
  <p:slideViewPr>
    <p:cSldViewPr snapToGrid="0">
      <p:cViewPr varScale="1">
        <p:scale>
          <a:sx n="84" d="100"/>
          <a:sy n="84" d="100"/>
        </p:scale>
        <p:origin x="598" y="3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0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86F0BA4-3682-291D-5D9C-89E92E08A8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789DFAF-A91C-C101-8D9B-17BBADD777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7B7D-F0B0-492B-9AA6-0E8077F5FE8F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4BF5C8-C124-0E88-B251-D8DCCFD1BA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C41FF2B-B031-0AEA-E0D3-A8DF79A5A7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9974D-E119-46A8-965E-F0CE07D972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234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0A112-BD2A-44D4-BDBB-8A43233BA35B}" type="datetimeFigureOut">
              <a:rPr lang="nl-NL"/>
              <a:t>19-3-2026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46E5-9A13-43C7-8BA9-735F274A7110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16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Kalenderjaren.</a:t>
            </a:r>
          </a:p>
          <a:p>
            <a:r>
              <a:rPr lang="nl-NL" dirty="0"/>
              <a:t>2025: uitvoeren PoC’s</a:t>
            </a:r>
          </a:p>
          <a:p>
            <a:r>
              <a:rPr lang="nl-NL" dirty="0"/>
              <a:t>2026: de keten doorlopen / beproeven</a:t>
            </a:r>
          </a:p>
          <a:p>
            <a:r>
              <a:rPr lang="nl-NL" dirty="0"/>
              <a:t>2027: Alle </a:t>
            </a:r>
            <a:r>
              <a:rPr lang="nl-NL" dirty="0" err="1"/>
              <a:t>OI’s</a:t>
            </a:r>
            <a:r>
              <a:rPr lang="nl-NL" dirty="0"/>
              <a:t> en </a:t>
            </a:r>
            <a:r>
              <a:rPr lang="nl-NL" dirty="0" err="1"/>
              <a:t>AK’s</a:t>
            </a:r>
            <a:r>
              <a:rPr lang="nl-NL" dirty="0"/>
              <a:t> worden opgeroepen met de voorbereiding te starten om in 2027 of in 2028 via iXBRL te kunnen aanleveren. In 2027 mag dit ook nog op huidige manier.</a:t>
            </a:r>
          </a:p>
          <a:p>
            <a:r>
              <a:rPr lang="nl-NL" dirty="0"/>
              <a:t>2028: Alle </a:t>
            </a:r>
            <a:r>
              <a:rPr lang="nl-NL" dirty="0" err="1"/>
              <a:t>OI’s</a:t>
            </a:r>
            <a:r>
              <a:rPr lang="nl-NL" dirty="0"/>
              <a:t> moeten hun JV in iXBRL aanleveren.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FF7D6-0E8F-4B2E-A7F3-015968224FD7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212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5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18F88-F891-945D-05AE-6836CDD11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10FBC17-9C50-3C98-D980-D56B53CA8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F0346C-45E0-6E08-3EF6-5C21110A4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52F2A0-CB77-E6B2-1D20-3C0D22688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070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9D75-7820-4E1D-F81A-2A73F59A6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70E9BC-1157-F810-1C75-AE93DBA2B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8F2643E-5070-1052-1728-7341FA8F0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8AED78-954B-1776-D7DC-DBA74389C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4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5B080-63C8-0ACE-1982-0BDD55280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42727F-7DD9-7BCD-B50E-13B0456DA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A58485B-933C-6D66-BF4E-0339BD143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1A3726-2B97-3014-75D9-8162B9B47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85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3B78A-8616-30C0-E35C-D549C04C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8B274B-C5AC-7A0B-94AC-EB95D97D7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D0C2F2-B322-9AC5-1A55-3C6FF98C4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035425-6158-0C31-276B-D61381A83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141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8D5E8-13AE-8F1A-91B0-94ACA1DD4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4429BE-0F8A-9361-2045-9620557A9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F9E7F6-7773-C04B-1386-434F83719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0D9B63-D7FD-6B5C-5B33-3F43340FA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01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058F4-A2DB-16C4-2A2C-6DC7C4AC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A724AA-856D-5F37-7F49-69399A69D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8EE9790-E848-1CBA-D9F8-2E68E8002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1DC6B0-DFE6-EE9D-4DB0-6ADB282E7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8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8570F-186C-D12E-C418-234F68D8F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54B08F-3CE5-5218-F93A-5147D4EF5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D73D3E3-D971-BF02-3708-B19C5FF94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72765E-094C-E7A6-FECA-C89A94156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D11C8-9B4F-4928-9658-85B82628308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49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0231A-B872-92FA-664B-932941BE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84" y="4127158"/>
            <a:ext cx="8887775" cy="1124465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663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61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3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45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65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82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5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5187335" cy="11244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644346"/>
            <a:ext cx="5187335" cy="35326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B924BE91-4FD0-2CFE-C10E-14CBB962BC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85683" y="1383956"/>
            <a:ext cx="5187335" cy="4793006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527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43D2CEA-36A5-1363-0303-D7CC685A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5187335" cy="11244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CFEEDE6-B3D8-5A34-F5DA-EEAA72E1E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644346"/>
            <a:ext cx="5187335" cy="35326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2CD94D1-A48E-4053-15A1-EE9477A8DC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85683" y="1383956"/>
            <a:ext cx="5187335" cy="4793006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618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A9DAD0C-1987-E371-BA18-32BF0AF6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5187335" cy="112446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36AC757-6D88-4C59-E3BC-E7CA2FCB8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644346"/>
            <a:ext cx="5187335" cy="3532616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D56599E-9FAF-4B83-0110-9EE7B2DBC6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85683" y="1383956"/>
            <a:ext cx="5187335" cy="47930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723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5187335" cy="112446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2644346"/>
            <a:ext cx="5187335" cy="3532616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EB8FD5A-29DE-3716-A1EE-58C42E469C9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85683" y="1383956"/>
            <a:ext cx="5187335" cy="47930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244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E7D333-39FC-61E0-47D3-641345AD6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3957"/>
            <a:ext cx="9144000" cy="212600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0D4CE3C-1FEC-DCBA-9226-924C29CE2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C881D2-3D44-E7C7-8542-CAB57DD3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7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houd met bijschrift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9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Inhoud met bijschrift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0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nhoud met bijschrift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2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 opga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96DFC-4507-7BC0-0538-D705F4DB7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 dirty="0"/>
              <a:t>Inhoudsopgave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5496857-D500-7C5F-B940-906D0699E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B7459F8-A2FC-C029-D35C-5E842CAEAB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9016" y="2502205"/>
            <a:ext cx="9144000" cy="520018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Item 1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50EBA4B3-10A0-7FB6-4926-75F9338577D9}"/>
              </a:ext>
            </a:extLst>
          </p:cNvPr>
          <p:cNvSpPr txBox="1">
            <a:spLocks/>
          </p:cNvSpPr>
          <p:nvPr userDrawn="1"/>
        </p:nvSpPr>
        <p:spPr>
          <a:xfrm>
            <a:off x="2520778" y="308493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2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10539253-B973-3197-42C7-B5A2338330FD}"/>
              </a:ext>
            </a:extLst>
          </p:cNvPr>
          <p:cNvSpPr txBox="1">
            <a:spLocks/>
          </p:cNvSpPr>
          <p:nvPr userDrawn="1"/>
        </p:nvSpPr>
        <p:spPr>
          <a:xfrm>
            <a:off x="2529016" y="366144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3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CF9553AA-FC8C-0EFA-2AA7-8F24A9030349}"/>
              </a:ext>
            </a:extLst>
          </p:cNvPr>
          <p:cNvSpPr txBox="1">
            <a:spLocks/>
          </p:cNvSpPr>
          <p:nvPr userDrawn="1"/>
        </p:nvSpPr>
        <p:spPr>
          <a:xfrm>
            <a:off x="2529016" y="423795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4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CD9DB37E-8A17-4A85-9625-831F16FF91C2}"/>
              </a:ext>
            </a:extLst>
          </p:cNvPr>
          <p:cNvSpPr txBox="1">
            <a:spLocks/>
          </p:cNvSpPr>
          <p:nvPr userDrawn="1"/>
        </p:nvSpPr>
        <p:spPr>
          <a:xfrm>
            <a:off x="2529016" y="4808729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5</a:t>
            </a:r>
          </a:p>
        </p:txBody>
      </p:sp>
    </p:spTree>
    <p:extLst>
      <p:ext uri="{BB962C8B-B14F-4D97-AF65-F5344CB8AC3E}">
        <p14:creationId xmlns:p14="http://schemas.microsoft.com/office/powerpoint/2010/main" val="16630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ouds opga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96DFC-4507-7BC0-0538-D705F4DB7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Inhoudsopgave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5496857-D500-7C5F-B940-906D0699E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B7459F8-A2FC-C029-D35C-5E842CAEAB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9016" y="2502205"/>
            <a:ext cx="9144000" cy="520018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Item 1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50EBA4B3-10A0-7FB6-4926-75F9338577D9}"/>
              </a:ext>
            </a:extLst>
          </p:cNvPr>
          <p:cNvSpPr txBox="1">
            <a:spLocks/>
          </p:cNvSpPr>
          <p:nvPr userDrawn="1"/>
        </p:nvSpPr>
        <p:spPr>
          <a:xfrm>
            <a:off x="2520778" y="308493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2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10539253-B973-3197-42C7-B5A2338330FD}"/>
              </a:ext>
            </a:extLst>
          </p:cNvPr>
          <p:cNvSpPr txBox="1">
            <a:spLocks/>
          </p:cNvSpPr>
          <p:nvPr userDrawn="1"/>
        </p:nvSpPr>
        <p:spPr>
          <a:xfrm>
            <a:off x="2529016" y="366144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3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CF9553AA-FC8C-0EFA-2AA7-8F24A9030349}"/>
              </a:ext>
            </a:extLst>
          </p:cNvPr>
          <p:cNvSpPr txBox="1">
            <a:spLocks/>
          </p:cNvSpPr>
          <p:nvPr userDrawn="1"/>
        </p:nvSpPr>
        <p:spPr>
          <a:xfrm>
            <a:off x="2529016" y="423795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4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CD9DB37E-8A17-4A85-9625-831F16FF91C2}"/>
              </a:ext>
            </a:extLst>
          </p:cNvPr>
          <p:cNvSpPr txBox="1">
            <a:spLocks/>
          </p:cNvSpPr>
          <p:nvPr userDrawn="1"/>
        </p:nvSpPr>
        <p:spPr>
          <a:xfrm>
            <a:off x="2529016" y="4808729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5</a:t>
            </a:r>
          </a:p>
        </p:txBody>
      </p:sp>
    </p:spTree>
    <p:extLst>
      <p:ext uri="{BB962C8B-B14F-4D97-AF65-F5344CB8AC3E}">
        <p14:creationId xmlns:p14="http://schemas.microsoft.com/office/powerpoint/2010/main" val="14354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s opga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96DFC-4507-7BC0-0538-D705F4DB7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Inhoudsopgave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5496857-D500-7C5F-B940-906D0699E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B7459F8-A2FC-C029-D35C-5E842CAEAB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9016" y="2502205"/>
            <a:ext cx="9144000" cy="520018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Item 1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50EBA4B3-10A0-7FB6-4926-75F9338577D9}"/>
              </a:ext>
            </a:extLst>
          </p:cNvPr>
          <p:cNvSpPr txBox="1">
            <a:spLocks/>
          </p:cNvSpPr>
          <p:nvPr userDrawn="1"/>
        </p:nvSpPr>
        <p:spPr>
          <a:xfrm>
            <a:off x="2520778" y="308493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2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10539253-B973-3197-42C7-B5A2338330FD}"/>
              </a:ext>
            </a:extLst>
          </p:cNvPr>
          <p:cNvSpPr txBox="1">
            <a:spLocks/>
          </p:cNvSpPr>
          <p:nvPr userDrawn="1"/>
        </p:nvSpPr>
        <p:spPr>
          <a:xfrm>
            <a:off x="2529016" y="366144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3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CF9553AA-FC8C-0EFA-2AA7-8F24A9030349}"/>
              </a:ext>
            </a:extLst>
          </p:cNvPr>
          <p:cNvSpPr txBox="1">
            <a:spLocks/>
          </p:cNvSpPr>
          <p:nvPr userDrawn="1"/>
        </p:nvSpPr>
        <p:spPr>
          <a:xfrm>
            <a:off x="2529016" y="4237952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4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CD9DB37E-8A17-4A85-9625-831F16FF91C2}"/>
              </a:ext>
            </a:extLst>
          </p:cNvPr>
          <p:cNvSpPr txBox="1">
            <a:spLocks/>
          </p:cNvSpPr>
          <p:nvPr userDrawn="1"/>
        </p:nvSpPr>
        <p:spPr>
          <a:xfrm>
            <a:off x="2529016" y="4808729"/>
            <a:ext cx="9144000" cy="52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 baseline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u="sng" kern="1200" baseline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Item 5</a:t>
            </a:r>
          </a:p>
        </p:txBody>
      </p:sp>
    </p:spTree>
    <p:extLst>
      <p:ext uri="{BB962C8B-B14F-4D97-AF65-F5344CB8AC3E}">
        <p14:creationId xmlns:p14="http://schemas.microsoft.com/office/powerpoint/2010/main" val="337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27F25-F290-E8E5-20CF-75209680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152814-3E8C-D518-4C63-33426E498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BFB70C-8DB9-77C2-CEAF-5BFAEDD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32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3507B7-6593-1423-8FA9-EACC7DB7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11145794" cy="70433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3701AE-58E6-F5C7-2CD2-CE0B6A53D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984" y="2088291"/>
            <a:ext cx="5500816" cy="408867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2BAF93-54DC-2598-954A-81173F8BB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88291"/>
            <a:ext cx="5492578" cy="408867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6B5B61-A898-C011-AF4B-BE7ADF6F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1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C0B281-0F7F-3AD2-01CF-72AB933F4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984" y="2088292"/>
            <a:ext cx="5478591" cy="826551"/>
          </a:xfrm>
        </p:spPr>
        <p:txBody>
          <a:bodyPr anchor="b"/>
          <a:lstStyle>
            <a:lvl1pPr marL="0" indent="0">
              <a:buNone/>
              <a:defRPr sz="2400" b="0" i="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1C17D5-4E93-0BB4-19DF-BDF395F4E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984" y="3006725"/>
            <a:ext cx="5478591" cy="3182937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80B2B04-97FA-C7BE-2527-68AF7124C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3006725"/>
            <a:ext cx="5500815" cy="31829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E1476B7-D523-18D3-7640-3FA41D8C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8218B53-ED8D-5845-585C-B93505A1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11145794" cy="70433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047416D-5B0F-5F3C-E644-B468685C3F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95251" y="2088291"/>
            <a:ext cx="5478591" cy="826551"/>
          </a:xfrm>
        </p:spPr>
        <p:txBody>
          <a:bodyPr anchor="b"/>
          <a:lstStyle>
            <a:lvl1pPr marL="0" indent="0">
              <a:buNone/>
              <a:defRPr sz="2400" b="0" i="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826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F624A-8342-41B8-0E79-C6922645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382C5D-765C-4A87-5904-6AD5B3E4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5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32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9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35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91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3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3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3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9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8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nife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9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4A72B-9940-A274-9873-C81CD167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414272"/>
            <a:ext cx="3718560" cy="585216"/>
          </a:xfrm>
        </p:spPr>
        <p:txBody>
          <a:bodyPr anchor="b">
            <a:normAutofit/>
          </a:bodyPr>
          <a:lstStyle>
            <a:lvl1pPr>
              <a:defRPr sz="2200" b="1" i="1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6FFB90-D7E5-85FB-E4BC-8A1131B3A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89121" y="1414272"/>
            <a:ext cx="7275658" cy="47792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1CD05E-90D1-D223-4347-39B26976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3" y="1999488"/>
            <a:ext cx="3718560" cy="41940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C64B7-A57A-4ADB-66DF-CF4224C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3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4A72B-9940-A274-9873-C81CD167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414272"/>
            <a:ext cx="3718560" cy="585216"/>
          </a:xfrm>
        </p:spPr>
        <p:txBody>
          <a:bodyPr anchor="b">
            <a:normAutofit/>
          </a:bodyPr>
          <a:lstStyle>
            <a:lvl1pPr>
              <a:defRPr sz="2200" b="1" i="1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1CD05E-90D1-D223-4347-39B26976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3" y="1999488"/>
            <a:ext cx="3718560" cy="41940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C64B7-A57A-4ADB-66DF-CF4224C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91AF602-1E92-B74B-DCEC-51DE45C9A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0" y="1389888"/>
            <a:ext cx="7367098" cy="48036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465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horizontaal met titel,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4A72B-9940-A274-9873-C81CD167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577840"/>
            <a:ext cx="3630250" cy="400177"/>
          </a:xfrm>
        </p:spPr>
        <p:txBody>
          <a:bodyPr anchor="b">
            <a:normAutofit/>
          </a:bodyPr>
          <a:lstStyle>
            <a:lvl1pPr>
              <a:defRPr sz="2200" b="1" i="1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6FFB90-D7E5-85FB-E4BC-8A1131B3A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" y="1414272"/>
            <a:ext cx="11238059" cy="40843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1CD05E-90D1-D223-4347-39B26976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0875" y="5565648"/>
            <a:ext cx="7383903" cy="6309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C64B7-A57A-4ADB-66DF-CF4224C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3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4A72B-9940-A274-9873-C81CD167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371473"/>
            <a:ext cx="3630250" cy="400177"/>
          </a:xfrm>
        </p:spPr>
        <p:txBody>
          <a:bodyPr anchor="b">
            <a:normAutofit/>
          </a:bodyPr>
          <a:lstStyle>
            <a:lvl1pPr>
              <a:defRPr sz="2200" b="1" i="1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6FFB90-D7E5-85FB-E4BC-8A1131B3A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" y="1828800"/>
            <a:ext cx="11238059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C64B7-A57A-4ADB-66DF-CF4224C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8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 GRO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4A72B-9940-A274-9873-C81CD167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53869"/>
            <a:ext cx="3630250" cy="400177"/>
          </a:xfrm>
        </p:spPr>
        <p:txBody>
          <a:bodyPr anchor="b">
            <a:normAutofit/>
          </a:bodyPr>
          <a:lstStyle>
            <a:lvl1pPr>
              <a:defRPr sz="2200" b="1" i="1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6FFB90-D7E5-85FB-E4BC-8A1131B3A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303020"/>
            <a:ext cx="12192000" cy="5554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C64B7-A57A-4ADB-66DF-CF4224C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29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 horizontaal zonde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6FFB90-D7E5-85FB-E4BC-8A1131B3A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" y="1414272"/>
            <a:ext cx="11238059" cy="47693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8C64B7-A57A-4ADB-66DF-CF4224C5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2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6">
            <a:extLst>
              <a:ext uri="{FF2B5EF4-FFF2-40B4-BE49-F238E27FC236}">
                <a16:creationId xmlns:a16="http://schemas.microsoft.com/office/drawing/2014/main" id="{8F3C270B-B3EE-6537-0F34-F81324CF7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875617"/>
            <a:ext cx="10923588" cy="1551795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tekst 37">
            <a:extLst>
              <a:ext uri="{FF2B5EF4-FFF2-40B4-BE49-F238E27FC236}">
                <a16:creationId xmlns:a16="http://schemas.microsoft.com/office/drawing/2014/main" id="{C48F5D28-A3E9-6F60-71F8-79D854912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4313" y="3846022"/>
            <a:ext cx="4680000" cy="69188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tekst 38">
            <a:extLst>
              <a:ext uri="{FF2B5EF4-FFF2-40B4-BE49-F238E27FC236}">
                <a16:creationId xmlns:a16="http://schemas.microsoft.com/office/drawing/2014/main" id="{3D8A666D-1920-2BB6-4CE6-6530286717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4313" y="4639509"/>
            <a:ext cx="4680000" cy="69188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39">
            <a:extLst>
              <a:ext uri="{FF2B5EF4-FFF2-40B4-BE49-F238E27FC236}">
                <a16:creationId xmlns:a16="http://schemas.microsoft.com/office/drawing/2014/main" id="{E41BB7F9-9827-B313-B8B2-EEAE6581DF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4313" y="5405528"/>
            <a:ext cx="4680000" cy="691884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42">
            <a:extLst>
              <a:ext uri="{FF2B5EF4-FFF2-40B4-BE49-F238E27FC236}">
                <a16:creationId xmlns:a16="http://schemas.microsoft.com/office/drawing/2014/main" id="{030E27F2-E244-7D3D-E849-1DF264FF26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</p:spPr>
        <p:txBody>
          <a:bodyPr wrap="none">
            <a:normAutofit/>
          </a:bodyPr>
          <a:lstStyle>
            <a:lvl1pPr>
              <a:defRPr sz="1300" baseline="0"/>
            </a:lvl1pPr>
          </a:lstStyle>
          <a:p>
            <a:endParaRPr lang="nl-NL" dirty="0"/>
          </a:p>
        </p:txBody>
      </p:sp>
      <p:sp>
        <p:nvSpPr>
          <p:cNvPr id="11" name="Tijdelijke aanduiding voor afbeelding 42">
            <a:extLst>
              <a:ext uri="{FF2B5EF4-FFF2-40B4-BE49-F238E27FC236}">
                <a16:creationId xmlns:a16="http://schemas.microsoft.com/office/drawing/2014/main" id="{1688723E-97A7-C2FD-F779-F87D4F6E2F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00285" y="4707382"/>
            <a:ext cx="541203" cy="540000"/>
          </a:xfrm>
        </p:spPr>
        <p:txBody>
          <a:bodyPr wrap="none">
            <a:normAutofit/>
          </a:bodyPr>
          <a:lstStyle>
            <a:lvl1pPr>
              <a:defRPr sz="1300" baseline="0"/>
            </a:lvl1pPr>
          </a:lstStyle>
          <a:p>
            <a:endParaRPr lang="nl-NL" dirty="0"/>
          </a:p>
        </p:txBody>
      </p:sp>
      <p:sp>
        <p:nvSpPr>
          <p:cNvPr id="12" name="Tijdelijke aanduiding voor afbeelding 42">
            <a:extLst>
              <a:ext uri="{FF2B5EF4-FFF2-40B4-BE49-F238E27FC236}">
                <a16:creationId xmlns:a16="http://schemas.microsoft.com/office/drawing/2014/main" id="{AD587901-A7A2-836A-8BE4-927B70C218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17258" y="3933892"/>
            <a:ext cx="541203" cy="540000"/>
          </a:xfrm>
        </p:spPr>
        <p:txBody>
          <a:bodyPr wrap="none">
            <a:normAutofit/>
          </a:bodyPr>
          <a:lstStyle>
            <a:lvl1pPr>
              <a:defRPr sz="1300" baseline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07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4F98EC-953E-1660-AC37-FDFF81959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984" y="2356231"/>
            <a:ext cx="11020975" cy="757750"/>
          </a:xfrm>
        </p:spPr>
        <p:txBody>
          <a:bodyPr>
            <a:normAutofit/>
          </a:bodyPr>
          <a:lstStyle>
            <a:lvl1pPr algn="ctr">
              <a:defRPr sz="96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29166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9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fbeeldinge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AC7449-0F27-A729-6319-2AD6E3E5B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4125" y="785811"/>
            <a:ext cx="1047750" cy="1762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E296276-CC0E-C74E-E0EE-72FE2400A9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6375" y="785812"/>
            <a:ext cx="1047750" cy="17621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21102C-DA2A-EE6C-9D30-8A8A36861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625" y="785812"/>
            <a:ext cx="1047750" cy="17621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0D4618C-1703-1755-F83B-1DDAACB752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29075" y="785811"/>
            <a:ext cx="1847850" cy="30384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84FB298-3646-197D-4315-4594796D670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24575" y="785811"/>
            <a:ext cx="1847850" cy="30384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3D18812-0912-415C-E12B-034A133119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80426" y="1182687"/>
            <a:ext cx="1914525" cy="18764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B2C7593-E156-A148-8D5F-DA924FF0F8A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74137" y="3214687"/>
            <a:ext cx="19145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29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 elemen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66646C-7B39-8DA6-8F6B-B6EBE534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1F9772-216A-39E9-892F-DC7EBEAE2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150" y="722312"/>
            <a:ext cx="1638300" cy="49815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30604C7-BF3B-6906-F05D-4FF2EB8F81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3026" y="962024"/>
            <a:ext cx="2238375" cy="24669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5C8AEA7-E686-B1A8-3EE6-57B7D330D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562" y="3355974"/>
            <a:ext cx="1343025" cy="20669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F7297F-8D82-0E71-F740-131324DBD4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0911" y="1647827"/>
            <a:ext cx="1876425" cy="439102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456538A-5602-7AD3-2EB2-BEE4B4639A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9929" y="1647827"/>
            <a:ext cx="1638300" cy="49815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B306F72-5466-0BE7-8652-42A377DBE1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13277" y="228598"/>
            <a:ext cx="2238375" cy="246697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CC976EB-92C0-5CF8-69BF-2C62EFC1A0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79938" y="2395536"/>
            <a:ext cx="1343025" cy="20669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5C98088-4BC0-B4B9-449D-241D34B93FB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04027" y="1943101"/>
            <a:ext cx="1876425" cy="439102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68CBE05-22D1-E6FB-986E-5D9B4BD723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04292" y="441321"/>
            <a:ext cx="1638300" cy="498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144A730-4197-4AAA-9C18-7DE1268F29A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83544" y="328611"/>
            <a:ext cx="1343025" cy="20669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65E5272-5BB4-0AD4-D013-E33B89DA2C7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775706" y="1713704"/>
            <a:ext cx="1876425" cy="439102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95C0365-4E7E-6011-9FF9-5F071A1C8FC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517076" y="722312"/>
            <a:ext cx="22383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nd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68850-7507-6B1C-9D86-05DE2EBF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3B05C88-CC0C-4ACD-7A94-E720B63DD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67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24A3C-54DC-9BE4-8476-FBC874215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EC9FCE-8431-AECF-EFFB-BEBECAFB4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B64D35-3DDC-B968-B568-3E96C33B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F566F3-BB8E-C4AB-8798-CB608C87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24DF47-D1DC-4E58-9E10-F338930E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2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B13A6-2C15-8241-FD20-39D9CDD4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4BA704-BCBD-5D95-68B9-B5BCA09B1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3AA0F1-28BB-B014-6D57-17ADC017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38463-8787-ECE7-7F0E-80307431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12EA1F-1FEC-A08A-5189-2AC33ECE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3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566A5-93CD-32E6-DC10-76281EBB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9B2447-7463-6342-CB17-9634F88F8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B8A754-7FE6-3648-FF70-A4E036CA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4DACD-E8F1-0A4E-2038-DA60D8DA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96F1D6-231F-5029-C5BE-DCA1D083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4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87307-B4F5-56EF-87DC-36289AE4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E103FB-BF05-418C-CB11-A947FE2FF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3E6299-40BB-4647-0061-C0F07E362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0FFB1F-F281-2E40-B927-AE413EA5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8843ED-658C-C0CA-70D7-A7500D98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D3048C4-29F6-4FDF-2FC0-E245DFF7E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3502B-A4BA-BF7E-02A5-F1225505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BA5F4B-EB1E-2873-4F38-EF5E34A1D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5C22A1-4E0F-AD1C-DBCC-72E8EB498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4444639-0209-AB36-BC22-00E869A2A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9E1364-B916-EF9D-42EE-6364DAD00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1E3170E-B1B6-E8AC-2D4A-93B7AB0C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93D1D00-33F0-DA83-F710-07AC8185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64C72A1-1E38-1E44-A9EA-25AF0847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6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EC616-AECC-345B-A9B2-C793FC8D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51EBB6-BAD0-FDB8-2730-C7228E61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C0ED431-8BB0-7998-DB6E-F64AE123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A055355-0597-3926-F7F0-EFF6EF31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4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6CD022A-37E4-E016-B608-121C5C3FB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51D56E-61E3-6D7E-2BED-3CA7E36E2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4A324E-9ECE-B7C1-66B4-E99F2D35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9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432A4-ED1B-28DA-B742-9F8442DA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1A2D8D-9C13-E072-E00D-494A3627C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23B590-9562-F3F1-563B-E0E5F2D7F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903134-E11C-3BAD-F5E1-28277994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278754-88CC-58BB-4250-69A3765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F15A32-9BED-99E0-BB76-E8F9E857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4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2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EAE90-3BC7-5033-3BC6-D4EFAF44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AAE2C07-FEC5-0886-3740-E7708378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1F5205-051E-9F57-C31A-C3CB7C078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304043-B1A5-2194-3FAF-5AE006F4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F276E9-D6FC-E6EA-F5F3-860B5CED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FDA0AA-4FA0-3EA6-190F-0B475D19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71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2D1B0-9BB0-5A23-28AD-AFFD618E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2DD0AF7-638D-FE52-615B-F4DEFAC13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1F372F-07F0-9708-6B00-8F2EF856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8A2E8E-5E91-AA0E-19A2-B3AE321A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FBB400-B8B9-7CA5-0533-FDFB1F19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9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65A43D1-88C4-C209-2BB1-C694DCCC8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C9D44EA-0103-A57B-01A3-7AECFB12F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DFCBFE-0C61-1C67-3950-6BA511DE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F01CB8-1712-3F12-FD27-2412FCC3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D8E297-0486-1D3D-427A-98601639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93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nd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C9CBD-1783-362A-18FE-089DC752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06BD41-9893-E97E-990D-4CD158A2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0A7210-C772-0065-7150-79181412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C6B8C2-E9FC-0064-C91E-8E988353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nd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7DABD-746A-BC8A-46B1-DC34FDA5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5EE899D-CF50-2C02-977A-F9BE812F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E43E31-07C0-5226-9ABE-C92BB8D7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3785C8-8001-038C-EB89-0961376A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57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98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D5D9-4DAF-A6A9-1E59-169668DF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B4D3FD-5ACD-BFEE-A0A0-A6071985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751A6C-0BD3-3557-0C7B-4511B9D4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68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C33E6A-92D5-C292-9BE0-0F0354DC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1383957"/>
            <a:ext cx="11145794" cy="1124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D2692-4283-8BD3-3A26-3862810D2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984" y="2644346"/>
            <a:ext cx="11145794" cy="353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EA8AB5-C57E-0CA0-6F73-2699DD521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54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 i="0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fld id="{79957FA8-D24D-7A44-A848-1577723379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13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5" r:id="rId10"/>
    <p:sldLayoutId id="2147483706" r:id="rId11"/>
    <p:sldLayoutId id="2147483708" r:id="rId12"/>
    <p:sldLayoutId id="2147483709" r:id="rId13"/>
    <p:sldLayoutId id="2147483711" r:id="rId14"/>
    <p:sldLayoutId id="2147483650" r:id="rId15"/>
    <p:sldLayoutId id="2147483688" r:id="rId16"/>
    <p:sldLayoutId id="2147483693" r:id="rId17"/>
    <p:sldLayoutId id="2147483694" r:id="rId18"/>
    <p:sldLayoutId id="2147483691" r:id="rId19"/>
    <p:sldLayoutId id="2147483680" r:id="rId20"/>
    <p:sldLayoutId id="2147483712" r:id="rId21"/>
    <p:sldLayoutId id="2147483713" r:id="rId22"/>
    <p:sldLayoutId id="2147483670" r:id="rId23"/>
    <p:sldLayoutId id="2147483715" r:id="rId24"/>
    <p:sldLayoutId id="2147483714" r:id="rId25"/>
    <p:sldLayoutId id="2147483651" r:id="rId26"/>
    <p:sldLayoutId id="2147483652" r:id="rId27"/>
    <p:sldLayoutId id="2147483653" r:id="rId28"/>
    <p:sldLayoutId id="2147483654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83" r:id="rId35"/>
    <p:sldLayoutId id="2147483684" r:id="rId36"/>
    <p:sldLayoutId id="2147483717" r:id="rId37"/>
    <p:sldLayoutId id="2147483682" r:id="rId38"/>
    <p:sldLayoutId id="2147483671" r:id="rId39"/>
    <p:sldLayoutId id="2147483657" r:id="rId40"/>
    <p:sldLayoutId id="2147483663" r:id="rId41"/>
    <p:sldLayoutId id="2147483661" r:id="rId42"/>
    <p:sldLayoutId id="2147483665" r:id="rId43"/>
    <p:sldLayoutId id="2147483666" r:id="rId44"/>
    <p:sldLayoutId id="2147483664" r:id="rId45"/>
    <p:sldLayoutId id="2147483668" r:id="rId46"/>
    <p:sldLayoutId id="2147483678" r:id="rId47"/>
    <p:sldLayoutId id="2147483679" r:id="rId48"/>
    <p:sldLayoutId id="2147483718" r:id="rId49"/>
    <p:sldLayoutId id="2147483719" r:id="rId50"/>
    <p:sldLayoutId id="2147483799" r:id="rId5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accent5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i="1" kern="1200" baseline="0">
          <a:solidFill>
            <a:schemeClr val="accent5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b="0" i="1" u="sng" kern="1200" baseline="0">
          <a:solidFill>
            <a:schemeClr val="accent5"/>
          </a:solidFill>
          <a:uFill>
            <a:solidFill>
              <a:schemeClr val="accent5"/>
            </a:solidFill>
          </a:u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B94EB32-4E81-33DD-0659-31B9996B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5E3959-5310-9248-E274-6CDE023F2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B10F7-9B09-C24A-B7D2-DB64BB7A6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AAE7B-EA63-43E1-BDE1-BEC4BF286ED1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7C7065-5CB4-48BA-A60E-45FFC56C2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5B629E-698B-C58A-7080-265BA4F92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308C5-21E6-4C47-8A32-15871E70A8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8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4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enverantwoordenonderwijs.nl/" TargetMode="External"/><Relationship Id="rId2" Type="http://schemas.openxmlformats.org/officeDocument/2006/relationships/hyperlink" Target="mailto:info@samenverantwoordenonderwijs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0D5355D-45E2-5090-146A-E66AEEFF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12" y="4915139"/>
            <a:ext cx="8887775" cy="1124465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>Vragenuur Proefjaar</a:t>
            </a:r>
            <a:br>
              <a:rPr lang="nl-NL" dirty="0"/>
            </a:br>
            <a:r>
              <a:rPr lang="nl-NL" b="0" dirty="0"/>
              <a:t>19 maart 2026, 11:00 12:00 uur</a:t>
            </a:r>
          </a:p>
        </p:txBody>
      </p:sp>
    </p:spTree>
    <p:extLst>
      <p:ext uri="{BB962C8B-B14F-4D97-AF65-F5344CB8AC3E}">
        <p14:creationId xmlns:p14="http://schemas.microsoft.com/office/powerpoint/2010/main" val="29699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2B9AC-157E-71FF-F2FD-B649177CF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CA8A091E-21F8-8A79-8D71-441925765CC1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ED74C7-DDD4-4D76-D7FF-D343259F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10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C9E0F1-FBF9-5233-F3CE-3A2B2E89DB6D}"/>
              </a:ext>
            </a:extLst>
          </p:cNvPr>
          <p:cNvSpPr txBox="1"/>
          <p:nvPr/>
        </p:nvSpPr>
        <p:spPr>
          <a:xfrm>
            <a:off x="1402568" y="2961880"/>
            <a:ext cx="95369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3 soorten oplossingen: online, Excel-template, conversie (zie overzicht)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veel variatie in behoefte en aanbod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D81015-B482-F78B-43BF-30D5D1BC91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85401">
            <a:off x="221655" y="1610737"/>
            <a:ext cx="1397548" cy="101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1B1866B-B77A-8415-1ED8-5A4977996B8E}"/>
              </a:ext>
            </a:extLst>
          </p:cNvPr>
          <p:cNvSpPr txBox="1"/>
          <p:nvPr/>
        </p:nvSpPr>
        <p:spPr>
          <a:xfrm>
            <a:off x="762199" y="183837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2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E4379D0-4ADD-2336-BB26-C3B575FE5C54}"/>
              </a:ext>
            </a:extLst>
          </p:cNvPr>
          <p:cNvSpPr txBox="1"/>
          <p:nvPr/>
        </p:nvSpPr>
        <p:spPr>
          <a:xfrm>
            <a:off x="1460757" y="1776822"/>
            <a:ext cx="7018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Oriëntatie softwareleveranciers</a:t>
            </a:r>
          </a:p>
        </p:txBody>
      </p:sp>
    </p:spTree>
    <p:extLst>
      <p:ext uri="{BB962C8B-B14F-4D97-AF65-F5344CB8AC3E}">
        <p14:creationId xmlns:p14="http://schemas.microsoft.com/office/powerpoint/2010/main" val="37451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4A4B-A9DD-A3F0-C0E5-23ED5B03D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ABFD13FD-353D-A833-16E4-A86BA97FB0E2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A931B74-7535-E29D-D73B-CA2396B70774}"/>
              </a:ext>
            </a:extLst>
          </p:cNvPr>
          <p:cNvGrpSpPr/>
          <p:nvPr/>
        </p:nvGrpSpPr>
        <p:grpSpPr>
          <a:xfrm>
            <a:off x="255406" y="1598021"/>
            <a:ext cx="9944310" cy="4137613"/>
            <a:chOff x="-1015180" y="1390921"/>
            <a:chExt cx="9944310" cy="4137613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649E5FF1-F2C7-FA53-EB66-47DAE40B8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4148">
              <a:off x="-1015180" y="1390921"/>
              <a:ext cx="1402475" cy="101998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77C77FA6-E870-96F0-A05B-55B3F6A81C26}"/>
                </a:ext>
              </a:extLst>
            </p:cNvPr>
            <p:cNvSpPr txBox="1"/>
            <p:nvPr/>
          </p:nvSpPr>
          <p:spPr>
            <a:xfrm>
              <a:off x="-495687" y="1611328"/>
              <a:ext cx="33286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31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8E5820C-CDAC-91E5-8800-87C21BDDB7A9}"/>
                </a:ext>
              </a:extLst>
            </p:cNvPr>
            <p:cNvSpPr txBox="1"/>
            <p:nvPr/>
          </p:nvSpPr>
          <p:spPr>
            <a:xfrm>
              <a:off x="773925" y="3647574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2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735F341-ECC3-B31E-3D58-D2FE54BD7C5F}"/>
                </a:ext>
              </a:extLst>
            </p:cNvPr>
            <p:cNvSpPr txBox="1"/>
            <p:nvPr/>
          </p:nvSpPr>
          <p:spPr>
            <a:xfrm>
              <a:off x="190171" y="1548575"/>
              <a:ext cx="87389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Kennismaken en kiezen 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8071ED86-00C7-3409-EFA4-5E77081845CC}"/>
                </a:ext>
              </a:extLst>
            </p:cNvPr>
            <p:cNvSpPr txBox="1"/>
            <p:nvPr/>
          </p:nvSpPr>
          <p:spPr>
            <a:xfrm>
              <a:off x="783068" y="5005314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A6D83F74-B4D8-84CB-74A0-FF9729C814C1}"/>
                </a:ext>
              </a:extLst>
            </p:cNvPr>
            <p:cNvSpPr txBox="1"/>
            <p:nvPr/>
          </p:nvSpPr>
          <p:spPr>
            <a:xfrm>
              <a:off x="5169831" y="24736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4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98E4E9-0444-EDCC-B1A6-34CBC425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11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B98689A-EDDC-E6D6-F4B0-F4CB241A5F25}"/>
              </a:ext>
            </a:extLst>
          </p:cNvPr>
          <p:cNvSpPr txBox="1"/>
          <p:nvPr/>
        </p:nvSpPr>
        <p:spPr>
          <a:xfrm>
            <a:off x="1460757" y="2737261"/>
            <a:ext cx="9536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demo’s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offertes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keuze</a:t>
            </a:r>
          </a:p>
        </p:txBody>
      </p:sp>
    </p:spTree>
    <p:extLst>
      <p:ext uri="{BB962C8B-B14F-4D97-AF65-F5344CB8AC3E}">
        <p14:creationId xmlns:p14="http://schemas.microsoft.com/office/powerpoint/2010/main" val="23905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2E444-F574-4D5D-28CE-1F4805437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29CC8225-443D-3A25-1FE0-48F3E2C0C4CA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66ED01-05C2-DB07-84F9-F83CFBEC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12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98A1A9B-B3FE-B5B5-6541-B1F5501C0180}"/>
              </a:ext>
            </a:extLst>
          </p:cNvPr>
          <p:cNvSpPr txBox="1"/>
          <p:nvPr/>
        </p:nvSpPr>
        <p:spPr>
          <a:xfrm>
            <a:off x="1402568" y="2961880"/>
            <a:ext cx="9536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bestuur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accountant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ondertekening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13CDCEF-A234-A6A1-D568-34619909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85401">
            <a:off x="221655" y="1610737"/>
            <a:ext cx="1397548" cy="101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6576882-AEF3-80A1-5822-6C902F727B04}"/>
              </a:ext>
            </a:extLst>
          </p:cNvPr>
          <p:cNvSpPr txBox="1"/>
          <p:nvPr/>
        </p:nvSpPr>
        <p:spPr>
          <a:xfrm>
            <a:off x="762199" y="183837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4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B3CEBEC-C073-6D22-0E70-CAD489CB6A69}"/>
              </a:ext>
            </a:extLst>
          </p:cNvPr>
          <p:cNvSpPr txBox="1"/>
          <p:nvPr/>
        </p:nvSpPr>
        <p:spPr>
          <a:xfrm>
            <a:off x="1460757" y="1776822"/>
            <a:ext cx="7018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Jaarverslag in </a:t>
            </a:r>
            <a:r>
              <a:rPr lang="nl-NL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iXBRL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1500C-0569-FF2E-8594-9233A0F12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930D5DF1-837B-D7FA-9893-45AD38979DDE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7A0318B-1C23-B14E-1362-5E967918B927}"/>
              </a:ext>
            </a:extLst>
          </p:cNvPr>
          <p:cNvGrpSpPr/>
          <p:nvPr/>
        </p:nvGrpSpPr>
        <p:grpSpPr>
          <a:xfrm>
            <a:off x="255406" y="1598021"/>
            <a:ext cx="9944310" cy="4137613"/>
            <a:chOff x="-1015180" y="1390921"/>
            <a:chExt cx="9944310" cy="4137613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C80307B1-DE3C-FD1F-AC8F-D35DE091F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4148">
              <a:off x="-1015180" y="1390921"/>
              <a:ext cx="1402475" cy="101998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D782BB9-9724-978B-6C3D-29114A39ED9D}"/>
                </a:ext>
              </a:extLst>
            </p:cNvPr>
            <p:cNvSpPr txBox="1"/>
            <p:nvPr/>
          </p:nvSpPr>
          <p:spPr>
            <a:xfrm>
              <a:off x="-495687" y="1611328"/>
              <a:ext cx="3328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531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02E5B3B-FE63-5D75-4488-E27B99CBEB27}"/>
                </a:ext>
              </a:extLst>
            </p:cNvPr>
            <p:cNvSpPr txBox="1"/>
            <p:nvPr/>
          </p:nvSpPr>
          <p:spPr>
            <a:xfrm>
              <a:off x="773925" y="3647574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2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8F0C584A-C168-89F8-982C-37D2C8AD015E}"/>
                </a:ext>
              </a:extLst>
            </p:cNvPr>
            <p:cNvSpPr txBox="1"/>
            <p:nvPr/>
          </p:nvSpPr>
          <p:spPr>
            <a:xfrm>
              <a:off x="190171" y="1548575"/>
              <a:ext cx="87389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Report Package maken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6878FDD8-5556-5EB2-2CA6-74F56AA2478D}"/>
                </a:ext>
              </a:extLst>
            </p:cNvPr>
            <p:cNvSpPr txBox="1"/>
            <p:nvPr/>
          </p:nvSpPr>
          <p:spPr>
            <a:xfrm>
              <a:off x="783068" y="5005314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A28779AF-8FF5-0C7A-8F69-6941A738DB7B}"/>
                </a:ext>
              </a:extLst>
            </p:cNvPr>
            <p:cNvSpPr txBox="1"/>
            <p:nvPr/>
          </p:nvSpPr>
          <p:spPr>
            <a:xfrm>
              <a:off x="5169831" y="24736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4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55F9DD-50AC-31E7-CC39-B52CBA20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13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A03C820-38BC-2EFD-36BD-74C9EAA978ED}"/>
              </a:ext>
            </a:extLst>
          </p:cNvPr>
          <p:cNvSpPr txBox="1"/>
          <p:nvPr/>
        </p:nvSpPr>
        <p:spPr>
          <a:xfrm>
            <a:off x="1460757" y="2737261"/>
            <a:ext cx="9536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OCW Taxonomie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jaarverslag in </a:t>
            </a:r>
            <a:r>
              <a:rPr lang="nl-NL" sz="3200" dirty="0" err="1">
                <a:solidFill>
                  <a:schemeClr val="accent5"/>
                </a:solidFill>
              </a:rPr>
              <a:t>iXBRL</a:t>
            </a: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aanbiedingsformulier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getekende controleverklaring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i="1" dirty="0">
                <a:solidFill>
                  <a:schemeClr val="accent5"/>
                </a:solidFill>
              </a:rPr>
              <a:t>verslag van bevindingen</a:t>
            </a:r>
          </a:p>
        </p:txBody>
      </p:sp>
    </p:spTree>
    <p:extLst>
      <p:ext uri="{BB962C8B-B14F-4D97-AF65-F5344CB8AC3E}">
        <p14:creationId xmlns:p14="http://schemas.microsoft.com/office/powerpoint/2010/main" val="25956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C65D0-A4D8-B733-A832-DCAD4995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60F36288-10FD-FD7E-0952-653D05EBB911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30F579-9572-6074-D6AF-1D24530B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14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EF19B5-A066-DA1A-A3C6-DFB69F5BD8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85401">
            <a:off x="221655" y="1610737"/>
            <a:ext cx="1397548" cy="101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E8C1614-DD4F-4B1B-08CC-FAEC4677DF48}"/>
              </a:ext>
            </a:extLst>
          </p:cNvPr>
          <p:cNvSpPr txBox="1"/>
          <p:nvPr/>
        </p:nvSpPr>
        <p:spPr>
          <a:xfrm>
            <a:off x="762199" y="183837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</a:rPr>
              <a:t>6</a:t>
            </a:r>
            <a:endParaRPr lang="nl-NL" sz="3200" b="1" dirty="0">
              <a:solidFill>
                <a:schemeClr val="bg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1766594-ED2E-6BE6-7CFC-E7EC732C18E5}"/>
              </a:ext>
            </a:extLst>
          </p:cNvPr>
          <p:cNvSpPr txBox="1"/>
          <p:nvPr/>
        </p:nvSpPr>
        <p:spPr>
          <a:xfrm>
            <a:off x="1460757" y="1776822"/>
            <a:ext cx="7018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Aanleveren bij DUO</a:t>
            </a:r>
          </a:p>
        </p:txBody>
      </p:sp>
    </p:spTree>
    <p:extLst>
      <p:ext uri="{BB962C8B-B14F-4D97-AF65-F5344CB8AC3E}">
        <p14:creationId xmlns:p14="http://schemas.microsoft.com/office/powerpoint/2010/main" val="16859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64B9-CE53-7A3E-AA40-F4CBA01F6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B3780310-F655-9A87-513B-0D239E18F63B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20C49E51-8A0C-7632-C01C-F41B4376EA05}"/>
              </a:ext>
            </a:extLst>
          </p:cNvPr>
          <p:cNvSpPr txBox="1">
            <a:spLocks/>
          </p:cNvSpPr>
          <p:nvPr/>
        </p:nvSpPr>
        <p:spPr>
          <a:xfrm>
            <a:off x="470603" y="1586440"/>
            <a:ext cx="11145794" cy="11244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5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Platform Samen Verantwoorden Onderwijs</a:t>
            </a:r>
          </a:p>
          <a:p>
            <a:r>
              <a:rPr lang="nl-NL" i="1" dirty="0"/>
              <a:t>Proefjaar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40AAEE-D609-B602-A955-50BA8AC7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15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1CFE85-836C-3A79-1266-76678D75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90" y="2374249"/>
            <a:ext cx="5972567" cy="354569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652827B-45A6-0E9D-6554-DF3D2FCBBC9B}"/>
              </a:ext>
            </a:extLst>
          </p:cNvPr>
          <p:cNvSpPr/>
          <p:nvPr/>
        </p:nvSpPr>
        <p:spPr>
          <a:xfrm>
            <a:off x="9535693" y="2710905"/>
            <a:ext cx="294792" cy="179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6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EFC2-2411-D16E-FF9E-2B155A8DE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61A40-58E1-0EE5-F4BE-EC621C8DE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1724"/>
            <a:ext cx="9144000" cy="3349287"/>
          </a:xfrm>
        </p:spPr>
        <p:txBody>
          <a:bodyPr>
            <a:noAutofit/>
          </a:bodyPr>
          <a:lstStyle/>
          <a:p>
            <a:r>
              <a:rPr lang="nl-NL" sz="4400" dirty="0"/>
              <a:t>Meedoen met het proefjaar </a:t>
            </a:r>
            <a:br>
              <a:rPr lang="nl-NL" sz="4400" dirty="0"/>
            </a:br>
            <a:r>
              <a:rPr lang="nl-NL" sz="4400" dirty="0"/>
              <a:t>of meer informatie?</a:t>
            </a:r>
            <a:br>
              <a:rPr lang="nl-NL" sz="4400" dirty="0"/>
            </a:br>
            <a:br>
              <a:rPr lang="nl-NL" sz="4400" dirty="0"/>
            </a:br>
            <a:r>
              <a:rPr lang="nl-NL" sz="3600" dirty="0"/>
              <a:t>Stuur een mailtje naar info@samenverantwoordenonderwijs.nl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B5C11A-09EC-1185-63A2-06A408A8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142" y="4973579"/>
            <a:ext cx="764896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C9F6-6DD8-B142-3C2C-28A736E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7CDB2-A5F5-8B7D-E0CD-7340F9191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1724"/>
            <a:ext cx="9144000" cy="3349287"/>
          </a:xfrm>
        </p:spPr>
        <p:txBody>
          <a:bodyPr>
            <a:noAutofit/>
          </a:bodyPr>
          <a:lstStyle/>
          <a:p>
            <a:r>
              <a:rPr lang="nl-NL" sz="4400" dirty="0"/>
              <a:t>Dank voor uw aandacht!</a:t>
            </a:r>
            <a:br>
              <a:rPr lang="nl-NL" sz="4400" dirty="0"/>
            </a:br>
            <a:br>
              <a:rPr lang="nl-NL" sz="4400" dirty="0"/>
            </a:br>
            <a:r>
              <a:rPr lang="nl-NL" sz="3600" dirty="0"/>
              <a:t>We zien u graag terug in onze community of bij de volgende ketendag op 16 april in Utrecht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4AD8AF-0984-0903-0D98-1B143CD55CDF}"/>
              </a:ext>
            </a:extLst>
          </p:cNvPr>
          <p:cNvSpPr txBox="1"/>
          <p:nvPr/>
        </p:nvSpPr>
        <p:spPr>
          <a:xfrm>
            <a:off x="288868" y="5074611"/>
            <a:ext cx="6097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Meer informatie of vragen?</a:t>
            </a:r>
            <a:br>
              <a:rPr lang="nl-NL" sz="1800" dirty="0">
                <a:solidFill>
                  <a:schemeClr val="accent5"/>
                </a:solidFill>
                <a:latin typeface="Calibri"/>
                <a:cs typeface="Calibri"/>
              </a:rPr>
            </a:br>
            <a:r>
              <a:rPr lang="nl-NL" sz="1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info@samenverantwoordenonderwijs.nl</a:t>
            </a:r>
            <a:br>
              <a:rPr lang="nl-NL" sz="18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www.samenverantwoordenonderwijs.nl</a:t>
            </a:r>
            <a:endParaRPr lang="nl-NL" sz="18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DA7103-7BEC-02CE-D0FE-DB48C0DCF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85" y="5156863"/>
            <a:ext cx="764896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BA01-C61C-B9E4-3AFE-876CC79C4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4307"/>
            <a:ext cx="9144000" cy="2126006"/>
          </a:xfrm>
        </p:spPr>
        <p:txBody>
          <a:bodyPr>
            <a:normAutofit fontScale="90000"/>
          </a:bodyPr>
          <a:lstStyle/>
          <a:p>
            <a:r>
              <a:rPr lang="nl-NL" sz="9600" dirty="0"/>
              <a:t>Welkom</a:t>
            </a:r>
            <a:br>
              <a:rPr lang="nl-NL" dirty="0"/>
            </a:br>
            <a:r>
              <a:rPr lang="nl-NL" sz="3600" dirty="0"/>
              <a:t>bij het vragenuur </a:t>
            </a:r>
            <a:br>
              <a:rPr lang="nl-NL" sz="3600" dirty="0"/>
            </a:br>
            <a:r>
              <a:rPr lang="nl-NL" sz="3600" dirty="0"/>
              <a:t>Proefjaar werken met </a:t>
            </a:r>
            <a:r>
              <a:rPr lang="nl-NL" sz="3600" dirty="0" err="1"/>
              <a:t>iXBRL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2509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E50BDDAA-9E48-8522-FB8D-86B9009E5CA3}"/>
              </a:ext>
            </a:extLst>
          </p:cNvPr>
          <p:cNvCxnSpPr>
            <a:cxnSpLocks/>
          </p:cNvCxnSpPr>
          <p:nvPr/>
        </p:nvCxnSpPr>
        <p:spPr>
          <a:xfrm>
            <a:off x="10530072" y="4193614"/>
            <a:ext cx="4777" cy="158878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Verbindingslijn: gebogen 1">
            <a:extLst>
              <a:ext uri="{FF2B5EF4-FFF2-40B4-BE49-F238E27FC236}">
                <a16:creationId xmlns:a16="http://schemas.microsoft.com/office/drawing/2014/main" id="{03C4FC96-32BA-D971-26A7-C3A8B9535BDE}"/>
              </a:ext>
            </a:extLst>
          </p:cNvPr>
          <p:cNvCxnSpPr>
            <a:cxnSpLocks/>
          </p:cNvCxnSpPr>
          <p:nvPr/>
        </p:nvCxnSpPr>
        <p:spPr>
          <a:xfrm flipV="1">
            <a:off x="585060" y="2856729"/>
            <a:ext cx="3969344" cy="978518"/>
          </a:xfrm>
          <a:prstGeom prst="bentConnector3">
            <a:avLst>
              <a:gd name="adj1" fmla="val 48509"/>
            </a:avLst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Verbindingslijn: gebogen 2">
            <a:extLst>
              <a:ext uri="{FF2B5EF4-FFF2-40B4-BE49-F238E27FC236}">
                <a16:creationId xmlns:a16="http://schemas.microsoft.com/office/drawing/2014/main" id="{73928F44-EC7C-FFB1-6214-65FC5CFD3BE6}"/>
              </a:ext>
            </a:extLst>
          </p:cNvPr>
          <p:cNvCxnSpPr>
            <a:cxnSpLocks/>
          </p:cNvCxnSpPr>
          <p:nvPr/>
        </p:nvCxnSpPr>
        <p:spPr>
          <a:xfrm>
            <a:off x="1499140" y="3829177"/>
            <a:ext cx="3429053" cy="892514"/>
          </a:xfrm>
          <a:prstGeom prst="bentConnector3">
            <a:avLst>
              <a:gd name="adj1" fmla="val 29394"/>
            </a:avLst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Verbindingslijn: gebogen 3">
            <a:extLst>
              <a:ext uri="{FF2B5EF4-FFF2-40B4-BE49-F238E27FC236}">
                <a16:creationId xmlns:a16="http://schemas.microsoft.com/office/drawing/2014/main" id="{8CE14343-7DFD-9921-7F24-21A2F4270705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6019986" y="4047625"/>
            <a:ext cx="3073994" cy="664401"/>
          </a:xfrm>
          <a:prstGeom prst="bentConnector3">
            <a:avLst>
              <a:gd name="adj1" fmla="val 81098"/>
            </a:avLst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Verbindingslijn: gebogen 4">
            <a:extLst>
              <a:ext uri="{FF2B5EF4-FFF2-40B4-BE49-F238E27FC236}">
                <a16:creationId xmlns:a16="http://schemas.microsoft.com/office/drawing/2014/main" id="{B44144F4-8837-AAD3-324E-1481BD64069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604913" y="2659958"/>
            <a:ext cx="1463620" cy="1052491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7CEDFB61-5197-4DB1-B78D-85A65978DAF3}"/>
              </a:ext>
            </a:extLst>
          </p:cNvPr>
          <p:cNvSpPr/>
          <p:nvPr/>
        </p:nvSpPr>
        <p:spPr>
          <a:xfrm>
            <a:off x="332483" y="3400643"/>
            <a:ext cx="1224154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jaarverslag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1A30AF3C-6906-F706-AF12-455879129A37}"/>
              </a:ext>
            </a:extLst>
          </p:cNvPr>
          <p:cNvSpPr/>
          <p:nvPr/>
        </p:nvSpPr>
        <p:spPr>
          <a:xfrm>
            <a:off x="2889953" y="2592069"/>
            <a:ext cx="1121192" cy="424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papier/pdf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6173ABE-D1C0-DED3-6CCB-1F9BDABEECD4}"/>
              </a:ext>
            </a:extLst>
          </p:cNvPr>
          <p:cNvSpPr/>
          <p:nvPr/>
        </p:nvSpPr>
        <p:spPr>
          <a:xfrm>
            <a:off x="2889953" y="4569835"/>
            <a:ext cx="1121192" cy="403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digitaal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FA372060-FDCE-7EDD-7140-9B0433FA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636" y="2263944"/>
            <a:ext cx="1915632" cy="738251"/>
          </a:xfrm>
          <a:prstGeom prst="rect">
            <a:avLst/>
          </a:prstGeom>
          <a:effectLst>
            <a:outerShdw blurRad="444500" dist="38100" dir="2700000" sx="105000" sy="105000" algn="tl" rotWithShape="0">
              <a:schemeClr val="tx1">
                <a:alpha val="40000"/>
              </a:schemeClr>
            </a:outerShdw>
          </a:effectLst>
        </p:spPr>
      </p:pic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8FD2613A-463D-63FA-DB6D-51E1B62DACDC}"/>
              </a:ext>
            </a:extLst>
          </p:cNvPr>
          <p:cNvCxnSpPr>
            <a:cxnSpLocks/>
          </p:cNvCxnSpPr>
          <p:nvPr/>
        </p:nvCxnSpPr>
        <p:spPr>
          <a:xfrm flipV="1">
            <a:off x="10530072" y="2990148"/>
            <a:ext cx="0" cy="47189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DC91E4ED-CB3F-33B0-0DC0-3A353721A1CD}"/>
              </a:ext>
            </a:extLst>
          </p:cNvPr>
          <p:cNvCxnSpPr>
            <a:cxnSpLocks/>
          </p:cNvCxnSpPr>
          <p:nvPr/>
        </p:nvCxnSpPr>
        <p:spPr>
          <a:xfrm>
            <a:off x="10097553" y="4195312"/>
            <a:ext cx="0" cy="39407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ep 53">
            <a:extLst>
              <a:ext uri="{FF2B5EF4-FFF2-40B4-BE49-F238E27FC236}">
                <a16:creationId xmlns:a16="http://schemas.microsoft.com/office/drawing/2014/main" id="{1922D855-9A53-F6FE-C5E7-57A0C31DD265}"/>
              </a:ext>
            </a:extLst>
          </p:cNvPr>
          <p:cNvGrpSpPr/>
          <p:nvPr/>
        </p:nvGrpSpPr>
        <p:grpSpPr>
          <a:xfrm>
            <a:off x="4804343" y="4406510"/>
            <a:ext cx="1215643" cy="1523169"/>
            <a:chOff x="4635527" y="4390201"/>
            <a:chExt cx="1215643" cy="1523169"/>
          </a:xfrm>
        </p:grpSpPr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0A2CFDA-16C9-1D74-1164-409FC9669A8C}"/>
                </a:ext>
              </a:extLst>
            </p:cNvPr>
            <p:cNvSpPr/>
            <p:nvPr/>
          </p:nvSpPr>
          <p:spPr>
            <a:xfrm>
              <a:off x="4635527" y="4390201"/>
              <a:ext cx="1215643" cy="61103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XBRL Onderwijsportaal</a:t>
              </a:r>
            </a:p>
          </p:txBody>
        </p:sp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7DC73A06-BE7C-1188-1D19-7122E5B7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657" y="4985627"/>
              <a:ext cx="927743" cy="927743"/>
            </a:xfrm>
            <a:prstGeom prst="rect">
              <a:avLst/>
            </a:prstGeom>
            <a:noFill/>
          </p:spPr>
        </p:pic>
      </p:grpSp>
      <p:sp>
        <p:nvSpPr>
          <p:cNvPr id="42" name="Titel 1">
            <a:extLst>
              <a:ext uri="{FF2B5EF4-FFF2-40B4-BE49-F238E27FC236}">
                <a16:creationId xmlns:a16="http://schemas.microsoft.com/office/drawing/2014/main" id="{AB1FCF33-33A4-4E75-8590-FDC4292576C4}"/>
              </a:ext>
            </a:extLst>
          </p:cNvPr>
          <p:cNvSpPr txBox="1">
            <a:spLocks/>
          </p:cNvSpPr>
          <p:nvPr/>
        </p:nvSpPr>
        <p:spPr>
          <a:xfrm>
            <a:off x="220114" y="1266220"/>
            <a:ext cx="4530292" cy="523220"/>
          </a:xfrm>
          <a:prstGeom prst="rect">
            <a:avLst/>
          </a:prstGeom>
        </p:spPr>
        <p:txBody>
          <a:bodyPr vert="horz" lIns="91440" tIns="90000" rIns="91440" bIns="90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huidige situatie</a:t>
            </a: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CC9580BF-F93B-7BA3-D2A1-D573865FB5BA}"/>
              </a:ext>
            </a:extLst>
          </p:cNvPr>
          <p:cNvSpPr/>
          <p:nvPr/>
        </p:nvSpPr>
        <p:spPr>
          <a:xfrm>
            <a:off x="4339771" y="1583605"/>
            <a:ext cx="3580776" cy="2369244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00"/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FE8B9C7E-8FBB-6258-D152-2DB8F7A28CD7}"/>
              </a:ext>
            </a:extLst>
          </p:cNvPr>
          <p:cNvGrpSpPr/>
          <p:nvPr/>
        </p:nvGrpSpPr>
        <p:grpSpPr>
          <a:xfrm>
            <a:off x="6740863" y="1764827"/>
            <a:ext cx="864050" cy="1498318"/>
            <a:chOff x="7419763" y="2023100"/>
            <a:chExt cx="802471" cy="14059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1CA44D-2EAC-F94F-AB52-59E047D01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762" y="2297037"/>
              <a:ext cx="801472" cy="1131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C58E41A-4686-C848-0F0F-15A1928A53CD}"/>
                </a:ext>
              </a:extLst>
            </p:cNvPr>
            <p:cNvSpPr txBox="1"/>
            <p:nvPr/>
          </p:nvSpPr>
          <p:spPr>
            <a:xfrm>
              <a:off x="7419763" y="2023100"/>
              <a:ext cx="801472" cy="3754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aanbiedings-</a:t>
              </a:r>
              <a:b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formulier</a:t>
              </a:r>
            </a:p>
          </p:txBody>
        </p: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B69E9647-107A-A70C-28B6-8D4191F98E12}"/>
              </a:ext>
            </a:extLst>
          </p:cNvPr>
          <p:cNvGrpSpPr/>
          <p:nvPr/>
        </p:nvGrpSpPr>
        <p:grpSpPr>
          <a:xfrm>
            <a:off x="5658314" y="1783115"/>
            <a:ext cx="845950" cy="1480587"/>
            <a:chOff x="5258365" y="2030525"/>
            <a:chExt cx="785661" cy="138926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922E084A-9FCD-3600-242F-1EB9D0387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688" y="2305068"/>
              <a:ext cx="768035" cy="1114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29C98839-8E31-79AA-A191-C3EA0D403895}"/>
                </a:ext>
              </a:extLst>
            </p:cNvPr>
            <p:cNvSpPr txBox="1"/>
            <p:nvPr/>
          </p:nvSpPr>
          <p:spPr>
            <a:xfrm>
              <a:off x="5258365" y="2030525"/>
              <a:ext cx="785661" cy="3754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controle-verklaring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77B961D-2722-7BE2-E5D6-A78EE6011BBD}"/>
              </a:ext>
            </a:extLst>
          </p:cNvPr>
          <p:cNvGrpSpPr/>
          <p:nvPr/>
        </p:nvGrpSpPr>
        <p:grpSpPr>
          <a:xfrm>
            <a:off x="4565498" y="1794830"/>
            <a:ext cx="853008" cy="1527283"/>
            <a:chOff x="2909433" y="1852941"/>
            <a:chExt cx="792216" cy="14330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90C872-0C0E-4D71-CFDE-40FCC951C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433" y="2159351"/>
              <a:ext cx="792216" cy="1126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B855D34A-8E6F-9701-0CDF-E938D14C3CAB}"/>
                </a:ext>
              </a:extLst>
            </p:cNvPr>
            <p:cNvSpPr txBox="1"/>
            <p:nvPr/>
          </p:nvSpPr>
          <p:spPr>
            <a:xfrm>
              <a:off x="2915488" y="1852941"/>
              <a:ext cx="785661" cy="3754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bestuurs-verslag</a:t>
              </a:r>
              <a:endParaRPr kumimoji="0" lang="nl-NL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1EE3DAB3-C81E-3079-1C1D-BE43C2F07775}"/>
              </a:ext>
            </a:extLst>
          </p:cNvPr>
          <p:cNvGrpSpPr/>
          <p:nvPr/>
        </p:nvGrpSpPr>
        <p:grpSpPr>
          <a:xfrm>
            <a:off x="6255801" y="2456619"/>
            <a:ext cx="916550" cy="1168307"/>
            <a:chOff x="6379763" y="2020037"/>
            <a:chExt cx="769034" cy="139171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4B65BE3-BE84-42A5-1B55-C033DB291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762" y="2297037"/>
              <a:ext cx="768035" cy="11147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73166551-5B3B-7C7B-D12A-40E8DA071A03}"/>
                </a:ext>
              </a:extLst>
            </p:cNvPr>
            <p:cNvSpPr txBox="1"/>
            <p:nvPr/>
          </p:nvSpPr>
          <p:spPr>
            <a:xfrm>
              <a:off x="6379763" y="2020037"/>
              <a:ext cx="768035" cy="4766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1000" b="1" dirty="0">
                  <a:solidFill>
                    <a:srgbClr val="FFFFFF"/>
                  </a:solidFill>
                </a:rPr>
                <a:t>v</a:t>
              </a:r>
              <a:r>
                <a:rPr kumimoji="0" lang="nl-NL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erslag</a:t>
              </a: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van bevindingen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4BFBAFF0-3453-69B4-57D0-F071ED441A5D}"/>
              </a:ext>
            </a:extLst>
          </p:cNvPr>
          <p:cNvGrpSpPr/>
          <p:nvPr/>
        </p:nvGrpSpPr>
        <p:grpSpPr>
          <a:xfrm>
            <a:off x="5033375" y="2324920"/>
            <a:ext cx="986611" cy="1137122"/>
            <a:chOff x="3982965" y="2229385"/>
            <a:chExt cx="916297" cy="1066983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A8499DF2-1BFB-8C80-210A-98E0118D5CED}"/>
                </a:ext>
              </a:extLst>
            </p:cNvPr>
            <p:cNvSpPr txBox="1"/>
            <p:nvPr/>
          </p:nvSpPr>
          <p:spPr>
            <a:xfrm>
              <a:off x="3984244" y="2229385"/>
              <a:ext cx="915018" cy="23103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jaarrekening</a:t>
              </a:r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BB2917CF-367B-BE0C-17B6-7D71D4AF0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965" y="2432232"/>
              <a:ext cx="916297" cy="864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8" name="Tekstvak 97">
            <a:extLst>
              <a:ext uri="{FF2B5EF4-FFF2-40B4-BE49-F238E27FC236}">
                <a16:creationId xmlns:a16="http://schemas.microsoft.com/office/drawing/2014/main" id="{74D82820-3DBE-40D9-BBA7-46E896A6B503}"/>
              </a:ext>
            </a:extLst>
          </p:cNvPr>
          <p:cNvSpPr txBox="1"/>
          <p:nvPr/>
        </p:nvSpPr>
        <p:spPr>
          <a:xfrm>
            <a:off x="5098103" y="3662993"/>
            <a:ext cx="6097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met assurance op papier/pdf</a:t>
            </a:r>
          </a:p>
        </p:txBody>
      </p: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571FB2A9-EF2B-1A44-2A88-F9E14C214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689" y="4580242"/>
            <a:ext cx="1967728" cy="759246"/>
          </a:xfrm>
          <a:prstGeom prst="rect">
            <a:avLst/>
          </a:prstGeom>
          <a:effectLst>
            <a:outerShdw blurRad="4445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383D5547-C296-470B-8C5F-9EED3B1F25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8596" y="5770762"/>
            <a:ext cx="1962951" cy="766749"/>
          </a:xfrm>
          <a:prstGeom prst="rect">
            <a:avLst/>
          </a:prstGeom>
          <a:effectLst>
            <a:outerShdw blurRad="4445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1AD63056-28C3-4842-CDC8-C20AA1517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7534" y="3484543"/>
            <a:ext cx="1962952" cy="779215"/>
          </a:xfrm>
          <a:prstGeom prst="rect">
            <a:avLst/>
          </a:prstGeom>
          <a:effectLst>
            <a:outerShdw blurRad="4445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4D0FC26D-404E-8BC7-4EA8-5B027D37E8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425" y="4299423"/>
            <a:ext cx="1962952" cy="782483"/>
          </a:xfrm>
          <a:prstGeom prst="rect">
            <a:avLst/>
          </a:prstGeom>
          <a:effectLst>
            <a:outerShdw blurRad="6985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2F73B1F1-91D6-967E-753D-D234BBEF9752}"/>
              </a:ext>
            </a:extLst>
          </p:cNvPr>
          <p:cNvSpPr txBox="1"/>
          <p:nvPr/>
        </p:nvSpPr>
        <p:spPr bwMode="auto">
          <a:xfrm>
            <a:off x="6722357" y="5042696"/>
            <a:ext cx="12060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Digipoort</a:t>
            </a:r>
          </a:p>
        </p:txBody>
      </p:sp>
    </p:spTree>
    <p:extLst>
      <p:ext uri="{BB962C8B-B14F-4D97-AF65-F5344CB8AC3E}">
        <p14:creationId xmlns:p14="http://schemas.microsoft.com/office/powerpoint/2010/main" val="33504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2" grpId="0"/>
      <p:bldP spid="45" grpId="0" animBg="1"/>
      <p:bldP spid="98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E50BDDAA-9E48-8522-FB8D-86B9009E5CA3}"/>
              </a:ext>
            </a:extLst>
          </p:cNvPr>
          <p:cNvCxnSpPr>
            <a:cxnSpLocks/>
          </p:cNvCxnSpPr>
          <p:nvPr/>
        </p:nvCxnSpPr>
        <p:spPr>
          <a:xfrm>
            <a:off x="10495910" y="4189673"/>
            <a:ext cx="4777" cy="158878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7CEDFB61-5197-4DB1-B78D-85A65978DAF3}"/>
              </a:ext>
            </a:extLst>
          </p:cNvPr>
          <p:cNvSpPr/>
          <p:nvPr/>
        </p:nvSpPr>
        <p:spPr>
          <a:xfrm>
            <a:off x="332483" y="3400643"/>
            <a:ext cx="1224154" cy="7920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jaarverslag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FA372060-FDCE-7EDD-7140-9B0433FA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636" y="2263944"/>
            <a:ext cx="1915632" cy="738251"/>
          </a:xfrm>
          <a:prstGeom prst="rect">
            <a:avLst/>
          </a:prstGeom>
          <a:effectLst>
            <a:outerShdw blurRad="444500" dist="38100" dir="2700000" sx="105000" sy="105000" algn="tl" rotWithShape="0">
              <a:schemeClr val="tx1">
                <a:alpha val="40000"/>
              </a:schemeClr>
            </a:outerShdw>
          </a:effectLst>
        </p:spPr>
      </p:pic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8FD2613A-463D-63FA-DB6D-51E1B62DACDC}"/>
              </a:ext>
            </a:extLst>
          </p:cNvPr>
          <p:cNvCxnSpPr>
            <a:cxnSpLocks/>
          </p:cNvCxnSpPr>
          <p:nvPr/>
        </p:nvCxnSpPr>
        <p:spPr>
          <a:xfrm flipV="1">
            <a:off x="10495910" y="3002195"/>
            <a:ext cx="0" cy="331965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DC91E4ED-CB3F-33B0-0DC0-3A353721A1CD}"/>
              </a:ext>
            </a:extLst>
          </p:cNvPr>
          <p:cNvCxnSpPr>
            <a:cxnSpLocks/>
          </p:cNvCxnSpPr>
          <p:nvPr/>
        </p:nvCxnSpPr>
        <p:spPr>
          <a:xfrm>
            <a:off x="10180680" y="4186590"/>
            <a:ext cx="0" cy="39407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3C88B828-3162-34FE-407C-8046658E01B6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556637" y="3768417"/>
            <a:ext cx="7342698" cy="2827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hoek 44">
            <a:extLst>
              <a:ext uri="{FF2B5EF4-FFF2-40B4-BE49-F238E27FC236}">
                <a16:creationId xmlns:a16="http://schemas.microsoft.com/office/drawing/2014/main" id="{CC9580BF-F93B-7BA3-D2A1-D573865FB5BA}"/>
              </a:ext>
            </a:extLst>
          </p:cNvPr>
          <p:cNvSpPr/>
          <p:nvPr/>
        </p:nvSpPr>
        <p:spPr>
          <a:xfrm>
            <a:off x="4459256" y="3046899"/>
            <a:ext cx="2286724" cy="1336729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AB1FCF33-33A4-4E75-8590-FDC4292576C4}"/>
              </a:ext>
            </a:extLst>
          </p:cNvPr>
          <p:cNvSpPr txBox="1">
            <a:spLocks/>
          </p:cNvSpPr>
          <p:nvPr/>
        </p:nvSpPr>
        <p:spPr>
          <a:xfrm>
            <a:off x="3605399" y="3258605"/>
            <a:ext cx="3994439" cy="792088"/>
          </a:xfrm>
          <a:prstGeom prst="rect">
            <a:avLst/>
          </a:prstGeom>
        </p:spPr>
        <p:txBody>
          <a:bodyPr vert="horz" lIns="91440" tIns="90000" rIns="91440" bIns="900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met digitale 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assurance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C3403FD4-78A5-E41C-FFBC-AEFA17B944A4}"/>
              </a:ext>
            </a:extLst>
          </p:cNvPr>
          <p:cNvSpPr txBox="1">
            <a:spLocks/>
          </p:cNvSpPr>
          <p:nvPr/>
        </p:nvSpPr>
        <p:spPr>
          <a:xfrm>
            <a:off x="220114" y="1266220"/>
            <a:ext cx="4530292" cy="523220"/>
          </a:xfrm>
          <a:prstGeom prst="rect">
            <a:avLst/>
          </a:prstGeom>
        </p:spPr>
        <p:txBody>
          <a:bodyPr vert="horz" lIns="91440" tIns="90000" rIns="91440" bIns="900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gewenste situatie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7E4680-85ED-8D35-E749-120BC67C6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816" y="4580667"/>
            <a:ext cx="1967728" cy="759246"/>
          </a:xfrm>
          <a:prstGeom prst="rect">
            <a:avLst/>
          </a:prstGeom>
          <a:effectLst>
            <a:outerShdw blurRad="4445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12D03F2-B984-759E-A8C5-D17B2844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434" y="5796984"/>
            <a:ext cx="1962951" cy="766749"/>
          </a:xfrm>
          <a:prstGeom prst="rect">
            <a:avLst/>
          </a:prstGeom>
          <a:effectLst>
            <a:outerShdw blurRad="4445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AAC01D-E80A-068D-B5B1-6A69932C3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145" y="3378809"/>
            <a:ext cx="1962952" cy="779215"/>
          </a:xfrm>
          <a:prstGeom prst="rect">
            <a:avLst/>
          </a:prstGeom>
          <a:effectLst>
            <a:outerShdw blurRad="444500" dist="38100" dir="27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2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5" grpId="0" animBg="1"/>
      <p:bldP spid="4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169F6C0-205D-FB28-0B04-EC4D130C2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80" y="1355278"/>
            <a:ext cx="4612640" cy="491399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9E557AA-940E-5361-36E2-EC0D7B9957B6}"/>
              </a:ext>
            </a:extLst>
          </p:cNvPr>
          <p:cNvSpPr/>
          <p:nvPr/>
        </p:nvSpPr>
        <p:spPr>
          <a:xfrm>
            <a:off x="5914372" y="1355278"/>
            <a:ext cx="363255" cy="751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3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14C38-7919-93B8-2A26-F556BF247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jl: ingekeept rechts 2">
            <a:extLst>
              <a:ext uri="{FF2B5EF4-FFF2-40B4-BE49-F238E27FC236}">
                <a16:creationId xmlns:a16="http://schemas.microsoft.com/office/drawing/2014/main" id="{F01A95F3-B571-A10D-C46B-BC06BD06556F}"/>
              </a:ext>
            </a:extLst>
          </p:cNvPr>
          <p:cNvSpPr/>
          <p:nvPr/>
        </p:nvSpPr>
        <p:spPr>
          <a:xfrm>
            <a:off x="8208958" y="3129725"/>
            <a:ext cx="3035232" cy="1778942"/>
          </a:xfrm>
          <a:prstGeom prst="notched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b="1" dirty="0">
                <a:solidFill>
                  <a:schemeClr val="bg1"/>
                </a:solidFill>
              </a:rPr>
              <a:t>verplicht jaar</a:t>
            </a:r>
          </a:p>
        </p:txBody>
      </p:sp>
      <p:sp>
        <p:nvSpPr>
          <p:cNvPr id="7" name="Pijl: ingekeept rechts 6">
            <a:extLst>
              <a:ext uri="{FF2B5EF4-FFF2-40B4-BE49-F238E27FC236}">
                <a16:creationId xmlns:a16="http://schemas.microsoft.com/office/drawing/2014/main" id="{65D14070-043C-6D03-122B-B850A928429A}"/>
              </a:ext>
            </a:extLst>
          </p:cNvPr>
          <p:cNvSpPr/>
          <p:nvPr/>
        </p:nvSpPr>
        <p:spPr>
          <a:xfrm>
            <a:off x="5793517" y="3151294"/>
            <a:ext cx="3035232" cy="1778942"/>
          </a:xfrm>
          <a:prstGeom prst="notch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b="1" dirty="0">
                <a:solidFill>
                  <a:schemeClr val="bg1"/>
                </a:solidFill>
              </a:rPr>
              <a:t>overgangsjaar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CC7EABC-CE9B-06BD-F69B-3498624906B5}"/>
              </a:ext>
            </a:extLst>
          </p:cNvPr>
          <p:cNvSpPr/>
          <p:nvPr/>
        </p:nvSpPr>
        <p:spPr>
          <a:xfrm>
            <a:off x="3836716" y="2972762"/>
            <a:ext cx="1570237" cy="5126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92B7A1F-D27E-5F39-DE82-E242CE01CE00}"/>
              </a:ext>
            </a:extLst>
          </p:cNvPr>
          <p:cNvSpPr/>
          <p:nvPr/>
        </p:nvSpPr>
        <p:spPr>
          <a:xfrm>
            <a:off x="6160647" y="2954851"/>
            <a:ext cx="1570237" cy="5126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2027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F60E30-220A-B3C3-B7E7-BF3EFC091E5A}"/>
              </a:ext>
            </a:extLst>
          </p:cNvPr>
          <p:cNvSpPr/>
          <p:nvPr/>
        </p:nvSpPr>
        <p:spPr>
          <a:xfrm>
            <a:off x="1456895" y="3011545"/>
            <a:ext cx="1570237" cy="51262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C0B2C06-35E9-2C19-C6CB-D8E4C122555A}"/>
              </a:ext>
            </a:extLst>
          </p:cNvPr>
          <p:cNvSpPr/>
          <p:nvPr/>
        </p:nvSpPr>
        <p:spPr>
          <a:xfrm>
            <a:off x="8627306" y="2915448"/>
            <a:ext cx="1570237" cy="540230"/>
          </a:xfrm>
          <a:prstGeom prst="rect">
            <a:avLst/>
          </a:prstGeom>
          <a:solidFill>
            <a:srgbClr val="7D3F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CD2B65-B335-8806-0E15-EF13E468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66" y="1351954"/>
            <a:ext cx="10515600" cy="989542"/>
          </a:xfrm>
        </p:spPr>
        <p:txBody>
          <a:bodyPr>
            <a:normAutofit/>
          </a:bodyPr>
          <a:lstStyle/>
          <a:p>
            <a:r>
              <a:rPr lang="nl-NL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Roadmap</a:t>
            </a:r>
            <a:endParaRPr lang="nl-NL" sz="4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ijl: ingekeept rechts 4">
            <a:extLst>
              <a:ext uri="{FF2B5EF4-FFF2-40B4-BE49-F238E27FC236}">
                <a16:creationId xmlns:a16="http://schemas.microsoft.com/office/drawing/2014/main" id="{CBB4E7C2-2EC8-20C3-042B-5D6EA7FCD15B}"/>
              </a:ext>
            </a:extLst>
          </p:cNvPr>
          <p:cNvSpPr/>
          <p:nvPr/>
        </p:nvSpPr>
        <p:spPr>
          <a:xfrm>
            <a:off x="3363919" y="3188771"/>
            <a:ext cx="3067243" cy="1690528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      proefjaar</a:t>
            </a:r>
            <a:endParaRPr lang="nl-NL" sz="2000" dirty="0">
              <a:solidFill>
                <a:srgbClr val="66FF33"/>
              </a:solidFill>
            </a:endParaRPr>
          </a:p>
        </p:txBody>
      </p:sp>
      <p:sp>
        <p:nvSpPr>
          <p:cNvPr id="4" name="Pijl: ingekeept rechts 3">
            <a:extLst>
              <a:ext uri="{FF2B5EF4-FFF2-40B4-BE49-F238E27FC236}">
                <a16:creationId xmlns:a16="http://schemas.microsoft.com/office/drawing/2014/main" id="{E463654E-5F34-211A-68C7-368D54CC60DD}"/>
              </a:ext>
            </a:extLst>
          </p:cNvPr>
          <p:cNvSpPr/>
          <p:nvPr/>
        </p:nvSpPr>
        <p:spPr>
          <a:xfrm>
            <a:off x="740087" y="3269375"/>
            <a:ext cx="3275634" cy="1542781"/>
          </a:xfrm>
          <a:prstGeom prst="notch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voorbereidingsjaar</a:t>
            </a:r>
          </a:p>
        </p:txBody>
      </p:sp>
    </p:spTree>
    <p:extLst>
      <p:ext uri="{BB962C8B-B14F-4D97-AF65-F5344CB8AC3E}">
        <p14:creationId xmlns:p14="http://schemas.microsoft.com/office/powerpoint/2010/main" val="41059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416F3-0F64-0887-6E4D-5DFFE97C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1D056-0645-5639-C2A2-A3E1E4594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66" y="1351954"/>
            <a:ext cx="10515600" cy="989542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Proefjaar</a:t>
            </a:r>
            <a:endParaRPr lang="nl-NL" sz="40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56F1D8-870B-5BD9-0266-3B50B455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7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7C2DB2-BE5B-7B5E-9CD6-C22F9809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32" y="2740185"/>
            <a:ext cx="9595294" cy="26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08780-501A-35B4-DC91-6877B0DA6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6FEFE3D1-F440-B21C-97F4-E1E0055BCCDB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B0997960-F83D-B291-F7BD-0FE3CAAAA42D}"/>
              </a:ext>
            </a:extLst>
          </p:cNvPr>
          <p:cNvSpPr txBox="1">
            <a:spLocks/>
          </p:cNvSpPr>
          <p:nvPr/>
        </p:nvSpPr>
        <p:spPr>
          <a:xfrm>
            <a:off x="470603" y="1586440"/>
            <a:ext cx="11145794" cy="11244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5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Stappenplan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5758A7C-3F12-F396-C543-DF61F1D9002C}"/>
              </a:ext>
            </a:extLst>
          </p:cNvPr>
          <p:cNvGrpSpPr/>
          <p:nvPr/>
        </p:nvGrpSpPr>
        <p:grpSpPr>
          <a:xfrm>
            <a:off x="1404214" y="2465498"/>
            <a:ext cx="9383571" cy="3572209"/>
            <a:chOff x="233381" y="2217376"/>
            <a:chExt cx="9383571" cy="3572209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2DF38DAD-DDFA-507D-BA22-032440905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647700">
              <a:off x="4656369" y="4754062"/>
              <a:ext cx="1397548" cy="1016399"/>
            </a:xfrm>
            <a:prstGeom prst="rect">
              <a:avLst/>
            </a:prstGeom>
            <a:noFill/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805F87E4-6F62-7030-61F2-205F1AC3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34148">
              <a:off x="288975" y="2217376"/>
              <a:ext cx="1402475" cy="1019982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036C9DBC-C21F-0573-782E-556803D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34148">
              <a:off x="288975" y="4769603"/>
              <a:ext cx="1402475" cy="1019982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3955F9F-C68A-2677-69A3-C3A1FAA4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685401">
              <a:off x="4656369" y="2219168"/>
              <a:ext cx="1397548" cy="1016399"/>
            </a:xfrm>
            <a:prstGeom prst="rect">
              <a:avLst/>
            </a:prstGeom>
            <a:noFill/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B58CFA1A-0A7F-275A-C6CD-7808466B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685401">
              <a:off x="233381" y="3419934"/>
              <a:ext cx="1397548" cy="1016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2B302C9B-CC15-04A6-0AFF-397C1E329EE0}"/>
                </a:ext>
              </a:extLst>
            </p:cNvPr>
            <p:cNvSpPr txBox="1"/>
            <p:nvPr/>
          </p:nvSpPr>
          <p:spPr>
            <a:xfrm>
              <a:off x="808468" y="2437783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D94561B-AC42-94E0-B1F0-4275165B374A}"/>
                </a:ext>
              </a:extLst>
            </p:cNvPr>
            <p:cNvSpPr txBox="1"/>
            <p:nvPr/>
          </p:nvSpPr>
          <p:spPr>
            <a:xfrm>
              <a:off x="773925" y="3647574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2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E99F2B3-0A5E-1441-6506-73219FFD379D}"/>
                </a:ext>
              </a:extLst>
            </p:cNvPr>
            <p:cNvSpPr txBox="1"/>
            <p:nvPr/>
          </p:nvSpPr>
          <p:spPr>
            <a:xfrm>
              <a:off x="1436137" y="2492787"/>
              <a:ext cx="37265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Bepaal uitgangspositie 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D34ED782-B5AA-CCB4-477E-B10989BFA60B}"/>
                </a:ext>
              </a:extLst>
            </p:cNvPr>
            <p:cNvSpPr txBox="1"/>
            <p:nvPr/>
          </p:nvSpPr>
          <p:spPr>
            <a:xfrm>
              <a:off x="1414294" y="3531093"/>
              <a:ext cx="287808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Oriëntatie </a:t>
              </a:r>
              <a:b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softwareleveranciers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22C73FBD-BF68-950A-1C1A-250240D19BEB}"/>
                </a:ext>
              </a:extLst>
            </p:cNvPr>
            <p:cNvSpPr txBox="1"/>
            <p:nvPr/>
          </p:nvSpPr>
          <p:spPr>
            <a:xfrm>
              <a:off x="783068" y="5005314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03D51D4B-62AA-B944-62D1-65026A0ED9F2}"/>
                </a:ext>
              </a:extLst>
            </p:cNvPr>
            <p:cNvSpPr txBox="1"/>
            <p:nvPr/>
          </p:nvSpPr>
          <p:spPr>
            <a:xfrm>
              <a:off x="5169831" y="24736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4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1785AA2F-7B4A-F794-725B-48781ECD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34148">
              <a:off x="4595849" y="3446221"/>
              <a:ext cx="1402475" cy="1019982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3397AADA-C179-8E13-7DD3-41702B9184B6}"/>
                </a:ext>
              </a:extLst>
            </p:cNvPr>
            <p:cNvSpPr txBox="1"/>
            <p:nvPr/>
          </p:nvSpPr>
          <p:spPr>
            <a:xfrm>
              <a:off x="5164101" y="3688093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5F03DE92-D5E3-7843-8300-1EF2910D83CC}"/>
                </a:ext>
              </a:extLst>
            </p:cNvPr>
            <p:cNvSpPr txBox="1"/>
            <p:nvPr/>
          </p:nvSpPr>
          <p:spPr>
            <a:xfrm>
              <a:off x="5176336" y="4994491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F555E29B-C215-24F6-D92A-5FE387CF0946}"/>
                </a:ext>
              </a:extLst>
            </p:cNvPr>
            <p:cNvSpPr txBox="1"/>
            <p:nvPr/>
          </p:nvSpPr>
          <p:spPr>
            <a:xfrm>
              <a:off x="1457057" y="5051529"/>
              <a:ext cx="37265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Kennismaken en kiezen</a:t>
              </a:r>
              <a:endParaRPr lang="nl-NL" sz="2400" b="1" dirty="0"/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72DAF6AE-A9A6-DE28-E80F-7D31B6EC3B34}"/>
                </a:ext>
              </a:extLst>
            </p:cNvPr>
            <p:cNvSpPr txBox="1"/>
            <p:nvPr/>
          </p:nvSpPr>
          <p:spPr>
            <a:xfrm>
              <a:off x="5871131" y="2506677"/>
              <a:ext cx="37265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Jaarverslag in iXBRL</a:t>
              </a:r>
              <a:endParaRPr lang="nl-NL" sz="2400" b="1" dirty="0"/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047EBFA4-18DE-48D1-450D-74A49F591816}"/>
                </a:ext>
              </a:extLst>
            </p:cNvPr>
            <p:cNvSpPr txBox="1"/>
            <p:nvPr/>
          </p:nvSpPr>
          <p:spPr>
            <a:xfrm>
              <a:off x="5890411" y="3712066"/>
              <a:ext cx="37265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Report Package maken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BFFAD044-C331-D96B-6301-F596DA469F21}"/>
                </a:ext>
              </a:extLst>
            </p:cNvPr>
            <p:cNvSpPr txBox="1"/>
            <p:nvPr/>
          </p:nvSpPr>
          <p:spPr>
            <a:xfrm>
              <a:off x="5890411" y="5042600"/>
              <a:ext cx="372654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Aanleveren bij DUO</a:t>
              </a: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C88095-71D8-B767-0A05-5FDE1DC2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6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2345E-11BD-BC17-A5E9-080E6469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A7C2EC85-C5DD-8F05-40EA-92B91592F284}"/>
              </a:ext>
            </a:extLst>
          </p:cNvPr>
          <p:cNvSpPr txBox="1"/>
          <p:nvPr/>
        </p:nvSpPr>
        <p:spPr>
          <a:xfrm>
            <a:off x="9655729" y="366682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5B9B9CD-409A-1BA6-01B9-77CDE3F5B767}"/>
              </a:ext>
            </a:extLst>
          </p:cNvPr>
          <p:cNvGrpSpPr/>
          <p:nvPr/>
        </p:nvGrpSpPr>
        <p:grpSpPr>
          <a:xfrm>
            <a:off x="255406" y="1598021"/>
            <a:ext cx="9944310" cy="4137613"/>
            <a:chOff x="-1015180" y="1390921"/>
            <a:chExt cx="9944310" cy="4137613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5378932-9FEA-F25F-46FD-76593801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4148">
              <a:off x="-1015180" y="1390921"/>
              <a:ext cx="1402475" cy="101998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1568ADC-92F9-7784-6BB0-01E8D8A1172C}"/>
                </a:ext>
              </a:extLst>
            </p:cNvPr>
            <p:cNvSpPr txBox="1"/>
            <p:nvPr/>
          </p:nvSpPr>
          <p:spPr>
            <a:xfrm>
              <a:off x="-495687" y="1611328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7C480A4E-5258-A1AE-4772-5CCB9AE64B56}"/>
                </a:ext>
              </a:extLst>
            </p:cNvPr>
            <p:cNvSpPr txBox="1"/>
            <p:nvPr/>
          </p:nvSpPr>
          <p:spPr>
            <a:xfrm>
              <a:off x="773925" y="3647574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2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999671E6-9926-EA54-E92B-F4B2FB92E69F}"/>
                </a:ext>
              </a:extLst>
            </p:cNvPr>
            <p:cNvSpPr txBox="1"/>
            <p:nvPr/>
          </p:nvSpPr>
          <p:spPr>
            <a:xfrm>
              <a:off x="190171" y="1548575"/>
              <a:ext cx="87389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Bepaal uitgangspositie 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2342CB00-FBD9-CB02-2209-F1B1605453DC}"/>
                </a:ext>
              </a:extLst>
            </p:cNvPr>
            <p:cNvSpPr txBox="1"/>
            <p:nvPr/>
          </p:nvSpPr>
          <p:spPr>
            <a:xfrm>
              <a:off x="783068" y="5005314"/>
              <a:ext cx="33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2C631D57-BD2E-7278-B936-82593BC4B4A9}"/>
                </a:ext>
              </a:extLst>
            </p:cNvPr>
            <p:cNvSpPr txBox="1"/>
            <p:nvPr/>
          </p:nvSpPr>
          <p:spPr>
            <a:xfrm>
              <a:off x="5169831" y="24736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4</a:t>
              </a:r>
              <a:endParaRPr lang="nl-NL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E49FF1-AA97-F733-BA4D-48D19206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57FA8-D24D-7A44-A848-1577723379B9}" type="slidenum">
              <a:rPr lang="nl-NL" smtClean="0"/>
              <a:t>9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CF71B9-3A83-98A5-3D70-A8303D07C8E4}"/>
              </a:ext>
            </a:extLst>
          </p:cNvPr>
          <p:cNvSpPr txBox="1"/>
          <p:nvPr/>
        </p:nvSpPr>
        <p:spPr>
          <a:xfrm>
            <a:off x="1460757" y="2737261"/>
            <a:ext cx="9536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huidige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ambitie: efficiency, opmaak, distributie, vormgeving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5"/>
                </a:solidFill>
              </a:rPr>
              <a:t>zelf doen of uitbesteden</a:t>
            </a:r>
          </a:p>
        </p:txBody>
      </p:sp>
    </p:spTree>
    <p:extLst>
      <p:ext uri="{BB962C8B-B14F-4D97-AF65-F5344CB8AC3E}">
        <p14:creationId xmlns:p14="http://schemas.microsoft.com/office/powerpoint/2010/main" val="41770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Samen Verantwoorden-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AF00"/>
      </a:accent1>
      <a:accent2>
        <a:srgbClr val="C18F00"/>
      </a:accent2>
      <a:accent3>
        <a:srgbClr val="ED6B06"/>
      </a:accent3>
      <a:accent4>
        <a:srgbClr val="E58983"/>
      </a:accent4>
      <a:accent5>
        <a:srgbClr val="0068B3"/>
      </a:accent5>
      <a:accent6>
        <a:srgbClr val="4419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ijkshuisstijl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Sjabloon Hemelblauw.pptx" id="{BD496123-4607-4840-BFD3-AE93D33850D4}" vid="{12DAD009-F044-874E-ABC2-39B94CAD96A6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CC75FEC2776E47B5402C4C831A342E" ma:contentTypeVersion="3" ma:contentTypeDescription="Een nieuw document maken." ma:contentTypeScope="" ma:versionID="71df3ed1d9db0d5628135ca9d6dfff46">
  <xsd:schema xmlns:xsd="http://www.w3.org/2001/XMLSchema" xmlns:xs="http://www.w3.org/2001/XMLSchema" xmlns:p="http://schemas.microsoft.com/office/2006/metadata/properties" xmlns:ns2="c644711a-5dd3-409f-a7a5-cfca4e7d785a" targetNamespace="http://schemas.microsoft.com/office/2006/metadata/properties" ma:root="true" ma:fieldsID="87c15bca430f5b2e6088ebe133701209" ns2:_="">
    <xsd:import namespace="c644711a-5dd3-409f-a7a5-cfca4e7d78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4711a-5dd3-409f-a7a5-cfca4e7d7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F71E3C-16FC-42DA-9A72-26E34A6EE2D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c644711a-5dd3-409f-a7a5-cfca4e7d785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4B824C-5AF4-41C8-9E50-20EEBED837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FF5278-57CC-41C9-8D67-A7BC2F060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44711a-5dd3-409f-a7a5-cfca4e7d78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14275</TotalTime>
  <Words>322</Words>
  <Application>Microsoft Office PowerPoint</Application>
  <PresentationFormat>Breedbeeld</PresentationFormat>
  <Paragraphs>120</Paragraphs>
  <Slides>17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Wingdings</vt:lpstr>
      <vt:lpstr>Kantoorthema</vt:lpstr>
      <vt:lpstr>Aangepast ontwerp</vt:lpstr>
      <vt:lpstr>Rijkshuisstijl Hemelblauw</vt:lpstr>
      <vt:lpstr>Vragenuur Proefjaar 19 maart 2026, 11:00 12:00 uur</vt:lpstr>
      <vt:lpstr>Welkom bij het vragenuur  Proefjaar werken met iXBRL</vt:lpstr>
      <vt:lpstr>PowerPoint-presentatie</vt:lpstr>
      <vt:lpstr>PowerPoint-presentatie</vt:lpstr>
      <vt:lpstr>PowerPoint-presentatie</vt:lpstr>
      <vt:lpstr>Roadmap</vt:lpstr>
      <vt:lpstr>Proefjaar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Meedoen met het proefjaar  of meer informatie?  Stuur een mailtje naar info@samenverantwoordenonderwijs.nl</vt:lpstr>
      <vt:lpstr>Dank voor uw aandacht!  We zien u graag terug in onze community of bij de volgende ketendag op 16 april in Utrecht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Marco Theunissen</dc:creator>
  <cp:lastModifiedBy>Tromp, Jacqueline</cp:lastModifiedBy>
  <cp:revision>122</cp:revision>
  <dcterms:created xsi:type="dcterms:W3CDTF">2024-01-17T11:25:46Z</dcterms:created>
  <dcterms:modified xsi:type="dcterms:W3CDTF">2026-03-19T14:24:12Z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0x010100ECCC75FEC2776E47B5402C4C831A342E</vt:lpwstr>
  </property>
</Properties>
</file>